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3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6.xml" ContentType="application/vnd.openxmlformats-officedocument.presentationml.notesSl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4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0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5.xml" ContentType="application/vnd.openxmlformats-officedocument.themeOverride+xml"/>
  <Override PartName="/ppt/charts/chart24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6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bookmarkIdSeed="4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8" r:id="rId2"/>
    <p:sldId id="1005" r:id="rId3"/>
    <p:sldId id="293" r:id="rId4"/>
    <p:sldId id="994" r:id="rId5"/>
    <p:sldId id="1041" r:id="rId6"/>
    <p:sldId id="263" r:id="rId7"/>
    <p:sldId id="265" r:id="rId8"/>
    <p:sldId id="945" r:id="rId9"/>
    <p:sldId id="1017" r:id="rId10"/>
    <p:sldId id="900" r:id="rId11"/>
    <p:sldId id="935" r:id="rId12"/>
    <p:sldId id="948" r:id="rId13"/>
    <p:sldId id="933" r:id="rId14"/>
    <p:sldId id="928" r:id="rId15"/>
    <p:sldId id="938" r:id="rId16"/>
    <p:sldId id="950" r:id="rId17"/>
    <p:sldId id="1040" r:id="rId18"/>
    <p:sldId id="909" r:id="rId19"/>
    <p:sldId id="1038" r:id="rId20"/>
    <p:sldId id="267" r:id="rId21"/>
    <p:sldId id="298" r:id="rId22"/>
    <p:sldId id="911" r:id="rId23"/>
    <p:sldId id="411" r:id="rId24"/>
    <p:sldId id="1037" r:id="rId25"/>
    <p:sldId id="354" r:id="rId26"/>
    <p:sldId id="348" r:id="rId27"/>
    <p:sldId id="349" r:id="rId28"/>
    <p:sldId id="912" r:id="rId29"/>
    <p:sldId id="350" r:id="rId30"/>
    <p:sldId id="939" r:id="rId31"/>
    <p:sldId id="764" r:id="rId32"/>
    <p:sldId id="946" r:id="rId33"/>
    <p:sldId id="1012" r:id="rId34"/>
    <p:sldId id="1042" r:id="rId35"/>
    <p:sldId id="1019" r:id="rId36"/>
  </p:sldIdLst>
  <p:sldSz cx="12192000" cy="6858000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НС" initials="Д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5C0421"/>
    <a:srgbClr val="002060"/>
    <a:srgbClr val="FF0000"/>
    <a:srgbClr val="000099"/>
    <a:srgbClr val="114F37"/>
    <a:srgbClr val="006600"/>
    <a:srgbClr val="FF9999"/>
    <a:srgbClr val="FF3300"/>
    <a:srgbClr val="FF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3" autoAdjust="0"/>
    <p:restoredTop sz="87836" autoAdjust="0"/>
  </p:normalViewPr>
  <p:slideViewPr>
    <p:cSldViewPr showGuides="1">
      <p:cViewPr varScale="1">
        <p:scale>
          <a:sx n="100" d="100"/>
          <a:sy n="100" d="100"/>
        </p:scale>
        <p:origin x="1242" y="84"/>
      </p:cViewPr>
      <p:guideLst>
        <p:guide orient="horz" pos="2160"/>
        <p:guide pos="38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vl\Desktop\&#1040;&#1088;&#1093;&#1072;&#1085;&#1075;&#1077;&#1083;&#1100;&#1089;&#1082;\&#1052;&#1072;&#1090;&#1077;&#1088;&#1080;&#1072;&#1083;&#1099;%20&#1076;&#1083;&#1103;%20&#1083;&#1077;&#1082;&#1094;&#1080;&#1080;\&#1053;&#1072;&#1089;&#1077;&#1083;&#1077;&#1085;&#1080;&#1077;%20&#1089;&#1090;&#1088;&#1072;&#108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50;\Documents\&#1056;&#1072;&#1073;&#1086;&#1090;&#1072;\2024\&#1050;&#1086;&#1085;&#1092;&#1077;&#1088;&#1077;&#1085;&#1094;&#1080;&#1080;\&#1060;&#1086;&#1088;&#1091;&#1084;%20&#1084;&#1086;&#1083;&#1086;&#1076;&#1099;&#1093;%2015-16.02\&#1050;&#1085;&#1080;&#1075;&#1072;1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86;&#1073;&#1088;&#1072;&#1079;&#1086;&#1074;&#1072;&#1090;&#1077;&#1083;&#1100;&#1085;&#1099;&#1077;%20&#1089;&#1090;&#1088;&#1072;&#1090;&#1077;&#1075;&#1080;&#1080;\13-19_vopros_bez_16%20(1)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9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20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Лист1!$C$167</c:f>
              <c:strCache>
                <c:ptCount val="1"/>
                <c:pt idx="0">
                  <c:v>Африка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numRef>
              <c:f>Лист1!$D$158:$EX$158</c:f>
              <c:numCache>
                <c:formatCode>General</c:formatCode>
                <c:ptCount val="15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  <c:pt idx="72">
                  <c:v>2022</c:v>
                </c:pt>
                <c:pt idx="73">
                  <c:v>2023</c:v>
                </c:pt>
                <c:pt idx="74">
                  <c:v>2024</c:v>
                </c:pt>
                <c:pt idx="75">
                  <c:v>2025</c:v>
                </c:pt>
                <c:pt idx="76">
                  <c:v>2026</c:v>
                </c:pt>
                <c:pt idx="77">
                  <c:v>2027</c:v>
                </c:pt>
                <c:pt idx="78">
                  <c:v>2028</c:v>
                </c:pt>
                <c:pt idx="79">
                  <c:v>2029</c:v>
                </c:pt>
                <c:pt idx="80">
                  <c:v>2030</c:v>
                </c:pt>
                <c:pt idx="81">
                  <c:v>2031</c:v>
                </c:pt>
                <c:pt idx="82">
                  <c:v>2032</c:v>
                </c:pt>
                <c:pt idx="83">
                  <c:v>2033</c:v>
                </c:pt>
                <c:pt idx="84">
                  <c:v>2034</c:v>
                </c:pt>
                <c:pt idx="85">
                  <c:v>2035</c:v>
                </c:pt>
                <c:pt idx="86">
                  <c:v>2036</c:v>
                </c:pt>
                <c:pt idx="87">
                  <c:v>2037</c:v>
                </c:pt>
                <c:pt idx="88">
                  <c:v>2038</c:v>
                </c:pt>
                <c:pt idx="89">
                  <c:v>2039</c:v>
                </c:pt>
                <c:pt idx="90">
                  <c:v>2040</c:v>
                </c:pt>
                <c:pt idx="91">
                  <c:v>2041</c:v>
                </c:pt>
                <c:pt idx="92">
                  <c:v>2042</c:v>
                </c:pt>
                <c:pt idx="93">
                  <c:v>2043</c:v>
                </c:pt>
                <c:pt idx="94">
                  <c:v>2044</c:v>
                </c:pt>
                <c:pt idx="95">
                  <c:v>2045</c:v>
                </c:pt>
                <c:pt idx="96">
                  <c:v>2046</c:v>
                </c:pt>
                <c:pt idx="97">
                  <c:v>2047</c:v>
                </c:pt>
                <c:pt idx="98">
                  <c:v>2048</c:v>
                </c:pt>
                <c:pt idx="99">
                  <c:v>2049</c:v>
                </c:pt>
                <c:pt idx="100">
                  <c:v>2050</c:v>
                </c:pt>
                <c:pt idx="101">
                  <c:v>2051</c:v>
                </c:pt>
                <c:pt idx="102">
                  <c:v>2052</c:v>
                </c:pt>
                <c:pt idx="103">
                  <c:v>2053</c:v>
                </c:pt>
                <c:pt idx="104">
                  <c:v>2054</c:v>
                </c:pt>
                <c:pt idx="105">
                  <c:v>2055</c:v>
                </c:pt>
                <c:pt idx="106">
                  <c:v>2056</c:v>
                </c:pt>
                <c:pt idx="107">
                  <c:v>2057</c:v>
                </c:pt>
                <c:pt idx="108">
                  <c:v>2058</c:v>
                </c:pt>
                <c:pt idx="109">
                  <c:v>2059</c:v>
                </c:pt>
                <c:pt idx="110">
                  <c:v>2060</c:v>
                </c:pt>
                <c:pt idx="111">
                  <c:v>2061</c:v>
                </c:pt>
                <c:pt idx="112">
                  <c:v>2062</c:v>
                </c:pt>
                <c:pt idx="113">
                  <c:v>2063</c:v>
                </c:pt>
                <c:pt idx="114">
                  <c:v>2064</c:v>
                </c:pt>
                <c:pt idx="115">
                  <c:v>2065</c:v>
                </c:pt>
                <c:pt idx="116">
                  <c:v>2066</c:v>
                </c:pt>
                <c:pt idx="117">
                  <c:v>2067</c:v>
                </c:pt>
                <c:pt idx="118">
                  <c:v>2068</c:v>
                </c:pt>
                <c:pt idx="119">
                  <c:v>2069</c:v>
                </c:pt>
                <c:pt idx="120">
                  <c:v>2070</c:v>
                </c:pt>
                <c:pt idx="121">
                  <c:v>2071</c:v>
                </c:pt>
                <c:pt idx="122">
                  <c:v>2072</c:v>
                </c:pt>
                <c:pt idx="123">
                  <c:v>2073</c:v>
                </c:pt>
                <c:pt idx="124">
                  <c:v>2074</c:v>
                </c:pt>
                <c:pt idx="125">
                  <c:v>2075</c:v>
                </c:pt>
                <c:pt idx="126">
                  <c:v>2076</c:v>
                </c:pt>
                <c:pt idx="127">
                  <c:v>2077</c:v>
                </c:pt>
                <c:pt idx="128">
                  <c:v>2078</c:v>
                </c:pt>
                <c:pt idx="129">
                  <c:v>2079</c:v>
                </c:pt>
                <c:pt idx="130">
                  <c:v>2080</c:v>
                </c:pt>
                <c:pt idx="131">
                  <c:v>2081</c:v>
                </c:pt>
                <c:pt idx="132">
                  <c:v>2082</c:v>
                </c:pt>
                <c:pt idx="133">
                  <c:v>2083</c:v>
                </c:pt>
                <c:pt idx="134">
                  <c:v>2084</c:v>
                </c:pt>
                <c:pt idx="135">
                  <c:v>2085</c:v>
                </c:pt>
                <c:pt idx="136">
                  <c:v>2086</c:v>
                </c:pt>
                <c:pt idx="137">
                  <c:v>2087</c:v>
                </c:pt>
                <c:pt idx="138">
                  <c:v>2088</c:v>
                </c:pt>
                <c:pt idx="139">
                  <c:v>2089</c:v>
                </c:pt>
                <c:pt idx="140">
                  <c:v>2090</c:v>
                </c:pt>
                <c:pt idx="141">
                  <c:v>2091</c:v>
                </c:pt>
                <c:pt idx="142">
                  <c:v>2092</c:v>
                </c:pt>
                <c:pt idx="143">
                  <c:v>2093</c:v>
                </c:pt>
                <c:pt idx="144">
                  <c:v>2094</c:v>
                </c:pt>
                <c:pt idx="145">
                  <c:v>2095</c:v>
                </c:pt>
                <c:pt idx="146">
                  <c:v>2096</c:v>
                </c:pt>
                <c:pt idx="147">
                  <c:v>2097</c:v>
                </c:pt>
                <c:pt idx="148">
                  <c:v>2098</c:v>
                </c:pt>
                <c:pt idx="149">
                  <c:v>2099</c:v>
                </c:pt>
                <c:pt idx="150">
                  <c:v>2100</c:v>
                </c:pt>
              </c:numCache>
            </c:numRef>
          </c:cat>
          <c:val>
            <c:numRef>
              <c:f>Лист1!$D$167:$EX$167</c:f>
              <c:numCache>
                <c:formatCode>0</c:formatCode>
                <c:ptCount val="151"/>
                <c:pt idx="0">
                  <c:v>9.0859509560514837</c:v>
                </c:pt>
                <c:pt idx="1">
                  <c:v>9.1226092786707813</c:v>
                </c:pt>
                <c:pt idx="2">
                  <c:v>9.1603552034823412</c:v>
                </c:pt>
                <c:pt idx="3">
                  <c:v>9.1839127901125686</c:v>
                </c:pt>
                <c:pt idx="4">
                  <c:v>9.210667337858899</c:v>
                </c:pt>
                <c:pt idx="5">
                  <c:v>9.2324067008299657</c:v>
                </c:pt>
                <c:pt idx="6">
                  <c:v>9.2554231060013947</c:v>
                </c:pt>
                <c:pt idx="7">
                  <c:v>9.2827687348927483</c:v>
                </c:pt>
                <c:pt idx="8">
                  <c:v>9.298428149783879</c:v>
                </c:pt>
                <c:pt idx="9">
                  <c:v>9.3172629060385113</c:v>
                </c:pt>
                <c:pt idx="10">
                  <c:v>9.3772346980931776</c:v>
                </c:pt>
                <c:pt idx="11">
                  <c:v>9.4539548585781201</c:v>
                </c:pt>
                <c:pt idx="12">
                  <c:v>9.5247520777631642</c:v>
                </c:pt>
                <c:pt idx="13">
                  <c:v>9.5579783085105952</c:v>
                </c:pt>
                <c:pt idx="14">
                  <c:v>9.5767489288833634</c:v>
                </c:pt>
                <c:pt idx="15">
                  <c:v>9.6114499379868317</c:v>
                </c:pt>
                <c:pt idx="16">
                  <c:v>9.6530970055967469</c:v>
                </c:pt>
                <c:pt idx="17">
                  <c:v>9.7015308322614686</c:v>
                </c:pt>
                <c:pt idx="18">
                  <c:v>9.7578239355269716</c:v>
                </c:pt>
                <c:pt idx="19">
                  <c:v>9.8074069211910206</c:v>
                </c:pt>
                <c:pt idx="20">
                  <c:v>9.860876448711311</c:v>
                </c:pt>
                <c:pt idx="21">
                  <c:v>9.9172483468902985</c:v>
                </c:pt>
                <c:pt idx="22">
                  <c:v>9.9797317941040866</c:v>
                </c:pt>
                <c:pt idx="23">
                  <c:v>10.043071843768665</c:v>
                </c:pt>
                <c:pt idx="24">
                  <c:v>10.118783248866725</c:v>
                </c:pt>
                <c:pt idx="25">
                  <c:v>10.206615082439608</c:v>
                </c:pt>
                <c:pt idx="26">
                  <c:v>10.314013865586242</c:v>
                </c:pt>
                <c:pt idx="27">
                  <c:v>10.424769468022689</c:v>
                </c:pt>
                <c:pt idx="28">
                  <c:v>10.529032359465617</c:v>
                </c:pt>
                <c:pt idx="29">
                  <c:v>10.658604725277467</c:v>
                </c:pt>
                <c:pt idx="30">
                  <c:v>10.779653731614966</c:v>
                </c:pt>
                <c:pt idx="31">
                  <c:v>10.890905826422642</c:v>
                </c:pt>
                <c:pt idx="32">
                  <c:v>11.017174260613565</c:v>
                </c:pt>
                <c:pt idx="33">
                  <c:v>11.140624641950756</c:v>
                </c:pt>
                <c:pt idx="34">
                  <c:v>11.251744359755831</c:v>
                </c:pt>
                <c:pt idx="35">
                  <c:v>11.368710076663298</c:v>
                </c:pt>
                <c:pt idx="36">
                  <c:v>11.488445616120991</c:v>
                </c:pt>
                <c:pt idx="37">
                  <c:v>11.607007113802306</c:v>
                </c:pt>
                <c:pt idx="38">
                  <c:v>11.723866256819541</c:v>
                </c:pt>
                <c:pt idx="39">
                  <c:v>11.832330370134233</c:v>
                </c:pt>
                <c:pt idx="40">
                  <c:v>11.949287632425531</c:v>
                </c:pt>
                <c:pt idx="41">
                  <c:v>12.057895262656233</c:v>
                </c:pt>
                <c:pt idx="42">
                  <c:v>12.173898416645235</c:v>
                </c:pt>
                <c:pt idx="43">
                  <c:v>12.29159471638622</c:v>
                </c:pt>
                <c:pt idx="44">
                  <c:v>12.419168383448092</c:v>
                </c:pt>
                <c:pt idx="45">
                  <c:v>12.540982336869735</c:v>
                </c:pt>
                <c:pt idx="46">
                  <c:v>12.681897491561402</c:v>
                </c:pt>
                <c:pt idx="47">
                  <c:v>12.819158066363572</c:v>
                </c:pt>
                <c:pt idx="48">
                  <c:v>12.955806486776122</c:v>
                </c:pt>
                <c:pt idx="49">
                  <c:v>13.095279372993499</c:v>
                </c:pt>
                <c:pt idx="50">
                  <c:v>13.242936889249728</c:v>
                </c:pt>
                <c:pt idx="51">
                  <c:v>13.393416849226625</c:v>
                </c:pt>
                <c:pt idx="52">
                  <c:v>13.551396464095975</c:v>
                </c:pt>
                <c:pt idx="53">
                  <c:v>13.714845836956094</c:v>
                </c:pt>
                <c:pt idx="54">
                  <c:v>13.883805580462916</c:v>
                </c:pt>
                <c:pt idx="55">
                  <c:v>14.0587539416772</c:v>
                </c:pt>
                <c:pt idx="56">
                  <c:v>14.237563981346993</c:v>
                </c:pt>
                <c:pt idx="57">
                  <c:v>14.422033629383083</c:v>
                </c:pt>
                <c:pt idx="58">
                  <c:v>14.612411118175505</c:v>
                </c:pt>
                <c:pt idx="59">
                  <c:v>14.806226226791441</c:v>
                </c:pt>
                <c:pt idx="60">
                  <c:v>15.002756069480094</c:v>
                </c:pt>
                <c:pt idx="61">
                  <c:v>15.207625667354687</c:v>
                </c:pt>
                <c:pt idx="62">
                  <c:v>15.404938212764744</c:v>
                </c:pt>
                <c:pt idx="63">
                  <c:v>15.614254774315439</c:v>
                </c:pt>
                <c:pt idx="64">
                  <c:v>15.835082573169949</c:v>
                </c:pt>
                <c:pt idx="65">
                  <c:v>16.056128848277293</c:v>
                </c:pt>
                <c:pt idx="66">
                  <c:v>16.288630087125718</c:v>
                </c:pt>
                <c:pt idx="67">
                  <c:v>16.507489035279292</c:v>
                </c:pt>
                <c:pt idx="68">
                  <c:v>16.737615535173322</c:v>
                </c:pt>
                <c:pt idx="69">
                  <c:v>16.975335516810258</c:v>
                </c:pt>
                <c:pt idx="70">
                  <c:v>17.220683490950154</c:v>
                </c:pt>
                <c:pt idx="71">
                  <c:v>17.485039013578575</c:v>
                </c:pt>
                <c:pt idx="72">
                  <c:v>17.755337750544438</c:v>
                </c:pt>
                <c:pt idx="73">
                  <c:v>18.023287529395631</c:v>
                </c:pt>
                <c:pt idx="74">
                  <c:v>18.281938011704401</c:v>
                </c:pt>
                <c:pt idx="75">
                  <c:v>18.544661964713384</c:v>
                </c:pt>
                <c:pt idx="76">
                  <c:v>18.808497269696957</c:v>
                </c:pt>
                <c:pt idx="77">
                  <c:v>19.074120733935825</c:v>
                </c:pt>
                <c:pt idx="78">
                  <c:v>19.341412860479551</c:v>
                </c:pt>
                <c:pt idx="79">
                  <c:v>19.610201451729317</c:v>
                </c:pt>
                <c:pt idx="80">
                  <c:v>19.880652901799692</c:v>
                </c:pt>
                <c:pt idx="81">
                  <c:v>20.15190945843754</c:v>
                </c:pt>
                <c:pt idx="82">
                  <c:v>20.424619619843906</c:v>
                </c:pt>
                <c:pt idx="83">
                  <c:v>20.698588531875608</c:v>
                </c:pt>
                <c:pt idx="84">
                  <c:v>20.973857126938448</c:v>
                </c:pt>
                <c:pt idx="85">
                  <c:v>21.250708092024137</c:v>
                </c:pt>
                <c:pt idx="86">
                  <c:v>21.528145012007947</c:v>
                </c:pt>
                <c:pt idx="87">
                  <c:v>21.806059493879236</c:v>
                </c:pt>
                <c:pt idx="88">
                  <c:v>22.084665102860416</c:v>
                </c:pt>
                <c:pt idx="89">
                  <c:v>22.363676500371167</c:v>
                </c:pt>
                <c:pt idx="90">
                  <c:v>22.643170615221027</c:v>
                </c:pt>
                <c:pt idx="91">
                  <c:v>22.923004340416227</c:v>
                </c:pt>
                <c:pt idx="92">
                  <c:v>23.203357410762312</c:v>
                </c:pt>
                <c:pt idx="93">
                  <c:v>23.483230715381303</c:v>
                </c:pt>
                <c:pt idx="94">
                  <c:v>23.763923994614949</c:v>
                </c:pt>
                <c:pt idx="95">
                  <c:v>24.044521721021887</c:v>
                </c:pt>
                <c:pt idx="96">
                  <c:v>24.325445398176186</c:v>
                </c:pt>
                <c:pt idx="97">
                  <c:v>24.606506318613192</c:v>
                </c:pt>
                <c:pt idx="98">
                  <c:v>24.888373714209511</c:v>
                </c:pt>
                <c:pt idx="99">
                  <c:v>25.170459350005647</c:v>
                </c:pt>
                <c:pt idx="100">
                  <c:v>25.453110859201168</c:v>
                </c:pt>
                <c:pt idx="101">
                  <c:v>25.736063657927293</c:v>
                </c:pt>
                <c:pt idx="102">
                  <c:v>26.018851822746932</c:v>
                </c:pt>
                <c:pt idx="103">
                  <c:v>26.302099474552598</c:v>
                </c:pt>
                <c:pt idx="104">
                  <c:v>26.585530709970929</c:v>
                </c:pt>
                <c:pt idx="105">
                  <c:v>26.868563873314866</c:v>
                </c:pt>
                <c:pt idx="106">
                  <c:v>27.151635140314834</c:v>
                </c:pt>
                <c:pt idx="107">
                  <c:v>27.434523512982551</c:v>
                </c:pt>
                <c:pt idx="108">
                  <c:v>27.717059452960186</c:v>
                </c:pt>
                <c:pt idx="109">
                  <c:v>27.998216078858452</c:v>
                </c:pt>
                <c:pt idx="110">
                  <c:v>28.278469325257621</c:v>
                </c:pt>
                <c:pt idx="111">
                  <c:v>28.557751778447127</c:v>
                </c:pt>
                <c:pt idx="112">
                  <c:v>28.836141688166339</c:v>
                </c:pt>
                <c:pt idx="113">
                  <c:v>29.113358091474119</c:v>
                </c:pt>
                <c:pt idx="114">
                  <c:v>29.388243406825008</c:v>
                </c:pt>
                <c:pt idx="115">
                  <c:v>29.662094165355889</c:v>
                </c:pt>
                <c:pt idx="116">
                  <c:v>29.933518899168739</c:v>
                </c:pt>
                <c:pt idx="117">
                  <c:v>30.203360842093822</c:v>
                </c:pt>
                <c:pt idx="118">
                  <c:v>30.471655390488966</c:v>
                </c:pt>
                <c:pt idx="119">
                  <c:v>30.737798987586906</c:v>
                </c:pt>
                <c:pt idx="120">
                  <c:v>31.001652845394094</c:v>
                </c:pt>
                <c:pt idx="121">
                  <c:v>31.263278788115016</c:v>
                </c:pt>
                <c:pt idx="122">
                  <c:v>31.522839719562469</c:v>
                </c:pt>
                <c:pt idx="123">
                  <c:v>31.780801285924326</c:v>
                </c:pt>
                <c:pt idx="124">
                  <c:v>32.036518152074471</c:v>
                </c:pt>
                <c:pt idx="125">
                  <c:v>32.290110814685228</c:v>
                </c:pt>
                <c:pt idx="126">
                  <c:v>32.541608859002615</c:v>
                </c:pt>
                <c:pt idx="127">
                  <c:v>32.790985851820032</c:v>
                </c:pt>
                <c:pt idx="128">
                  <c:v>33.038076210003986</c:v>
                </c:pt>
                <c:pt idx="129">
                  <c:v>33.283970565024923</c:v>
                </c:pt>
                <c:pt idx="130">
                  <c:v>33.527756767088626</c:v>
                </c:pt>
                <c:pt idx="131">
                  <c:v>33.76979912271193</c:v>
                </c:pt>
                <c:pt idx="132">
                  <c:v>34.009965824752335</c:v>
                </c:pt>
                <c:pt idx="133">
                  <c:v>34.247562850686606</c:v>
                </c:pt>
                <c:pt idx="134">
                  <c:v>34.482427107051642</c:v>
                </c:pt>
                <c:pt idx="135">
                  <c:v>34.714867157251533</c:v>
                </c:pt>
                <c:pt idx="136">
                  <c:v>34.944697796976762</c:v>
                </c:pt>
                <c:pt idx="137">
                  <c:v>35.171275922128565</c:v>
                </c:pt>
                <c:pt idx="138">
                  <c:v>35.394824212789281</c:v>
                </c:pt>
                <c:pt idx="139">
                  <c:v>35.615194211456725</c:v>
                </c:pt>
                <c:pt idx="140">
                  <c:v>35.831709403514196</c:v>
                </c:pt>
                <c:pt idx="141">
                  <c:v>36.045175482070213</c:v>
                </c:pt>
                <c:pt idx="142">
                  <c:v>36.255431033240626</c:v>
                </c:pt>
                <c:pt idx="143">
                  <c:v>36.462748963534608</c:v>
                </c:pt>
                <c:pt idx="144">
                  <c:v>36.667041222647583</c:v>
                </c:pt>
                <c:pt idx="145">
                  <c:v>36.86828625607798</c:v>
                </c:pt>
                <c:pt idx="146">
                  <c:v>37.065988213901754</c:v>
                </c:pt>
                <c:pt idx="147">
                  <c:v>37.260846425152522</c:v>
                </c:pt>
                <c:pt idx="148">
                  <c:v>37.452497538072699</c:v>
                </c:pt>
                <c:pt idx="149">
                  <c:v>37.641717792657744</c:v>
                </c:pt>
                <c:pt idx="150">
                  <c:v>37.827870784165746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BE-426F-AFDB-3D12315BBB76}"/>
            </c:ext>
          </c:extLst>
        </c:ser>
        <c:ser>
          <c:idx val="1"/>
          <c:order val="1"/>
          <c:tx>
            <c:strRef>
              <c:f>Лист1!$C$168</c:f>
              <c:strCache>
                <c:ptCount val="1"/>
                <c:pt idx="0">
                  <c:v>Азия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Лист1!$D$158:$EX$158</c:f>
              <c:numCache>
                <c:formatCode>General</c:formatCode>
                <c:ptCount val="15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  <c:pt idx="72">
                  <c:v>2022</c:v>
                </c:pt>
                <c:pt idx="73">
                  <c:v>2023</c:v>
                </c:pt>
                <c:pt idx="74">
                  <c:v>2024</c:v>
                </c:pt>
                <c:pt idx="75">
                  <c:v>2025</c:v>
                </c:pt>
                <c:pt idx="76">
                  <c:v>2026</c:v>
                </c:pt>
                <c:pt idx="77">
                  <c:v>2027</c:v>
                </c:pt>
                <c:pt idx="78">
                  <c:v>2028</c:v>
                </c:pt>
                <c:pt idx="79">
                  <c:v>2029</c:v>
                </c:pt>
                <c:pt idx="80">
                  <c:v>2030</c:v>
                </c:pt>
                <c:pt idx="81">
                  <c:v>2031</c:v>
                </c:pt>
                <c:pt idx="82">
                  <c:v>2032</c:v>
                </c:pt>
                <c:pt idx="83">
                  <c:v>2033</c:v>
                </c:pt>
                <c:pt idx="84">
                  <c:v>2034</c:v>
                </c:pt>
                <c:pt idx="85">
                  <c:v>2035</c:v>
                </c:pt>
                <c:pt idx="86">
                  <c:v>2036</c:v>
                </c:pt>
                <c:pt idx="87">
                  <c:v>2037</c:v>
                </c:pt>
                <c:pt idx="88">
                  <c:v>2038</c:v>
                </c:pt>
                <c:pt idx="89">
                  <c:v>2039</c:v>
                </c:pt>
                <c:pt idx="90">
                  <c:v>2040</c:v>
                </c:pt>
                <c:pt idx="91">
                  <c:v>2041</c:v>
                </c:pt>
                <c:pt idx="92">
                  <c:v>2042</c:v>
                </c:pt>
                <c:pt idx="93">
                  <c:v>2043</c:v>
                </c:pt>
                <c:pt idx="94">
                  <c:v>2044</c:v>
                </c:pt>
                <c:pt idx="95">
                  <c:v>2045</c:v>
                </c:pt>
                <c:pt idx="96">
                  <c:v>2046</c:v>
                </c:pt>
                <c:pt idx="97">
                  <c:v>2047</c:v>
                </c:pt>
                <c:pt idx="98">
                  <c:v>2048</c:v>
                </c:pt>
                <c:pt idx="99">
                  <c:v>2049</c:v>
                </c:pt>
                <c:pt idx="100">
                  <c:v>2050</c:v>
                </c:pt>
                <c:pt idx="101">
                  <c:v>2051</c:v>
                </c:pt>
                <c:pt idx="102">
                  <c:v>2052</c:v>
                </c:pt>
                <c:pt idx="103">
                  <c:v>2053</c:v>
                </c:pt>
                <c:pt idx="104">
                  <c:v>2054</c:v>
                </c:pt>
                <c:pt idx="105">
                  <c:v>2055</c:v>
                </c:pt>
                <c:pt idx="106">
                  <c:v>2056</c:v>
                </c:pt>
                <c:pt idx="107">
                  <c:v>2057</c:v>
                </c:pt>
                <c:pt idx="108">
                  <c:v>2058</c:v>
                </c:pt>
                <c:pt idx="109">
                  <c:v>2059</c:v>
                </c:pt>
                <c:pt idx="110">
                  <c:v>2060</c:v>
                </c:pt>
                <c:pt idx="111">
                  <c:v>2061</c:v>
                </c:pt>
                <c:pt idx="112">
                  <c:v>2062</c:v>
                </c:pt>
                <c:pt idx="113">
                  <c:v>2063</c:v>
                </c:pt>
                <c:pt idx="114">
                  <c:v>2064</c:v>
                </c:pt>
                <c:pt idx="115">
                  <c:v>2065</c:v>
                </c:pt>
                <c:pt idx="116">
                  <c:v>2066</c:v>
                </c:pt>
                <c:pt idx="117">
                  <c:v>2067</c:v>
                </c:pt>
                <c:pt idx="118">
                  <c:v>2068</c:v>
                </c:pt>
                <c:pt idx="119">
                  <c:v>2069</c:v>
                </c:pt>
                <c:pt idx="120">
                  <c:v>2070</c:v>
                </c:pt>
                <c:pt idx="121">
                  <c:v>2071</c:v>
                </c:pt>
                <c:pt idx="122">
                  <c:v>2072</c:v>
                </c:pt>
                <c:pt idx="123">
                  <c:v>2073</c:v>
                </c:pt>
                <c:pt idx="124">
                  <c:v>2074</c:v>
                </c:pt>
                <c:pt idx="125">
                  <c:v>2075</c:v>
                </c:pt>
                <c:pt idx="126">
                  <c:v>2076</c:v>
                </c:pt>
                <c:pt idx="127">
                  <c:v>2077</c:v>
                </c:pt>
                <c:pt idx="128">
                  <c:v>2078</c:v>
                </c:pt>
                <c:pt idx="129">
                  <c:v>2079</c:v>
                </c:pt>
                <c:pt idx="130">
                  <c:v>2080</c:v>
                </c:pt>
                <c:pt idx="131">
                  <c:v>2081</c:v>
                </c:pt>
                <c:pt idx="132">
                  <c:v>2082</c:v>
                </c:pt>
                <c:pt idx="133">
                  <c:v>2083</c:v>
                </c:pt>
                <c:pt idx="134">
                  <c:v>2084</c:v>
                </c:pt>
                <c:pt idx="135">
                  <c:v>2085</c:v>
                </c:pt>
                <c:pt idx="136">
                  <c:v>2086</c:v>
                </c:pt>
                <c:pt idx="137">
                  <c:v>2087</c:v>
                </c:pt>
                <c:pt idx="138">
                  <c:v>2088</c:v>
                </c:pt>
                <c:pt idx="139">
                  <c:v>2089</c:v>
                </c:pt>
                <c:pt idx="140">
                  <c:v>2090</c:v>
                </c:pt>
                <c:pt idx="141">
                  <c:v>2091</c:v>
                </c:pt>
                <c:pt idx="142">
                  <c:v>2092</c:v>
                </c:pt>
                <c:pt idx="143">
                  <c:v>2093</c:v>
                </c:pt>
                <c:pt idx="144">
                  <c:v>2094</c:v>
                </c:pt>
                <c:pt idx="145">
                  <c:v>2095</c:v>
                </c:pt>
                <c:pt idx="146">
                  <c:v>2096</c:v>
                </c:pt>
                <c:pt idx="147">
                  <c:v>2097</c:v>
                </c:pt>
                <c:pt idx="148">
                  <c:v>2098</c:v>
                </c:pt>
                <c:pt idx="149">
                  <c:v>2099</c:v>
                </c:pt>
                <c:pt idx="150">
                  <c:v>2100</c:v>
                </c:pt>
              </c:numCache>
            </c:numRef>
          </c:cat>
          <c:val>
            <c:numRef>
              <c:f>Лист1!$D$168:$EX$168</c:f>
              <c:numCache>
                <c:formatCode>0</c:formatCode>
                <c:ptCount val="151"/>
                <c:pt idx="0">
                  <c:v>55.130440624762379</c:v>
                </c:pt>
                <c:pt idx="1">
                  <c:v>55.222552185478932</c:v>
                </c:pt>
                <c:pt idx="2">
                  <c:v>55.320979061457251</c:v>
                </c:pt>
                <c:pt idx="3">
                  <c:v>55.476952037183302</c:v>
                </c:pt>
                <c:pt idx="4">
                  <c:v>55.599873444221195</c:v>
                </c:pt>
                <c:pt idx="5">
                  <c:v>55.746967635743516</c:v>
                </c:pt>
                <c:pt idx="6">
                  <c:v>55.894858300250014</c:v>
                </c:pt>
                <c:pt idx="7">
                  <c:v>56.026471068151842</c:v>
                </c:pt>
                <c:pt idx="8">
                  <c:v>56.19724974779642</c:v>
                </c:pt>
                <c:pt idx="9">
                  <c:v>56.312015390460587</c:v>
                </c:pt>
                <c:pt idx="10">
                  <c:v>56.319793055790988</c:v>
                </c:pt>
                <c:pt idx="11">
                  <c:v>56.260582433354337</c:v>
                </c:pt>
                <c:pt idx="12">
                  <c:v>56.235738893182727</c:v>
                </c:pt>
                <c:pt idx="13">
                  <c:v>56.4204729849872</c:v>
                </c:pt>
                <c:pt idx="14">
                  <c:v>56.683933399748433</c:v>
                </c:pt>
                <c:pt idx="15">
                  <c:v>56.896516260644539</c:v>
                </c:pt>
                <c:pt idx="16">
                  <c:v>57.104796206846174</c:v>
                </c:pt>
                <c:pt idx="17">
                  <c:v>57.30425483376299</c:v>
                </c:pt>
                <c:pt idx="18">
                  <c:v>57.490834404904447</c:v>
                </c:pt>
                <c:pt idx="19">
                  <c:v>57.730945000488077</c:v>
                </c:pt>
                <c:pt idx="20">
                  <c:v>57.953159681165126</c:v>
                </c:pt>
                <c:pt idx="21">
                  <c:v>58.164862815012022</c:v>
                </c:pt>
                <c:pt idx="22">
                  <c:v>58.330749351693456</c:v>
                </c:pt>
                <c:pt idx="23">
                  <c:v>58.512252225597685</c:v>
                </c:pt>
                <c:pt idx="24">
                  <c:v>58.684908509115921</c:v>
                </c:pt>
                <c:pt idx="25">
                  <c:v>58.82522978715037</c:v>
                </c:pt>
                <c:pt idx="26">
                  <c:v>58.930689317928476</c:v>
                </c:pt>
                <c:pt idx="27">
                  <c:v>59.032291259760385</c:v>
                </c:pt>
                <c:pt idx="28">
                  <c:v>59.119841734272129</c:v>
                </c:pt>
                <c:pt idx="29">
                  <c:v>59.184953054693054</c:v>
                </c:pt>
                <c:pt idx="30">
                  <c:v>59.26760068430351</c:v>
                </c:pt>
                <c:pt idx="31">
                  <c:v>59.363806751328298</c:v>
                </c:pt>
                <c:pt idx="32">
                  <c:v>59.472832307347709</c:v>
                </c:pt>
                <c:pt idx="33">
                  <c:v>59.59284059084542</c:v>
                </c:pt>
                <c:pt idx="34">
                  <c:v>59.701080797590656</c:v>
                </c:pt>
                <c:pt idx="35">
                  <c:v>59.811650973753963</c:v>
                </c:pt>
                <c:pt idx="36">
                  <c:v>59.922008292397244</c:v>
                </c:pt>
                <c:pt idx="37">
                  <c:v>60.03654794972757</c:v>
                </c:pt>
                <c:pt idx="38">
                  <c:v>60.152385435705192</c:v>
                </c:pt>
                <c:pt idx="39">
                  <c:v>60.260294325006704</c:v>
                </c:pt>
                <c:pt idx="40">
                  <c:v>60.361271529032145</c:v>
                </c:pt>
                <c:pt idx="41">
                  <c:v>60.452299515615593</c:v>
                </c:pt>
                <c:pt idx="42">
                  <c:v>60.512960922915127</c:v>
                </c:pt>
                <c:pt idx="43">
                  <c:v>60.563570149088555</c:v>
                </c:pt>
                <c:pt idx="44">
                  <c:v>60.605156217785918</c:v>
                </c:pt>
                <c:pt idx="45">
                  <c:v>60.651531952229995</c:v>
                </c:pt>
                <c:pt idx="46">
                  <c:v>60.680175092411737</c:v>
                </c:pt>
                <c:pt idx="47">
                  <c:v>60.704571494243829</c:v>
                </c:pt>
                <c:pt idx="48">
                  <c:v>60.724461056799392</c:v>
                </c:pt>
                <c:pt idx="49">
                  <c:v>60.744174316096867</c:v>
                </c:pt>
                <c:pt idx="50">
                  <c:v>60.755777903398268</c:v>
                </c:pt>
                <c:pt idx="51">
                  <c:v>60.763094382086017</c:v>
                </c:pt>
                <c:pt idx="52">
                  <c:v>60.768997554854586</c:v>
                </c:pt>
                <c:pt idx="53">
                  <c:v>60.759011503246441</c:v>
                </c:pt>
                <c:pt idx="54">
                  <c:v>60.741652309024055</c:v>
                </c:pt>
                <c:pt idx="55">
                  <c:v>60.709200178795975</c:v>
                </c:pt>
                <c:pt idx="56">
                  <c:v>60.677369447917883</c:v>
                </c:pt>
                <c:pt idx="57">
                  <c:v>60.632792439388375</c:v>
                </c:pt>
                <c:pt idx="58">
                  <c:v>60.57196182022038</c:v>
                </c:pt>
                <c:pt idx="59">
                  <c:v>60.512584891884181</c:v>
                </c:pt>
                <c:pt idx="60">
                  <c:v>60.458052121212958</c:v>
                </c:pt>
                <c:pt idx="61">
                  <c:v>60.395782230092529</c:v>
                </c:pt>
                <c:pt idx="62">
                  <c:v>60.332681180833625</c:v>
                </c:pt>
                <c:pt idx="63">
                  <c:v>60.262674802291727</c:v>
                </c:pt>
                <c:pt idx="64">
                  <c:v>60.181855543792416</c:v>
                </c:pt>
                <c:pt idx="65">
                  <c:v>60.098393374191318</c:v>
                </c:pt>
                <c:pt idx="66">
                  <c:v>59.995893605802905</c:v>
                </c:pt>
                <c:pt idx="67">
                  <c:v>59.900021564700467</c:v>
                </c:pt>
                <c:pt idx="68">
                  <c:v>59.795560105311118</c:v>
                </c:pt>
                <c:pt idx="69">
                  <c:v>59.677923726155932</c:v>
                </c:pt>
                <c:pt idx="70">
                  <c:v>59.549949970088136</c:v>
                </c:pt>
                <c:pt idx="71">
                  <c:v>59.424026774956587</c:v>
                </c:pt>
                <c:pt idx="72">
                  <c:v>59.28688911878892</c:v>
                </c:pt>
                <c:pt idx="73">
                  <c:v>59.148112791893034</c:v>
                </c:pt>
                <c:pt idx="74">
                  <c:v>59.010272812627761</c:v>
                </c:pt>
                <c:pt idx="75">
                  <c:v>58.865902301041409</c:v>
                </c:pt>
                <c:pt idx="76">
                  <c:v>58.7191208487301</c:v>
                </c:pt>
                <c:pt idx="77">
                  <c:v>58.569032616247185</c:v>
                </c:pt>
                <c:pt idx="78">
                  <c:v>58.416681849642558</c:v>
                </c:pt>
                <c:pt idx="79">
                  <c:v>58.261659845555158</c:v>
                </c:pt>
                <c:pt idx="80">
                  <c:v>58.104008269980255</c:v>
                </c:pt>
                <c:pt idx="81">
                  <c:v>57.944502499893211</c:v>
                </c:pt>
                <c:pt idx="82">
                  <c:v>57.782533580468339</c:v>
                </c:pt>
                <c:pt idx="83">
                  <c:v>57.618754984811673</c:v>
                </c:pt>
                <c:pt idx="84">
                  <c:v>57.452617184901676</c:v>
                </c:pt>
                <c:pt idx="85">
                  <c:v>57.284176801268693</c:v>
                </c:pt>
                <c:pt idx="86">
                  <c:v>57.114350925675552</c:v>
                </c:pt>
                <c:pt idx="87">
                  <c:v>56.942987848241131</c:v>
                </c:pt>
                <c:pt idx="88">
                  <c:v>56.770353524807746</c:v>
                </c:pt>
                <c:pt idx="89">
                  <c:v>56.597003069352184</c:v>
                </c:pt>
                <c:pt idx="90">
                  <c:v>56.422160874272564</c:v>
                </c:pt>
                <c:pt idx="91">
                  <c:v>56.246306408211552</c:v>
                </c:pt>
                <c:pt idx="92">
                  <c:v>56.069206160205134</c:v>
                </c:pt>
                <c:pt idx="93">
                  <c:v>55.891712161369192</c:v>
                </c:pt>
                <c:pt idx="94">
                  <c:v>55.712571584805794</c:v>
                </c:pt>
                <c:pt idx="95">
                  <c:v>55.532335949828969</c:v>
                </c:pt>
                <c:pt idx="96">
                  <c:v>55.350731540885079</c:v>
                </c:pt>
                <c:pt idx="97">
                  <c:v>55.167873762334217</c:v>
                </c:pt>
                <c:pt idx="98">
                  <c:v>54.982883090312825</c:v>
                </c:pt>
                <c:pt idx="99">
                  <c:v>54.796641202332566</c:v>
                </c:pt>
                <c:pt idx="100">
                  <c:v>54.608282478793136</c:v>
                </c:pt>
                <c:pt idx="101">
                  <c:v>54.418402706142885</c:v>
                </c:pt>
                <c:pt idx="102">
                  <c:v>54.227095083781883</c:v>
                </c:pt>
                <c:pt idx="103">
                  <c:v>54.034027471233593</c:v>
                </c:pt>
                <c:pt idx="104">
                  <c:v>53.839011922946689</c:v>
                </c:pt>
                <c:pt idx="105">
                  <c:v>53.642786346880179</c:v>
                </c:pt>
                <c:pt idx="106">
                  <c:v>53.445124681712663</c:v>
                </c:pt>
                <c:pt idx="107">
                  <c:v>53.246115439074536</c:v>
                </c:pt>
                <c:pt idx="108">
                  <c:v>53.045843675519876</c:v>
                </c:pt>
                <c:pt idx="109">
                  <c:v>52.84544983635152</c:v>
                </c:pt>
                <c:pt idx="110">
                  <c:v>52.644322141099629</c:v>
                </c:pt>
                <c:pt idx="111">
                  <c:v>52.442710966896925</c:v>
                </c:pt>
                <c:pt idx="112">
                  <c:v>52.240678293083207</c:v>
                </c:pt>
                <c:pt idx="113">
                  <c:v>52.038599918672865</c:v>
                </c:pt>
                <c:pt idx="114">
                  <c:v>51.837283831171376</c:v>
                </c:pt>
                <c:pt idx="115">
                  <c:v>51.635835022881274</c:v>
                </c:pt>
                <c:pt idx="116">
                  <c:v>51.435337260365401</c:v>
                </c:pt>
                <c:pt idx="117">
                  <c:v>51.235330325842853</c:v>
                </c:pt>
                <c:pt idx="118">
                  <c:v>51.035851849157311</c:v>
                </c:pt>
                <c:pt idx="119">
                  <c:v>50.83704091786597</c:v>
                </c:pt>
                <c:pt idx="120">
                  <c:v>50.639499871276826</c:v>
                </c:pt>
                <c:pt idx="121">
                  <c:v>50.44290369676375</c:v>
                </c:pt>
                <c:pt idx="122">
                  <c:v>50.246982547731477</c:v>
                </c:pt>
                <c:pt idx="123">
                  <c:v>50.0517873328306</c:v>
                </c:pt>
                <c:pt idx="124">
                  <c:v>49.857809160461457</c:v>
                </c:pt>
                <c:pt idx="125">
                  <c:v>49.664796235567636</c:v>
                </c:pt>
                <c:pt idx="126">
                  <c:v>49.472628824359454</c:v>
                </c:pt>
                <c:pt idx="127">
                  <c:v>49.281213013690817</c:v>
                </c:pt>
                <c:pt idx="128">
                  <c:v>49.09069380064772</c:v>
                </c:pt>
                <c:pt idx="129">
                  <c:v>48.900124286376531</c:v>
                </c:pt>
                <c:pt idx="130">
                  <c:v>48.710539459620342</c:v>
                </c:pt>
                <c:pt idx="131">
                  <c:v>48.521530761394075</c:v>
                </c:pt>
                <c:pt idx="132">
                  <c:v>48.333181270067911</c:v>
                </c:pt>
                <c:pt idx="133">
                  <c:v>48.146499214700732</c:v>
                </c:pt>
                <c:pt idx="134">
                  <c:v>47.961183674035738</c:v>
                </c:pt>
                <c:pt idx="135">
                  <c:v>47.777148454247289</c:v>
                </c:pt>
                <c:pt idx="136">
                  <c:v>47.594479358957827</c:v>
                </c:pt>
                <c:pt idx="137">
                  <c:v>47.413688733402523</c:v>
                </c:pt>
                <c:pt idx="138">
                  <c:v>47.234857947880762</c:v>
                </c:pt>
                <c:pt idx="139">
                  <c:v>47.058125413500441</c:v>
                </c:pt>
                <c:pt idx="140">
                  <c:v>46.883911912695794</c:v>
                </c:pt>
                <c:pt idx="141">
                  <c:v>46.711656321946577</c:v>
                </c:pt>
                <c:pt idx="142">
                  <c:v>46.541141266261675</c:v>
                </c:pt>
                <c:pt idx="143">
                  <c:v>46.372415992231979</c:v>
                </c:pt>
                <c:pt idx="144">
                  <c:v>46.205310281633274</c:v>
                </c:pt>
                <c:pt idx="145">
                  <c:v>46.040264426729557</c:v>
                </c:pt>
                <c:pt idx="146">
                  <c:v>45.877410943223857</c:v>
                </c:pt>
                <c:pt idx="147">
                  <c:v>45.715917546091895</c:v>
                </c:pt>
                <c:pt idx="148">
                  <c:v>45.556436738119018</c:v>
                </c:pt>
                <c:pt idx="149">
                  <c:v>45.398262579777025</c:v>
                </c:pt>
                <c:pt idx="150">
                  <c:v>45.242117648459846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BE-426F-AFDB-3D12315BBB76}"/>
            </c:ext>
          </c:extLst>
        </c:ser>
        <c:ser>
          <c:idx val="2"/>
          <c:order val="2"/>
          <c:tx>
            <c:strRef>
              <c:f>Лист1!$C$169</c:f>
              <c:strCache>
                <c:ptCount val="1"/>
                <c:pt idx="0">
                  <c:v>Европа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numRef>
              <c:f>Лист1!$D$158:$EX$158</c:f>
              <c:numCache>
                <c:formatCode>General</c:formatCode>
                <c:ptCount val="15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  <c:pt idx="72">
                  <c:v>2022</c:v>
                </c:pt>
                <c:pt idx="73">
                  <c:v>2023</c:v>
                </c:pt>
                <c:pt idx="74">
                  <c:v>2024</c:v>
                </c:pt>
                <c:pt idx="75">
                  <c:v>2025</c:v>
                </c:pt>
                <c:pt idx="76">
                  <c:v>2026</c:v>
                </c:pt>
                <c:pt idx="77">
                  <c:v>2027</c:v>
                </c:pt>
                <c:pt idx="78">
                  <c:v>2028</c:v>
                </c:pt>
                <c:pt idx="79">
                  <c:v>2029</c:v>
                </c:pt>
                <c:pt idx="80">
                  <c:v>2030</c:v>
                </c:pt>
                <c:pt idx="81">
                  <c:v>2031</c:v>
                </c:pt>
                <c:pt idx="82">
                  <c:v>2032</c:v>
                </c:pt>
                <c:pt idx="83">
                  <c:v>2033</c:v>
                </c:pt>
                <c:pt idx="84">
                  <c:v>2034</c:v>
                </c:pt>
                <c:pt idx="85">
                  <c:v>2035</c:v>
                </c:pt>
                <c:pt idx="86">
                  <c:v>2036</c:v>
                </c:pt>
                <c:pt idx="87">
                  <c:v>2037</c:v>
                </c:pt>
                <c:pt idx="88">
                  <c:v>2038</c:v>
                </c:pt>
                <c:pt idx="89">
                  <c:v>2039</c:v>
                </c:pt>
                <c:pt idx="90">
                  <c:v>2040</c:v>
                </c:pt>
                <c:pt idx="91">
                  <c:v>2041</c:v>
                </c:pt>
                <c:pt idx="92">
                  <c:v>2042</c:v>
                </c:pt>
                <c:pt idx="93">
                  <c:v>2043</c:v>
                </c:pt>
                <c:pt idx="94">
                  <c:v>2044</c:v>
                </c:pt>
                <c:pt idx="95">
                  <c:v>2045</c:v>
                </c:pt>
                <c:pt idx="96">
                  <c:v>2046</c:v>
                </c:pt>
                <c:pt idx="97">
                  <c:v>2047</c:v>
                </c:pt>
                <c:pt idx="98">
                  <c:v>2048</c:v>
                </c:pt>
                <c:pt idx="99">
                  <c:v>2049</c:v>
                </c:pt>
                <c:pt idx="100">
                  <c:v>2050</c:v>
                </c:pt>
                <c:pt idx="101">
                  <c:v>2051</c:v>
                </c:pt>
                <c:pt idx="102">
                  <c:v>2052</c:v>
                </c:pt>
                <c:pt idx="103">
                  <c:v>2053</c:v>
                </c:pt>
                <c:pt idx="104">
                  <c:v>2054</c:v>
                </c:pt>
                <c:pt idx="105">
                  <c:v>2055</c:v>
                </c:pt>
                <c:pt idx="106">
                  <c:v>2056</c:v>
                </c:pt>
                <c:pt idx="107">
                  <c:v>2057</c:v>
                </c:pt>
                <c:pt idx="108">
                  <c:v>2058</c:v>
                </c:pt>
                <c:pt idx="109">
                  <c:v>2059</c:v>
                </c:pt>
                <c:pt idx="110">
                  <c:v>2060</c:v>
                </c:pt>
                <c:pt idx="111">
                  <c:v>2061</c:v>
                </c:pt>
                <c:pt idx="112">
                  <c:v>2062</c:v>
                </c:pt>
                <c:pt idx="113">
                  <c:v>2063</c:v>
                </c:pt>
                <c:pt idx="114">
                  <c:v>2064</c:v>
                </c:pt>
                <c:pt idx="115">
                  <c:v>2065</c:v>
                </c:pt>
                <c:pt idx="116">
                  <c:v>2066</c:v>
                </c:pt>
                <c:pt idx="117">
                  <c:v>2067</c:v>
                </c:pt>
                <c:pt idx="118">
                  <c:v>2068</c:v>
                </c:pt>
                <c:pt idx="119">
                  <c:v>2069</c:v>
                </c:pt>
                <c:pt idx="120">
                  <c:v>2070</c:v>
                </c:pt>
                <c:pt idx="121">
                  <c:v>2071</c:v>
                </c:pt>
                <c:pt idx="122">
                  <c:v>2072</c:v>
                </c:pt>
                <c:pt idx="123">
                  <c:v>2073</c:v>
                </c:pt>
                <c:pt idx="124">
                  <c:v>2074</c:v>
                </c:pt>
                <c:pt idx="125">
                  <c:v>2075</c:v>
                </c:pt>
                <c:pt idx="126">
                  <c:v>2076</c:v>
                </c:pt>
                <c:pt idx="127">
                  <c:v>2077</c:v>
                </c:pt>
                <c:pt idx="128">
                  <c:v>2078</c:v>
                </c:pt>
                <c:pt idx="129">
                  <c:v>2079</c:v>
                </c:pt>
                <c:pt idx="130">
                  <c:v>2080</c:v>
                </c:pt>
                <c:pt idx="131">
                  <c:v>2081</c:v>
                </c:pt>
                <c:pt idx="132">
                  <c:v>2082</c:v>
                </c:pt>
                <c:pt idx="133">
                  <c:v>2083</c:v>
                </c:pt>
                <c:pt idx="134">
                  <c:v>2084</c:v>
                </c:pt>
                <c:pt idx="135">
                  <c:v>2085</c:v>
                </c:pt>
                <c:pt idx="136">
                  <c:v>2086</c:v>
                </c:pt>
                <c:pt idx="137">
                  <c:v>2087</c:v>
                </c:pt>
                <c:pt idx="138">
                  <c:v>2088</c:v>
                </c:pt>
                <c:pt idx="139">
                  <c:v>2089</c:v>
                </c:pt>
                <c:pt idx="140">
                  <c:v>2090</c:v>
                </c:pt>
                <c:pt idx="141">
                  <c:v>2091</c:v>
                </c:pt>
                <c:pt idx="142">
                  <c:v>2092</c:v>
                </c:pt>
                <c:pt idx="143">
                  <c:v>2093</c:v>
                </c:pt>
                <c:pt idx="144">
                  <c:v>2094</c:v>
                </c:pt>
                <c:pt idx="145">
                  <c:v>2095</c:v>
                </c:pt>
                <c:pt idx="146">
                  <c:v>2096</c:v>
                </c:pt>
                <c:pt idx="147">
                  <c:v>2097</c:v>
                </c:pt>
                <c:pt idx="148">
                  <c:v>2098</c:v>
                </c:pt>
                <c:pt idx="149">
                  <c:v>2099</c:v>
                </c:pt>
                <c:pt idx="150">
                  <c:v>2100</c:v>
                </c:pt>
              </c:numCache>
            </c:numRef>
          </c:cat>
          <c:val>
            <c:numRef>
              <c:f>Лист1!$D$169:$EX$169</c:f>
              <c:numCache>
                <c:formatCode>0</c:formatCode>
                <c:ptCount val="151"/>
                <c:pt idx="0">
                  <c:v>22.089432157150483</c:v>
                </c:pt>
                <c:pt idx="1">
                  <c:v>21.901857203765342</c:v>
                </c:pt>
                <c:pt idx="2">
                  <c:v>21.712149114281893</c:v>
                </c:pt>
                <c:pt idx="3">
                  <c:v>21.498511734602712</c:v>
                </c:pt>
                <c:pt idx="4">
                  <c:v>21.306262705443153</c:v>
                </c:pt>
                <c:pt idx="5">
                  <c:v>21.093716468615252</c:v>
                </c:pt>
                <c:pt idx="6">
                  <c:v>20.881442783914508</c:v>
                </c:pt>
                <c:pt idx="7">
                  <c:v>20.675380722696232</c:v>
                </c:pt>
                <c:pt idx="8">
                  <c:v>20.456262158772102</c:v>
                </c:pt>
                <c:pt idx="9">
                  <c:v>20.262209503580699</c:v>
                </c:pt>
                <c:pt idx="10">
                  <c:v>20.117866848560411</c:v>
                </c:pt>
                <c:pt idx="11">
                  <c:v>20.001168591183081</c:v>
                </c:pt>
                <c:pt idx="12">
                  <c:v>19.871947759837269</c:v>
                </c:pt>
                <c:pt idx="13">
                  <c:v>19.640180765983999</c:v>
                </c:pt>
                <c:pt idx="14">
                  <c:v>19.372806876245178</c:v>
                </c:pt>
                <c:pt idx="15">
                  <c:v>19.130202257543946</c:v>
                </c:pt>
                <c:pt idx="16">
                  <c:v>18.885311854559585</c:v>
                </c:pt>
                <c:pt idx="17">
                  <c:v>18.650029381736477</c:v>
                </c:pt>
                <c:pt idx="18">
                  <c:v>18.418817335175056</c:v>
                </c:pt>
                <c:pt idx="19">
                  <c:v>18.158170663879389</c:v>
                </c:pt>
                <c:pt idx="20">
                  <c:v>17.900943536906645</c:v>
                </c:pt>
                <c:pt idx="21">
                  <c:v>17.633701702455213</c:v>
                </c:pt>
                <c:pt idx="22">
                  <c:v>17.405535749698505</c:v>
                </c:pt>
                <c:pt idx="23">
                  <c:v>17.178436605256479</c:v>
                </c:pt>
                <c:pt idx="24">
                  <c:v>16.949591462105477</c:v>
                </c:pt>
                <c:pt idx="25">
                  <c:v>16.735810539465508</c:v>
                </c:pt>
                <c:pt idx="26">
                  <c:v>16.527209531006296</c:v>
                </c:pt>
                <c:pt idx="27">
                  <c:v>16.322407024865406</c:v>
                </c:pt>
                <c:pt idx="28">
                  <c:v>16.121729027218297</c:v>
                </c:pt>
                <c:pt idx="29">
                  <c:v>15.917543912157486</c:v>
                </c:pt>
                <c:pt idx="30">
                  <c:v>15.708389347340447</c:v>
                </c:pt>
                <c:pt idx="31">
                  <c:v>15.50120523136049</c:v>
                </c:pt>
                <c:pt idx="32">
                  <c:v>15.284684852414301</c:v>
                </c:pt>
                <c:pt idx="33">
                  <c:v>15.065541141751893</c:v>
                </c:pt>
                <c:pt idx="34">
                  <c:v>14.860907262086739</c:v>
                </c:pt>
                <c:pt idx="35">
                  <c:v>14.656109633849166</c:v>
                </c:pt>
                <c:pt idx="36">
                  <c:v>14.451250020975118</c:v>
                </c:pt>
                <c:pt idx="37">
                  <c:v>14.252614434159916</c:v>
                </c:pt>
                <c:pt idx="38">
                  <c:v>14.055767387796644</c:v>
                </c:pt>
                <c:pt idx="39">
                  <c:v>13.864990771802645</c:v>
                </c:pt>
                <c:pt idx="40">
                  <c:v>13.669223340044592</c:v>
                </c:pt>
                <c:pt idx="41">
                  <c:v>13.475933571468104</c:v>
                </c:pt>
                <c:pt idx="42">
                  <c:v>13.294675071842224</c:v>
                </c:pt>
                <c:pt idx="43">
                  <c:v>13.114915283548525</c:v>
                </c:pt>
                <c:pt idx="44">
                  <c:v>12.935757604224351</c:v>
                </c:pt>
                <c:pt idx="45">
                  <c:v>12.753546644861233</c:v>
                </c:pt>
                <c:pt idx="46">
                  <c:v>12.575004929492724</c:v>
                </c:pt>
                <c:pt idx="47">
                  <c:v>12.402525646287135</c:v>
                </c:pt>
                <c:pt idx="48">
                  <c:v>12.234833323932371</c:v>
                </c:pt>
                <c:pt idx="49">
                  <c:v>12.065873282601679</c:v>
                </c:pt>
                <c:pt idx="50">
                  <c:v>11.901234174582118</c:v>
                </c:pt>
                <c:pt idx="51">
                  <c:v>11.745288923705584</c:v>
                </c:pt>
                <c:pt idx="52">
                  <c:v>11.587726763204085</c:v>
                </c:pt>
                <c:pt idx="53">
                  <c:v>11.445273317085812</c:v>
                </c:pt>
                <c:pt idx="54">
                  <c:v>11.309316416603655</c:v>
                </c:pt>
                <c:pt idx="55">
                  <c:v>11.180420974950882</c:v>
                </c:pt>
                <c:pt idx="56">
                  <c:v>11.050676849610666</c:v>
                </c:pt>
                <c:pt idx="57">
                  <c:v>10.929069301811678</c:v>
                </c:pt>
                <c:pt idx="58">
                  <c:v>10.820022301703775</c:v>
                </c:pt>
                <c:pt idx="59">
                  <c:v>10.710311196334606</c:v>
                </c:pt>
                <c:pt idx="60">
                  <c:v>10.59716649465499</c:v>
                </c:pt>
                <c:pt idx="61">
                  <c:v>10.483379778393157</c:v>
                </c:pt>
                <c:pt idx="62">
                  <c:v>10.373419478856242</c:v>
                </c:pt>
                <c:pt idx="63">
                  <c:v>10.26225792284788</c:v>
                </c:pt>
                <c:pt idx="64">
                  <c:v>10.15092400237137</c:v>
                </c:pt>
                <c:pt idx="65">
                  <c:v>10.043558464611426</c:v>
                </c:pt>
                <c:pt idx="66">
                  <c:v>9.9421598218340979</c:v>
                </c:pt>
                <c:pt idx="67">
                  <c:v>9.8446862712197802</c:v>
                </c:pt>
                <c:pt idx="68">
                  <c:v>9.7470941760990666</c:v>
                </c:pt>
                <c:pt idx="69">
                  <c:v>9.6542233767054864</c:v>
                </c:pt>
                <c:pt idx="70">
                  <c:v>9.5656626109715948</c:v>
                </c:pt>
                <c:pt idx="71">
                  <c:v>9.468829440586104</c:v>
                </c:pt>
                <c:pt idx="72">
                  <c:v>9.3745444890278495</c:v>
                </c:pt>
                <c:pt idx="73">
                  <c:v>9.2728028545439951</c:v>
                </c:pt>
                <c:pt idx="74">
                  <c:v>9.1799252466344985</c:v>
                </c:pt>
                <c:pt idx="75">
                  <c:v>9.0903865454001149</c:v>
                </c:pt>
                <c:pt idx="76">
                  <c:v>9.0019588357870433</c:v>
                </c:pt>
                <c:pt idx="77">
                  <c:v>8.9147356636610571</c:v>
                </c:pt>
                <c:pt idx="78">
                  <c:v>8.8286148878410682</c:v>
                </c:pt>
                <c:pt idx="79">
                  <c:v>8.7437984281148733</c:v>
                </c:pt>
                <c:pt idx="80">
                  <c:v>8.6601609158107049</c:v>
                </c:pt>
                <c:pt idx="81">
                  <c:v>8.5777565798226991</c:v>
                </c:pt>
                <c:pt idx="82">
                  <c:v>8.4967989035364226</c:v>
                </c:pt>
                <c:pt idx="83">
                  <c:v>8.4170465070617801</c:v>
                </c:pt>
                <c:pt idx="84">
                  <c:v>8.3386874391381696</c:v>
                </c:pt>
                <c:pt idx="85">
                  <c:v>8.2616417493834913</c:v>
                </c:pt>
                <c:pt idx="86">
                  <c:v>8.1860055900597768</c:v>
                </c:pt>
                <c:pt idx="87">
                  <c:v>8.1118344076712354</c:v>
                </c:pt>
                <c:pt idx="88">
                  <c:v>8.0390960775174243</c:v>
                </c:pt>
                <c:pt idx="89">
                  <c:v>7.9677313846682392</c:v>
                </c:pt>
                <c:pt idx="90">
                  <c:v>7.8977668476169978</c:v>
                </c:pt>
                <c:pt idx="91">
                  <c:v>7.8292368804713268</c:v>
                </c:pt>
                <c:pt idx="92">
                  <c:v>7.7620582701996454</c:v>
                </c:pt>
                <c:pt idx="93">
                  <c:v>7.6962487884600641</c:v>
                </c:pt>
                <c:pt idx="94">
                  <c:v>7.6317708002035207</c:v>
                </c:pt>
                <c:pt idx="95">
                  <c:v>7.5684978196819106</c:v>
                </c:pt>
                <c:pt idx="96">
                  <c:v>7.5064382997456214</c:v>
                </c:pt>
                <c:pt idx="97">
                  <c:v>7.4454454372431131</c:v>
                </c:pt>
                <c:pt idx="98">
                  <c:v>7.3856356118934734</c:v>
                </c:pt>
                <c:pt idx="99">
                  <c:v>7.3267657644492088</c:v>
                </c:pt>
                <c:pt idx="100">
                  <c:v>7.2689124876336288</c:v>
                </c:pt>
                <c:pt idx="101">
                  <c:v>7.2120464197376695</c:v>
                </c:pt>
                <c:pt idx="102">
                  <c:v>7.1561756081897228</c:v>
                </c:pt>
                <c:pt idx="103">
                  <c:v>7.1010630359905571</c:v>
                </c:pt>
                <c:pt idx="104">
                  <c:v>7.0468913143738448</c:v>
                </c:pt>
                <c:pt idx="105">
                  <c:v>6.9936525349356735</c:v>
                </c:pt>
                <c:pt idx="106">
                  <c:v>6.9412361804373948</c:v>
                </c:pt>
                <c:pt idx="107">
                  <c:v>6.8897127188822447</c:v>
                </c:pt>
                <c:pt idx="108">
                  <c:v>6.8391024912159288</c:v>
                </c:pt>
                <c:pt idx="109">
                  <c:v>6.789429185231155</c:v>
                </c:pt>
                <c:pt idx="110">
                  <c:v>6.740813208903039</c:v>
                </c:pt>
                <c:pt idx="111">
                  <c:v>6.693177929408507</c:v>
                </c:pt>
                <c:pt idx="112">
                  <c:v>6.6465585361882091</c:v>
                </c:pt>
                <c:pt idx="113">
                  <c:v>6.6008995409366316</c:v>
                </c:pt>
                <c:pt idx="114">
                  <c:v>6.5564718635239796</c:v>
                </c:pt>
                <c:pt idx="115">
                  <c:v>6.5131129924379705</c:v>
                </c:pt>
                <c:pt idx="116">
                  <c:v>6.470977376041029</c:v>
                </c:pt>
                <c:pt idx="117">
                  <c:v>6.4299728319322194</c:v>
                </c:pt>
                <c:pt idx="118">
                  <c:v>6.3900743826238307</c:v>
                </c:pt>
                <c:pt idx="119">
                  <c:v>6.3515254785603741</c:v>
                </c:pt>
                <c:pt idx="120">
                  <c:v>6.3141585287907489</c:v>
                </c:pt>
                <c:pt idx="121">
                  <c:v>6.2780206137441272</c:v>
                </c:pt>
                <c:pt idx="122">
                  <c:v>6.2431087932245211</c:v>
                </c:pt>
                <c:pt idx="123">
                  <c:v>6.2093918629025096</c:v>
                </c:pt>
                <c:pt idx="124">
                  <c:v>6.1768568204939163</c:v>
                </c:pt>
                <c:pt idx="125">
                  <c:v>6.1455252735017663</c:v>
                </c:pt>
                <c:pt idx="126">
                  <c:v>6.1154206524124097</c:v>
                </c:pt>
                <c:pt idx="127">
                  <c:v>6.0865105851078027</c:v>
                </c:pt>
                <c:pt idx="128">
                  <c:v>6.0587913913731777</c:v>
                </c:pt>
                <c:pt idx="129">
                  <c:v>6.0321543031561031</c:v>
                </c:pt>
                <c:pt idx="130">
                  <c:v>6.0066248686582879</c:v>
                </c:pt>
                <c:pt idx="131">
                  <c:v>5.9821694915811836</c:v>
                </c:pt>
                <c:pt idx="132">
                  <c:v>5.9586686327951863</c:v>
                </c:pt>
                <c:pt idx="133">
                  <c:v>5.9360603039461353</c:v>
                </c:pt>
                <c:pt idx="134">
                  <c:v>5.9144420320495215</c:v>
                </c:pt>
                <c:pt idx="135">
                  <c:v>5.8937159332613547</c:v>
                </c:pt>
                <c:pt idx="136">
                  <c:v>5.8739026152799241</c:v>
                </c:pt>
                <c:pt idx="137">
                  <c:v>5.8549615285956369</c:v>
                </c:pt>
                <c:pt idx="138">
                  <c:v>5.8368473428012955</c:v>
                </c:pt>
                <c:pt idx="139">
                  <c:v>5.8194442617407143</c:v>
                </c:pt>
                <c:pt idx="140">
                  <c:v>5.8028601796929546</c:v>
                </c:pt>
                <c:pt idx="141">
                  <c:v>5.7869972368990048</c:v>
                </c:pt>
                <c:pt idx="142">
                  <c:v>5.7718819114272062</c:v>
                </c:pt>
                <c:pt idx="143">
                  <c:v>5.7574048034360281</c:v>
                </c:pt>
                <c:pt idx="144">
                  <c:v>5.7436332970519963</c:v>
                </c:pt>
                <c:pt idx="145">
                  <c:v>5.7303400538136842</c:v>
                </c:pt>
                <c:pt idx="146">
                  <c:v>5.7176535712103282</c:v>
                </c:pt>
                <c:pt idx="147">
                  <c:v>5.7055023172448722</c:v>
                </c:pt>
                <c:pt idx="148">
                  <c:v>5.693904642157781</c:v>
                </c:pt>
                <c:pt idx="149">
                  <c:v>5.6828423017439968</c:v>
                </c:pt>
                <c:pt idx="150">
                  <c:v>5.6722491540486528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BE-426F-AFDB-3D12315BBB76}"/>
            </c:ext>
          </c:extLst>
        </c:ser>
        <c:ser>
          <c:idx val="3"/>
          <c:order val="3"/>
          <c:tx>
            <c:strRef>
              <c:f>Лист1!$C$170</c:f>
              <c:strCache>
                <c:ptCount val="1"/>
                <c:pt idx="0">
                  <c:v>Латинская Америка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numRef>
              <c:f>Лист1!$D$158:$EX$158</c:f>
              <c:numCache>
                <c:formatCode>General</c:formatCode>
                <c:ptCount val="15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  <c:pt idx="72">
                  <c:v>2022</c:v>
                </c:pt>
                <c:pt idx="73">
                  <c:v>2023</c:v>
                </c:pt>
                <c:pt idx="74">
                  <c:v>2024</c:v>
                </c:pt>
                <c:pt idx="75">
                  <c:v>2025</c:v>
                </c:pt>
                <c:pt idx="76">
                  <c:v>2026</c:v>
                </c:pt>
                <c:pt idx="77">
                  <c:v>2027</c:v>
                </c:pt>
                <c:pt idx="78">
                  <c:v>2028</c:v>
                </c:pt>
                <c:pt idx="79">
                  <c:v>2029</c:v>
                </c:pt>
                <c:pt idx="80">
                  <c:v>2030</c:v>
                </c:pt>
                <c:pt idx="81">
                  <c:v>2031</c:v>
                </c:pt>
                <c:pt idx="82">
                  <c:v>2032</c:v>
                </c:pt>
                <c:pt idx="83">
                  <c:v>2033</c:v>
                </c:pt>
                <c:pt idx="84">
                  <c:v>2034</c:v>
                </c:pt>
                <c:pt idx="85">
                  <c:v>2035</c:v>
                </c:pt>
                <c:pt idx="86">
                  <c:v>2036</c:v>
                </c:pt>
                <c:pt idx="87">
                  <c:v>2037</c:v>
                </c:pt>
                <c:pt idx="88">
                  <c:v>2038</c:v>
                </c:pt>
                <c:pt idx="89">
                  <c:v>2039</c:v>
                </c:pt>
                <c:pt idx="90">
                  <c:v>2040</c:v>
                </c:pt>
                <c:pt idx="91">
                  <c:v>2041</c:v>
                </c:pt>
                <c:pt idx="92">
                  <c:v>2042</c:v>
                </c:pt>
                <c:pt idx="93">
                  <c:v>2043</c:v>
                </c:pt>
                <c:pt idx="94">
                  <c:v>2044</c:v>
                </c:pt>
                <c:pt idx="95">
                  <c:v>2045</c:v>
                </c:pt>
                <c:pt idx="96">
                  <c:v>2046</c:v>
                </c:pt>
                <c:pt idx="97">
                  <c:v>2047</c:v>
                </c:pt>
                <c:pt idx="98">
                  <c:v>2048</c:v>
                </c:pt>
                <c:pt idx="99">
                  <c:v>2049</c:v>
                </c:pt>
                <c:pt idx="100">
                  <c:v>2050</c:v>
                </c:pt>
                <c:pt idx="101">
                  <c:v>2051</c:v>
                </c:pt>
                <c:pt idx="102">
                  <c:v>2052</c:v>
                </c:pt>
                <c:pt idx="103">
                  <c:v>2053</c:v>
                </c:pt>
                <c:pt idx="104">
                  <c:v>2054</c:v>
                </c:pt>
                <c:pt idx="105">
                  <c:v>2055</c:v>
                </c:pt>
                <c:pt idx="106">
                  <c:v>2056</c:v>
                </c:pt>
                <c:pt idx="107">
                  <c:v>2057</c:v>
                </c:pt>
                <c:pt idx="108">
                  <c:v>2058</c:v>
                </c:pt>
                <c:pt idx="109">
                  <c:v>2059</c:v>
                </c:pt>
                <c:pt idx="110">
                  <c:v>2060</c:v>
                </c:pt>
                <c:pt idx="111">
                  <c:v>2061</c:v>
                </c:pt>
                <c:pt idx="112">
                  <c:v>2062</c:v>
                </c:pt>
                <c:pt idx="113">
                  <c:v>2063</c:v>
                </c:pt>
                <c:pt idx="114">
                  <c:v>2064</c:v>
                </c:pt>
                <c:pt idx="115">
                  <c:v>2065</c:v>
                </c:pt>
                <c:pt idx="116">
                  <c:v>2066</c:v>
                </c:pt>
                <c:pt idx="117">
                  <c:v>2067</c:v>
                </c:pt>
                <c:pt idx="118">
                  <c:v>2068</c:v>
                </c:pt>
                <c:pt idx="119">
                  <c:v>2069</c:v>
                </c:pt>
                <c:pt idx="120">
                  <c:v>2070</c:v>
                </c:pt>
                <c:pt idx="121">
                  <c:v>2071</c:v>
                </c:pt>
                <c:pt idx="122">
                  <c:v>2072</c:v>
                </c:pt>
                <c:pt idx="123">
                  <c:v>2073</c:v>
                </c:pt>
                <c:pt idx="124">
                  <c:v>2074</c:v>
                </c:pt>
                <c:pt idx="125">
                  <c:v>2075</c:v>
                </c:pt>
                <c:pt idx="126">
                  <c:v>2076</c:v>
                </c:pt>
                <c:pt idx="127">
                  <c:v>2077</c:v>
                </c:pt>
                <c:pt idx="128">
                  <c:v>2078</c:v>
                </c:pt>
                <c:pt idx="129">
                  <c:v>2079</c:v>
                </c:pt>
                <c:pt idx="130">
                  <c:v>2080</c:v>
                </c:pt>
                <c:pt idx="131">
                  <c:v>2081</c:v>
                </c:pt>
                <c:pt idx="132">
                  <c:v>2082</c:v>
                </c:pt>
                <c:pt idx="133">
                  <c:v>2083</c:v>
                </c:pt>
                <c:pt idx="134">
                  <c:v>2084</c:v>
                </c:pt>
                <c:pt idx="135">
                  <c:v>2085</c:v>
                </c:pt>
                <c:pt idx="136">
                  <c:v>2086</c:v>
                </c:pt>
                <c:pt idx="137">
                  <c:v>2087</c:v>
                </c:pt>
                <c:pt idx="138">
                  <c:v>2088</c:v>
                </c:pt>
                <c:pt idx="139">
                  <c:v>2089</c:v>
                </c:pt>
                <c:pt idx="140">
                  <c:v>2090</c:v>
                </c:pt>
                <c:pt idx="141">
                  <c:v>2091</c:v>
                </c:pt>
                <c:pt idx="142">
                  <c:v>2092</c:v>
                </c:pt>
                <c:pt idx="143">
                  <c:v>2093</c:v>
                </c:pt>
                <c:pt idx="144">
                  <c:v>2094</c:v>
                </c:pt>
                <c:pt idx="145">
                  <c:v>2095</c:v>
                </c:pt>
                <c:pt idx="146">
                  <c:v>2096</c:v>
                </c:pt>
                <c:pt idx="147">
                  <c:v>2097</c:v>
                </c:pt>
                <c:pt idx="148">
                  <c:v>2098</c:v>
                </c:pt>
                <c:pt idx="149">
                  <c:v>2099</c:v>
                </c:pt>
                <c:pt idx="150">
                  <c:v>2100</c:v>
                </c:pt>
              </c:numCache>
            </c:numRef>
          </c:cat>
          <c:val>
            <c:numRef>
              <c:f>Лист1!$D$170:$EX$170</c:f>
              <c:numCache>
                <c:formatCode>0</c:formatCode>
                <c:ptCount val="151"/>
                <c:pt idx="0">
                  <c:v>6.7053750379046946</c:v>
                </c:pt>
                <c:pt idx="1">
                  <c:v>6.7646317598448524</c:v>
                </c:pt>
                <c:pt idx="2">
                  <c:v>6.8230841953867731</c:v>
                </c:pt>
                <c:pt idx="3">
                  <c:v>6.8703269875300332</c:v>
                </c:pt>
                <c:pt idx="4">
                  <c:v>6.919889293427449</c:v>
                </c:pt>
                <c:pt idx="5">
                  <c:v>6.9661011298731994</c:v>
                </c:pt>
                <c:pt idx="6">
                  <c:v>7.0124144363178402</c:v>
                </c:pt>
                <c:pt idx="7">
                  <c:v>7.0632338401998256</c:v>
                </c:pt>
                <c:pt idx="8">
                  <c:v>7.109081807983368</c:v>
                </c:pt>
                <c:pt idx="9">
                  <c:v>7.1593990230402973</c:v>
                </c:pt>
                <c:pt idx="10">
                  <c:v>7.2343939593543984</c:v>
                </c:pt>
                <c:pt idx="11">
                  <c:v>7.3218716355778453</c:v>
                </c:pt>
                <c:pt idx="12">
                  <c:v>7.4036684015209104</c:v>
                </c:pt>
                <c:pt idx="13">
                  <c:v>7.4528440110402672</c:v>
                </c:pt>
                <c:pt idx="14">
                  <c:v>7.4883638846501839</c:v>
                </c:pt>
                <c:pt idx="15">
                  <c:v>7.5311263516821993</c:v>
                </c:pt>
                <c:pt idx="16">
                  <c:v>7.5768834910737128</c:v>
                </c:pt>
                <c:pt idx="17">
                  <c:v>7.6222147974322221</c:v>
                </c:pt>
                <c:pt idx="18">
                  <c:v>7.6682196593294991</c:v>
                </c:pt>
                <c:pt idx="19">
                  <c:v>7.7027402886418681</c:v>
                </c:pt>
                <c:pt idx="20">
                  <c:v>7.7376405557182419</c:v>
                </c:pt>
                <c:pt idx="21">
                  <c:v>7.7692227946965282</c:v>
                </c:pt>
                <c:pt idx="22">
                  <c:v>7.8058384864029051</c:v>
                </c:pt>
                <c:pt idx="23">
                  <c:v>7.8408851209381307</c:v>
                </c:pt>
                <c:pt idx="24">
                  <c:v>7.8776611308373514</c:v>
                </c:pt>
                <c:pt idx="25">
                  <c:v>7.9161400046772457</c:v>
                </c:pt>
                <c:pt idx="26">
                  <c:v>7.9594936392723064</c:v>
                </c:pt>
                <c:pt idx="27">
                  <c:v>8.0014904514768599</c:v>
                </c:pt>
                <c:pt idx="28">
                  <c:v>8.0493554063841746</c:v>
                </c:pt>
                <c:pt idx="29">
                  <c:v>8.0955394304593842</c:v>
                </c:pt>
                <c:pt idx="30">
                  <c:v>8.136364692291469</c:v>
                </c:pt>
                <c:pt idx="31">
                  <c:v>8.1699049582909034</c:v>
                </c:pt>
                <c:pt idx="32">
                  <c:v>8.1942769183894271</c:v>
                </c:pt>
                <c:pt idx="33">
                  <c:v>8.2150447493069194</c:v>
                </c:pt>
                <c:pt idx="34">
                  <c:v>8.2416923168622169</c:v>
                </c:pt>
                <c:pt idx="35">
                  <c:v>8.2630940930182391</c:v>
                </c:pt>
                <c:pt idx="36">
                  <c:v>8.2808185280608111</c:v>
                </c:pt>
                <c:pt idx="37">
                  <c:v>8.2917909094061706</c:v>
                </c:pt>
                <c:pt idx="38">
                  <c:v>8.2998863621477703</c:v>
                </c:pt>
                <c:pt idx="39">
                  <c:v>8.3108551230084089</c:v>
                </c:pt>
                <c:pt idx="40">
                  <c:v>8.3188653129856789</c:v>
                </c:pt>
                <c:pt idx="41">
                  <c:v>8.3307850814928717</c:v>
                </c:pt>
                <c:pt idx="42">
                  <c:v>8.3475517477088967</c:v>
                </c:pt>
                <c:pt idx="43">
                  <c:v>8.3664137383806914</c:v>
                </c:pt>
                <c:pt idx="44">
                  <c:v>8.3860612791096347</c:v>
                </c:pt>
                <c:pt idx="45">
                  <c:v>8.4077472866466785</c:v>
                </c:pt>
                <c:pt idx="46">
                  <c:v>8.426979697672067</c:v>
                </c:pt>
                <c:pt idx="47">
                  <c:v>8.4453971180562029</c:v>
                </c:pt>
                <c:pt idx="48">
                  <c:v>8.4629430374165526</c:v>
                </c:pt>
                <c:pt idx="49">
                  <c:v>8.479419360139854</c:v>
                </c:pt>
                <c:pt idx="50">
                  <c:v>8.4933802682123307</c:v>
                </c:pt>
                <c:pt idx="51">
                  <c:v>8.5018702152595917</c:v>
                </c:pt>
                <c:pt idx="52">
                  <c:v>8.5076954272821688</c:v>
                </c:pt>
                <c:pt idx="53">
                  <c:v>8.5114444708838679</c:v>
                </c:pt>
                <c:pt idx="54">
                  <c:v>8.5111002279717649</c:v>
                </c:pt>
                <c:pt idx="55">
                  <c:v>8.5100083315092228</c:v>
                </c:pt>
                <c:pt idx="56">
                  <c:v>8.5058469780737287</c:v>
                </c:pt>
                <c:pt idx="57">
                  <c:v>8.4985465313864896</c:v>
                </c:pt>
                <c:pt idx="58">
                  <c:v>8.4878713177557277</c:v>
                </c:pt>
                <c:pt idx="59">
                  <c:v>8.4742459711085942</c:v>
                </c:pt>
                <c:pt idx="60">
                  <c:v>8.4596372835956775</c:v>
                </c:pt>
                <c:pt idx="61">
                  <c:v>8.4479810907982493</c:v>
                </c:pt>
                <c:pt idx="62">
                  <c:v>8.4379640432278471</c:v>
                </c:pt>
                <c:pt idx="63">
                  <c:v>8.4245676049934666</c:v>
                </c:pt>
                <c:pt idx="64">
                  <c:v>8.4106462462784108</c:v>
                </c:pt>
                <c:pt idx="65">
                  <c:v>8.3964411781470396</c:v>
                </c:pt>
                <c:pt idx="66">
                  <c:v>8.3832307722541</c:v>
                </c:pt>
                <c:pt idx="67">
                  <c:v>8.3691808491092807</c:v>
                </c:pt>
                <c:pt idx="68">
                  <c:v>8.3536186670414221</c:v>
                </c:pt>
                <c:pt idx="69">
                  <c:v>8.3388413283668577</c:v>
                </c:pt>
                <c:pt idx="70">
                  <c:v>8.3219241843825227</c:v>
                </c:pt>
                <c:pt idx="71">
                  <c:v>8.3046069723541969</c:v>
                </c:pt>
                <c:pt idx="72">
                  <c:v>8.2860269834857494</c:v>
                </c:pt>
                <c:pt idx="73">
                  <c:v>8.2722843831645765</c:v>
                </c:pt>
                <c:pt idx="74">
                  <c:v>8.2590718920815203</c:v>
                </c:pt>
                <c:pt idx="75">
                  <c:v>8.2451516428684997</c:v>
                </c:pt>
                <c:pt idx="76">
                  <c:v>8.2310583508330506</c:v>
                </c:pt>
                <c:pt idx="77">
                  <c:v>8.2169461537367656</c:v>
                </c:pt>
                <c:pt idx="78">
                  <c:v>8.2021183560475777</c:v>
                </c:pt>
                <c:pt idx="79">
                  <c:v>8.1867974671310186</c:v>
                </c:pt>
                <c:pt idx="80">
                  <c:v>8.1708508502673372</c:v>
                </c:pt>
                <c:pt idx="81">
                  <c:v>8.1543567450545371</c:v>
                </c:pt>
                <c:pt idx="82">
                  <c:v>8.1371484806012138</c:v>
                </c:pt>
                <c:pt idx="83">
                  <c:v>8.1191749290871726</c:v>
                </c:pt>
                <c:pt idx="84">
                  <c:v>8.1006099491157464</c:v>
                </c:pt>
                <c:pt idx="85">
                  <c:v>8.0815159688977847</c:v>
                </c:pt>
                <c:pt idx="86">
                  <c:v>8.0617535247453951</c:v>
                </c:pt>
                <c:pt idx="87">
                  <c:v>8.041516728412299</c:v>
                </c:pt>
                <c:pt idx="88">
                  <c:v>8.0205147865374826</c:v>
                </c:pt>
                <c:pt idx="89">
                  <c:v>7.9986858803680549</c:v>
                </c:pt>
                <c:pt idx="90">
                  <c:v>7.97629794629517</c:v>
                </c:pt>
                <c:pt idx="91">
                  <c:v>7.9533690886229014</c:v>
                </c:pt>
                <c:pt idx="92">
                  <c:v>7.929716045639335</c:v>
                </c:pt>
                <c:pt idx="93">
                  <c:v>7.9055066020472475</c:v>
                </c:pt>
                <c:pt idx="94">
                  <c:v>7.8807778649072571</c:v>
                </c:pt>
                <c:pt idx="95">
                  <c:v>7.8558367744922721</c:v>
                </c:pt>
                <c:pt idx="96">
                  <c:v>7.8307106608412296</c:v>
                </c:pt>
                <c:pt idx="97">
                  <c:v>7.8053872816445127</c:v>
                </c:pt>
                <c:pt idx="98">
                  <c:v>7.7799658790579329</c:v>
                </c:pt>
                <c:pt idx="99">
                  <c:v>7.7543722725826267</c:v>
                </c:pt>
                <c:pt idx="100">
                  <c:v>7.728721703140053</c:v>
                </c:pt>
                <c:pt idx="101">
                  <c:v>7.7030139218536213</c:v>
                </c:pt>
                <c:pt idx="102">
                  <c:v>7.6773754034901316</c:v>
                </c:pt>
                <c:pt idx="103">
                  <c:v>7.651680345079007</c:v>
                </c:pt>
                <c:pt idx="104">
                  <c:v>7.6261010088638299</c:v>
                </c:pt>
                <c:pt idx="105">
                  <c:v>7.6004245255815315</c:v>
                </c:pt>
                <c:pt idx="106">
                  <c:v>7.5746532116181822</c:v>
                </c:pt>
                <c:pt idx="107">
                  <c:v>7.5486951462939489</c:v>
                </c:pt>
                <c:pt idx="108">
                  <c:v>7.5226701603142185</c:v>
                </c:pt>
                <c:pt idx="109">
                  <c:v>7.4964955349133682</c:v>
                </c:pt>
                <c:pt idx="110">
                  <c:v>7.4701112374678633</c:v>
                </c:pt>
                <c:pt idx="111">
                  <c:v>7.4435455593485305</c:v>
                </c:pt>
                <c:pt idx="112">
                  <c:v>7.4166154399939055</c:v>
                </c:pt>
                <c:pt idx="113">
                  <c:v>7.3893165806712933</c:v>
                </c:pt>
                <c:pt idx="114">
                  <c:v>7.361646500046132</c:v>
                </c:pt>
                <c:pt idx="115">
                  <c:v>7.3335344526769219</c:v>
                </c:pt>
                <c:pt idx="116">
                  <c:v>7.3050869999080064</c:v>
                </c:pt>
                <c:pt idx="117">
                  <c:v>7.2761329937414079</c:v>
                </c:pt>
                <c:pt idx="118">
                  <c:v>7.2467240937548025</c:v>
                </c:pt>
                <c:pt idx="119">
                  <c:v>7.21695988618609</c:v>
                </c:pt>
                <c:pt idx="120">
                  <c:v>7.1868681465834712</c:v>
                </c:pt>
                <c:pt idx="121">
                  <c:v>7.1565488814928759</c:v>
                </c:pt>
                <c:pt idx="122">
                  <c:v>7.1259446656058527</c:v>
                </c:pt>
                <c:pt idx="123">
                  <c:v>7.0949328282604087</c:v>
                </c:pt>
                <c:pt idx="124">
                  <c:v>7.0636084959238401</c:v>
                </c:pt>
                <c:pt idx="125">
                  <c:v>7.0321560395587142</c:v>
                </c:pt>
                <c:pt idx="126">
                  <c:v>7.0005540301978435</c:v>
                </c:pt>
                <c:pt idx="127">
                  <c:v>6.969016927209978</c:v>
                </c:pt>
                <c:pt idx="128">
                  <c:v>6.9374601314290114</c:v>
                </c:pt>
                <c:pt idx="129">
                  <c:v>6.9059197846239702</c:v>
                </c:pt>
                <c:pt idx="130">
                  <c:v>6.8743709070052477</c:v>
                </c:pt>
                <c:pt idx="131">
                  <c:v>6.8428006535235006</c:v>
                </c:pt>
                <c:pt idx="132">
                  <c:v>6.8112918898087349</c:v>
                </c:pt>
                <c:pt idx="133">
                  <c:v>6.7797461293800305</c:v>
                </c:pt>
                <c:pt idx="134">
                  <c:v>6.7483673049854547</c:v>
                </c:pt>
                <c:pt idx="135">
                  <c:v>6.717034915112623</c:v>
                </c:pt>
                <c:pt idx="136">
                  <c:v>6.6858150134818386</c:v>
                </c:pt>
                <c:pt idx="137">
                  <c:v>6.6547774471128918</c:v>
                </c:pt>
                <c:pt idx="138">
                  <c:v>6.6238236115347933</c:v>
                </c:pt>
                <c:pt idx="139">
                  <c:v>6.592994137277965</c:v>
                </c:pt>
                <c:pt idx="140">
                  <c:v>6.5623321899178588</c:v>
                </c:pt>
                <c:pt idx="141">
                  <c:v>6.5318205067186579</c:v>
                </c:pt>
                <c:pt idx="142">
                  <c:v>6.501520888074225</c:v>
                </c:pt>
                <c:pt idx="143">
                  <c:v>6.4714098083178451</c:v>
                </c:pt>
                <c:pt idx="144">
                  <c:v>6.4416041344599693</c:v>
                </c:pt>
                <c:pt idx="145">
                  <c:v>6.4119818196168854</c:v>
                </c:pt>
                <c:pt idx="146">
                  <c:v>6.3826702618323319</c:v>
                </c:pt>
                <c:pt idx="147">
                  <c:v>6.3537591846526285</c:v>
                </c:pt>
                <c:pt idx="148">
                  <c:v>6.3252678655303418</c:v>
                </c:pt>
                <c:pt idx="149">
                  <c:v>6.2970479744707193</c:v>
                </c:pt>
                <c:pt idx="150">
                  <c:v>6.2692157167847054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BE-426F-AFDB-3D12315BBB76}"/>
            </c:ext>
          </c:extLst>
        </c:ser>
        <c:ser>
          <c:idx val="4"/>
          <c:order val="4"/>
          <c:tx>
            <c:strRef>
              <c:f>Лист1!$C$171</c:f>
              <c:strCache>
                <c:ptCount val="1"/>
                <c:pt idx="0">
                  <c:v>Северная Америка</c:v>
                </c:pt>
              </c:strCache>
            </c:strRef>
          </c:tx>
          <c:spPr>
            <a:solidFill>
              <a:schemeClr val="accent5"/>
            </a:solidFill>
            <a:ln w="25400">
              <a:noFill/>
            </a:ln>
            <a:effectLst/>
          </c:spPr>
          <c:cat>
            <c:numRef>
              <c:f>Лист1!$D$158:$EX$158</c:f>
              <c:numCache>
                <c:formatCode>General</c:formatCode>
                <c:ptCount val="15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  <c:pt idx="72">
                  <c:v>2022</c:v>
                </c:pt>
                <c:pt idx="73">
                  <c:v>2023</c:v>
                </c:pt>
                <c:pt idx="74">
                  <c:v>2024</c:v>
                </c:pt>
                <c:pt idx="75">
                  <c:v>2025</c:v>
                </c:pt>
                <c:pt idx="76">
                  <c:v>2026</c:v>
                </c:pt>
                <c:pt idx="77">
                  <c:v>2027</c:v>
                </c:pt>
                <c:pt idx="78">
                  <c:v>2028</c:v>
                </c:pt>
                <c:pt idx="79">
                  <c:v>2029</c:v>
                </c:pt>
                <c:pt idx="80">
                  <c:v>2030</c:v>
                </c:pt>
                <c:pt idx="81">
                  <c:v>2031</c:v>
                </c:pt>
                <c:pt idx="82">
                  <c:v>2032</c:v>
                </c:pt>
                <c:pt idx="83">
                  <c:v>2033</c:v>
                </c:pt>
                <c:pt idx="84">
                  <c:v>2034</c:v>
                </c:pt>
                <c:pt idx="85">
                  <c:v>2035</c:v>
                </c:pt>
                <c:pt idx="86">
                  <c:v>2036</c:v>
                </c:pt>
                <c:pt idx="87">
                  <c:v>2037</c:v>
                </c:pt>
                <c:pt idx="88">
                  <c:v>2038</c:v>
                </c:pt>
                <c:pt idx="89">
                  <c:v>2039</c:v>
                </c:pt>
                <c:pt idx="90">
                  <c:v>2040</c:v>
                </c:pt>
                <c:pt idx="91">
                  <c:v>2041</c:v>
                </c:pt>
                <c:pt idx="92">
                  <c:v>2042</c:v>
                </c:pt>
                <c:pt idx="93">
                  <c:v>2043</c:v>
                </c:pt>
                <c:pt idx="94">
                  <c:v>2044</c:v>
                </c:pt>
                <c:pt idx="95">
                  <c:v>2045</c:v>
                </c:pt>
                <c:pt idx="96">
                  <c:v>2046</c:v>
                </c:pt>
                <c:pt idx="97">
                  <c:v>2047</c:v>
                </c:pt>
                <c:pt idx="98">
                  <c:v>2048</c:v>
                </c:pt>
                <c:pt idx="99">
                  <c:v>2049</c:v>
                </c:pt>
                <c:pt idx="100">
                  <c:v>2050</c:v>
                </c:pt>
                <c:pt idx="101">
                  <c:v>2051</c:v>
                </c:pt>
                <c:pt idx="102">
                  <c:v>2052</c:v>
                </c:pt>
                <c:pt idx="103">
                  <c:v>2053</c:v>
                </c:pt>
                <c:pt idx="104">
                  <c:v>2054</c:v>
                </c:pt>
                <c:pt idx="105">
                  <c:v>2055</c:v>
                </c:pt>
                <c:pt idx="106">
                  <c:v>2056</c:v>
                </c:pt>
                <c:pt idx="107">
                  <c:v>2057</c:v>
                </c:pt>
                <c:pt idx="108">
                  <c:v>2058</c:v>
                </c:pt>
                <c:pt idx="109">
                  <c:v>2059</c:v>
                </c:pt>
                <c:pt idx="110">
                  <c:v>2060</c:v>
                </c:pt>
                <c:pt idx="111">
                  <c:v>2061</c:v>
                </c:pt>
                <c:pt idx="112">
                  <c:v>2062</c:v>
                </c:pt>
                <c:pt idx="113">
                  <c:v>2063</c:v>
                </c:pt>
                <c:pt idx="114">
                  <c:v>2064</c:v>
                </c:pt>
                <c:pt idx="115">
                  <c:v>2065</c:v>
                </c:pt>
                <c:pt idx="116">
                  <c:v>2066</c:v>
                </c:pt>
                <c:pt idx="117">
                  <c:v>2067</c:v>
                </c:pt>
                <c:pt idx="118">
                  <c:v>2068</c:v>
                </c:pt>
                <c:pt idx="119">
                  <c:v>2069</c:v>
                </c:pt>
                <c:pt idx="120">
                  <c:v>2070</c:v>
                </c:pt>
                <c:pt idx="121">
                  <c:v>2071</c:v>
                </c:pt>
                <c:pt idx="122">
                  <c:v>2072</c:v>
                </c:pt>
                <c:pt idx="123">
                  <c:v>2073</c:v>
                </c:pt>
                <c:pt idx="124">
                  <c:v>2074</c:v>
                </c:pt>
                <c:pt idx="125">
                  <c:v>2075</c:v>
                </c:pt>
                <c:pt idx="126">
                  <c:v>2076</c:v>
                </c:pt>
                <c:pt idx="127">
                  <c:v>2077</c:v>
                </c:pt>
                <c:pt idx="128">
                  <c:v>2078</c:v>
                </c:pt>
                <c:pt idx="129">
                  <c:v>2079</c:v>
                </c:pt>
                <c:pt idx="130">
                  <c:v>2080</c:v>
                </c:pt>
                <c:pt idx="131">
                  <c:v>2081</c:v>
                </c:pt>
                <c:pt idx="132">
                  <c:v>2082</c:v>
                </c:pt>
                <c:pt idx="133">
                  <c:v>2083</c:v>
                </c:pt>
                <c:pt idx="134">
                  <c:v>2084</c:v>
                </c:pt>
                <c:pt idx="135">
                  <c:v>2085</c:v>
                </c:pt>
                <c:pt idx="136">
                  <c:v>2086</c:v>
                </c:pt>
                <c:pt idx="137">
                  <c:v>2087</c:v>
                </c:pt>
                <c:pt idx="138">
                  <c:v>2088</c:v>
                </c:pt>
                <c:pt idx="139">
                  <c:v>2089</c:v>
                </c:pt>
                <c:pt idx="140">
                  <c:v>2090</c:v>
                </c:pt>
                <c:pt idx="141">
                  <c:v>2091</c:v>
                </c:pt>
                <c:pt idx="142">
                  <c:v>2092</c:v>
                </c:pt>
                <c:pt idx="143">
                  <c:v>2093</c:v>
                </c:pt>
                <c:pt idx="144">
                  <c:v>2094</c:v>
                </c:pt>
                <c:pt idx="145">
                  <c:v>2095</c:v>
                </c:pt>
                <c:pt idx="146">
                  <c:v>2096</c:v>
                </c:pt>
                <c:pt idx="147">
                  <c:v>2097</c:v>
                </c:pt>
                <c:pt idx="148">
                  <c:v>2098</c:v>
                </c:pt>
                <c:pt idx="149">
                  <c:v>2099</c:v>
                </c:pt>
                <c:pt idx="150">
                  <c:v>2100</c:v>
                </c:pt>
              </c:numCache>
            </c:numRef>
          </c:cat>
          <c:val>
            <c:numRef>
              <c:f>Лист1!$D$171:$EX$171</c:f>
              <c:numCache>
                <c:formatCode>0</c:formatCode>
                <c:ptCount val="151"/>
                <c:pt idx="0">
                  <c:v>6.4880913512904179</c:v>
                </c:pt>
                <c:pt idx="1">
                  <c:v>6.4826210981231895</c:v>
                </c:pt>
                <c:pt idx="2">
                  <c:v>6.473914593381136</c:v>
                </c:pt>
                <c:pt idx="3">
                  <c:v>6.45879189693781</c:v>
                </c:pt>
                <c:pt idx="4">
                  <c:v>6.4505678187406543</c:v>
                </c:pt>
                <c:pt idx="5">
                  <c:v>6.4468946061238057</c:v>
                </c:pt>
                <c:pt idx="6">
                  <c:v>6.4399829785879508</c:v>
                </c:pt>
                <c:pt idx="7">
                  <c:v>6.434181896860883</c:v>
                </c:pt>
                <c:pt idx="8">
                  <c:v>6.4197803034151502</c:v>
                </c:pt>
                <c:pt idx="9">
                  <c:v>6.4284642743814029</c:v>
                </c:pt>
                <c:pt idx="10">
                  <c:v>6.4272893035108174</c:v>
                </c:pt>
                <c:pt idx="11">
                  <c:v>6.4353172929539557</c:v>
                </c:pt>
                <c:pt idx="12">
                  <c:v>6.4342069049410116</c:v>
                </c:pt>
                <c:pt idx="13">
                  <c:v>6.3991500894549178</c:v>
                </c:pt>
                <c:pt idx="14">
                  <c:v>6.3498955671016448</c:v>
                </c:pt>
                <c:pt idx="15">
                  <c:v>6.3031056259120728</c:v>
                </c:pt>
                <c:pt idx="16">
                  <c:v>6.2521638468871101</c:v>
                </c:pt>
                <c:pt idx="17">
                  <c:v>6.1943167177628187</c:v>
                </c:pt>
                <c:pt idx="18">
                  <c:v>6.137679442265787</c:v>
                </c:pt>
                <c:pt idx="19">
                  <c:v>6.075272449394129</c:v>
                </c:pt>
                <c:pt idx="20">
                  <c:v>6.0221937551751719</c:v>
                </c:pt>
                <c:pt idx="21">
                  <c:v>5.9858890899418515</c:v>
                </c:pt>
                <c:pt idx="22">
                  <c:v>5.9450954356443306</c:v>
                </c:pt>
                <c:pt idx="23">
                  <c:v>5.8930276408731501</c:v>
                </c:pt>
                <c:pt idx="24">
                  <c:v>5.8375460599709887</c:v>
                </c:pt>
                <c:pt idx="25">
                  <c:v>5.7858657368974864</c:v>
                </c:pt>
                <c:pt idx="26">
                  <c:v>5.7404172330485679</c:v>
                </c:pt>
                <c:pt idx="27">
                  <c:v>5.6937061197508125</c:v>
                </c:pt>
                <c:pt idx="28">
                  <c:v>5.6574075485100916</c:v>
                </c:pt>
                <c:pt idx="29">
                  <c:v>5.623663291073778</c:v>
                </c:pt>
                <c:pt idx="30">
                  <c:v>5.5912339252948096</c:v>
                </c:pt>
                <c:pt idx="31">
                  <c:v>5.5594050923883813</c:v>
                </c:pt>
                <c:pt idx="32">
                  <c:v>5.5172687899304869</c:v>
                </c:pt>
                <c:pt idx="33">
                  <c:v>5.4733930845211987</c:v>
                </c:pt>
                <c:pt idx="34">
                  <c:v>5.4336027578430963</c:v>
                </c:pt>
                <c:pt idx="35">
                  <c:v>5.3913647012013302</c:v>
                </c:pt>
                <c:pt idx="36">
                  <c:v>5.3502455730658625</c:v>
                </c:pt>
                <c:pt idx="37">
                  <c:v>5.3063739311509917</c:v>
                </c:pt>
                <c:pt idx="38">
                  <c:v>5.2636561210824171</c:v>
                </c:pt>
                <c:pt idx="39">
                  <c:v>5.2279028856024272</c:v>
                </c:pt>
                <c:pt idx="40">
                  <c:v>5.1985671966283755</c:v>
                </c:pt>
                <c:pt idx="41">
                  <c:v>5.1797462407881554</c:v>
                </c:pt>
                <c:pt idx="42">
                  <c:v>5.1674897014993357</c:v>
                </c:pt>
                <c:pt idx="43">
                  <c:v>5.1606023151390179</c:v>
                </c:pt>
                <c:pt idx="44">
                  <c:v>5.1513343956246347</c:v>
                </c:pt>
                <c:pt idx="45">
                  <c:v>5.143371269462456</c:v>
                </c:pt>
                <c:pt idx="46">
                  <c:v>5.1321874799158396</c:v>
                </c:pt>
                <c:pt idx="47">
                  <c:v>5.123425989762258</c:v>
                </c:pt>
                <c:pt idx="48">
                  <c:v>5.1162522480271457</c:v>
                </c:pt>
                <c:pt idx="49">
                  <c:v>5.1088492423887075</c:v>
                </c:pt>
                <c:pt idx="50">
                  <c:v>5.0994224334835154</c:v>
                </c:pt>
                <c:pt idx="51">
                  <c:v>5.0880283478107105</c:v>
                </c:pt>
                <c:pt idx="52">
                  <c:v>5.0744909992886837</c:v>
                </c:pt>
                <c:pt idx="53">
                  <c:v>5.057965476756408</c:v>
                </c:pt>
                <c:pt idx="54">
                  <c:v>5.0409791305202321</c:v>
                </c:pt>
                <c:pt idx="55">
                  <c:v>5.0269859513539892</c:v>
                </c:pt>
                <c:pt idx="56">
                  <c:v>5.0120136667018835</c:v>
                </c:pt>
                <c:pt idx="57">
                  <c:v>4.9983153384262016</c:v>
                </c:pt>
                <c:pt idx="58">
                  <c:v>4.9849495858068211</c:v>
                </c:pt>
                <c:pt idx="59">
                  <c:v>4.9699132176837724</c:v>
                </c:pt>
                <c:pt idx="60">
                  <c:v>4.952396093313971</c:v>
                </c:pt>
                <c:pt idx="61">
                  <c:v>4.9329736147925605</c:v>
                </c:pt>
                <c:pt idx="62">
                  <c:v>4.916410293281186</c:v>
                </c:pt>
                <c:pt idx="63">
                  <c:v>4.8989405922705576</c:v>
                </c:pt>
                <c:pt idx="64">
                  <c:v>4.8814540007890175</c:v>
                </c:pt>
                <c:pt idx="65">
                  <c:v>4.8628525153572006</c:v>
                </c:pt>
                <c:pt idx="66">
                  <c:v>4.8446578647563863</c:v>
                </c:pt>
                <c:pt idx="67">
                  <c:v>4.8300107278523674</c:v>
                </c:pt>
                <c:pt idx="68">
                  <c:v>4.8142701200938882</c:v>
                </c:pt>
                <c:pt idx="69">
                  <c:v>4.7982787799320059</c:v>
                </c:pt>
                <c:pt idx="70">
                  <c:v>4.7824920346468414</c:v>
                </c:pt>
                <c:pt idx="71">
                  <c:v>4.7561803709655415</c:v>
                </c:pt>
                <c:pt idx="72">
                  <c:v>4.7334798985577509</c:v>
                </c:pt>
                <c:pt idx="73">
                  <c:v>4.717764113111687</c:v>
                </c:pt>
                <c:pt idx="74">
                  <c:v>4.7015700146852213</c:v>
                </c:pt>
                <c:pt idx="75">
                  <c:v>4.6852682391105747</c:v>
                </c:pt>
                <c:pt idx="76">
                  <c:v>4.6693403778804825</c:v>
                </c:pt>
                <c:pt idx="77">
                  <c:v>4.6537692208272263</c:v>
                </c:pt>
                <c:pt idx="78">
                  <c:v>4.6384497969446619</c:v>
                </c:pt>
                <c:pt idx="79">
                  <c:v>4.6235304562148318</c:v>
                </c:pt>
                <c:pt idx="80">
                  <c:v>4.6090829651777545</c:v>
                </c:pt>
                <c:pt idx="81">
                  <c:v>4.5950456970466842</c:v>
                </c:pt>
                <c:pt idx="82">
                  <c:v>4.5813197266767514</c:v>
                </c:pt>
                <c:pt idx="83">
                  <c:v>4.5677612349167465</c:v>
                </c:pt>
                <c:pt idx="84">
                  <c:v>4.554502144711754</c:v>
                </c:pt>
                <c:pt idx="85">
                  <c:v>4.5412068728607151</c:v>
                </c:pt>
                <c:pt idx="86">
                  <c:v>4.5280045312756751</c:v>
                </c:pt>
                <c:pt idx="87">
                  <c:v>4.5148887526273427</c:v>
                </c:pt>
                <c:pt idx="88">
                  <c:v>4.5016989170068316</c:v>
                </c:pt>
                <c:pt idx="89">
                  <c:v>4.4882967830930482</c:v>
                </c:pt>
                <c:pt idx="90">
                  <c:v>4.4750705170470448</c:v>
                </c:pt>
                <c:pt idx="91">
                  <c:v>4.4616205306086529</c:v>
                </c:pt>
                <c:pt idx="92">
                  <c:v>4.4482791114940534</c:v>
                </c:pt>
                <c:pt idx="93">
                  <c:v>4.4349904204283064</c:v>
                </c:pt>
                <c:pt idx="94">
                  <c:v>4.4216981282546994</c:v>
                </c:pt>
                <c:pt idx="95">
                  <c:v>4.4086164418658331</c:v>
                </c:pt>
                <c:pt idx="96">
                  <c:v>4.3955195801080302</c:v>
                </c:pt>
                <c:pt idx="97">
                  <c:v>4.3826578756564283</c:v>
                </c:pt>
                <c:pt idx="98">
                  <c:v>4.3700240481740487</c:v>
                </c:pt>
                <c:pt idx="99">
                  <c:v>4.357647425684096</c:v>
                </c:pt>
                <c:pt idx="100">
                  <c:v>4.3458434812469067</c:v>
                </c:pt>
                <c:pt idx="101">
                  <c:v>4.3343071769318469</c:v>
                </c:pt>
                <c:pt idx="102">
                  <c:v>4.3232752289454019</c:v>
                </c:pt>
                <c:pt idx="103">
                  <c:v>4.3128153585975806</c:v>
                </c:pt>
                <c:pt idx="104">
                  <c:v>4.3030152440063993</c:v>
                </c:pt>
                <c:pt idx="105">
                  <c:v>4.2939702167826042</c:v>
                </c:pt>
                <c:pt idx="106">
                  <c:v>4.2855853590526145</c:v>
                </c:pt>
                <c:pt idx="107">
                  <c:v>4.278005166090403</c:v>
                </c:pt>
                <c:pt idx="108">
                  <c:v>4.271138514077145</c:v>
                </c:pt>
                <c:pt idx="109">
                  <c:v>4.264987154473034</c:v>
                </c:pt>
                <c:pt idx="110">
                  <c:v>4.2596052607450456</c:v>
                </c:pt>
                <c:pt idx="111">
                  <c:v>4.2548726849219403</c:v>
                </c:pt>
                <c:pt idx="112">
                  <c:v>4.2507909443549963</c:v>
                </c:pt>
                <c:pt idx="113">
                  <c:v>4.247342537043088</c:v>
                </c:pt>
                <c:pt idx="114">
                  <c:v>4.2445940278794776</c:v>
                </c:pt>
                <c:pt idx="115">
                  <c:v>4.242371292965065</c:v>
                </c:pt>
                <c:pt idx="116">
                  <c:v>4.2407166292852914</c:v>
                </c:pt>
                <c:pt idx="117">
                  <c:v>4.2395345177698402</c:v>
                </c:pt>
                <c:pt idx="118">
                  <c:v>4.2387219855683522</c:v>
                </c:pt>
                <c:pt idx="119">
                  <c:v>4.2383743003178598</c:v>
                </c:pt>
                <c:pt idx="120">
                  <c:v>4.2381769889982452</c:v>
                </c:pt>
                <c:pt idx="121">
                  <c:v>4.238253351612709</c:v>
                </c:pt>
                <c:pt idx="122">
                  <c:v>4.2387888811834511</c:v>
                </c:pt>
                <c:pt idx="123">
                  <c:v>4.2394236410955601</c:v>
                </c:pt>
                <c:pt idx="124">
                  <c:v>4.240211562617036</c:v>
                </c:pt>
                <c:pt idx="125">
                  <c:v>4.2410778082517897</c:v>
                </c:pt>
                <c:pt idx="126">
                  <c:v>4.2421039336970114</c:v>
                </c:pt>
                <c:pt idx="127">
                  <c:v>4.2432492963575461</c:v>
                </c:pt>
                <c:pt idx="128">
                  <c:v>4.2446224839044682</c:v>
                </c:pt>
                <c:pt idx="129">
                  <c:v>4.2461322887277886</c:v>
                </c:pt>
                <c:pt idx="130">
                  <c:v>4.2476678145284126</c:v>
                </c:pt>
                <c:pt idx="131">
                  <c:v>4.2493000759695798</c:v>
                </c:pt>
                <c:pt idx="132">
                  <c:v>4.2511251222732023</c:v>
                </c:pt>
                <c:pt idx="133">
                  <c:v>4.2530156011051767</c:v>
                </c:pt>
                <c:pt idx="134">
                  <c:v>4.2551106403504555</c:v>
                </c:pt>
                <c:pt idx="135">
                  <c:v>4.2573965002449867</c:v>
                </c:pt>
                <c:pt idx="136">
                  <c:v>4.2598735194512027</c:v>
                </c:pt>
                <c:pt idx="137">
                  <c:v>4.2626782026350574</c:v>
                </c:pt>
                <c:pt idx="138">
                  <c:v>4.2656243682766304</c:v>
                </c:pt>
                <c:pt idx="139">
                  <c:v>4.2688234389122979</c:v>
                </c:pt>
                <c:pt idx="140">
                  <c:v>4.2723456093130601</c:v>
                </c:pt>
                <c:pt idx="141">
                  <c:v>4.2760475989645066</c:v>
                </c:pt>
                <c:pt idx="142">
                  <c:v>4.2802202771660456</c:v>
                </c:pt>
                <c:pt idx="143">
                  <c:v>4.2846776393847268</c:v>
                </c:pt>
                <c:pt idx="144">
                  <c:v>4.2894848540544785</c:v>
                </c:pt>
                <c:pt idx="145">
                  <c:v>4.2946006870552358</c:v>
                </c:pt>
                <c:pt idx="146">
                  <c:v>4.3001219128609991</c:v>
                </c:pt>
                <c:pt idx="147">
                  <c:v>4.306134449884377</c:v>
                </c:pt>
                <c:pt idx="148">
                  <c:v>4.3123543471215706</c:v>
                </c:pt>
                <c:pt idx="149">
                  <c:v>4.3188647049633904</c:v>
                </c:pt>
                <c:pt idx="150">
                  <c:v>4.3255141038370271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ABE-426F-AFDB-3D12315BBB76}"/>
            </c:ext>
          </c:extLst>
        </c:ser>
        <c:ser>
          <c:idx val="5"/>
          <c:order val="5"/>
          <c:tx>
            <c:strRef>
              <c:f>Лист1!$C$172</c:f>
              <c:strCache>
                <c:ptCount val="1"/>
                <c:pt idx="0">
                  <c:v>Океания</c:v>
                </c:pt>
              </c:strCache>
            </c:strRef>
          </c:tx>
          <c:spPr>
            <a:solidFill>
              <a:schemeClr val="accent6"/>
            </a:solidFill>
            <a:ln w="25400">
              <a:noFill/>
            </a:ln>
            <a:effectLst/>
          </c:spPr>
          <c:cat>
            <c:numRef>
              <c:f>Лист1!$D$158:$EX$158</c:f>
              <c:numCache>
                <c:formatCode>General</c:formatCode>
                <c:ptCount val="15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  <c:pt idx="72">
                  <c:v>2022</c:v>
                </c:pt>
                <c:pt idx="73">
                  <c:v>2023</c:v>
                </c:pt>
                <c:pt idx="74">
                  <c:v>2024</c:v>
                </c:pt>
                <c:pt idx="75">
                  <c:v>2025</c:v>
                </c:pt>
                <c:pt idx="76">
                  <c:v>2026</c:v>
                </c:pt>
                <c:pt idx="77">
                  <c:v>2027</c:v>
                </c:pt>
                <c:pt idx="78">
                  <c:v>2028</c:v>
                </c:pt>
                <c:pt idx="79">
                  <c:v>2029</c:v>
                </c:pt>
                <c:pt idx="80">
                  <c:v>2030</c:v>
                </c:pt>
                <c:pt idx="81">
                  <c:v>2031</c:v>
                </c:pt>
                <c:pt idx="82">
                  <c:v>2032</c:v>
                </c:pt>
                <c:pt idx="83">
                  <c:v>2033</c:v>
                </c:pt>
                <c:pt idx="84">
                  <c:v>2034</c:v>
                </c:pt>
                <c:pt idx="85">
                  <c:v>2035</c:v>
                </c:pt>
                <c:pt idx="86">
                  <c:v>2036</c:v>
                </c:pt>
                <c:pt idx="87">
                  <c:v>2037</c:v>
                </c:pt>
                <c:pt idx="88">
                  <c:v>2038</c:v>
                </c:pt>
                <c:pt idx="89">
                  <c:v>2039</c:v>
                </c:pt>
                <c:pt idx="90">
                  <c:v>2040</c:v>
                </c:pt>
                <c:pt idx="91">
                  <c:v>2041</c:v>
                </c:pt>
                <c:pt idx="92">
                  <c:v>2042</c:v>
                </c:pt>
                <c:pt idx="93">
                  <c:v>2043</c:v>
                </c:pt>
                <c:pt idx="94">
                  <c:v>2044</c:v>
                </c:pt>
                <c:pt idx="95">
                  <c:v>2045</c:v>
                </c:pt>
                <c:pt idx="96">
                  <c:v>2046</c:v>
                </c:pt>
                <c:pt idx="97">
                  <c:v>2047</c:v>
                </c:pt>
                <c:pt idx="98">
                  <c:v>2048</c:v>
                </c:pt>
                <c:pt idx="99">
                  <c:v>2049</c:v>
                </c:pt>
                <c:pt idx="100">
                  <c:v>2050</c:v>
                </c:pt>
                <c:pt idx="101">
                  <c:v>2051</c:v>
                </c:pt>
                <c:pt idx="102">
                  <c:v>2052</c:v>
                </c:pt>
                <c:pt idx="103">
                  <c:v>2053</c:v>
                </c:pt>
                <c:pt idx="104">
                  <c:v>2054</c:v>
                </c:pt>
                <c:pt idx="105">
                  <c:v>2055</c:v>
                </c:pt>
                <c:pt idx="106">
                  <c:v>2056</c:v>
                </c:pt>
                <c:pt idx="107">
                  <c:v>2057</c:v>
                </c:pt>
                <c:pt idx="108">
                  <c:v>2058</c:v>
                </c:pt>
                <c:pt idx="109">
                  <c:v>2059</c:v>
                </c:pt>
                <c:pt idx="110">
                  <c:v>2060</c:v>
                </c:pt>
                <c:pt idx="111">
                  <c:v>2061</c:v>
                </c:pt>
                <c:pt idx="112">
                  <c:v>2062</c:v>
                </c:pt>
                <c:pt idx="113">
                  <c:v>2063</c:v>
                </c:pt>
                <c:pt idx="114">
                  <c:v>2064</c:v>
                </c:pt>
                <c:pt idx="115">
                  <c:v>2065</c:v>
                </c:pt>
                <c:pt idx="116">
                  <c:v>2066</c:v>
                </c:pt>
                <c:pt idx="117">
                  <c:v>2067</c:v>
                </c:pt>
                <c:pt idx="118">
                  <c:v>2068</c:v>
                </c:pt>
                <c:pt idx="119">
                  <c:v>2069</c:v>
                </c:pt>
                <c:pt idx="120">
                  <c:v>2070</c:v>
                </c:pt>
                <c:pt idx="121">
                  <c:v>2071</c:v>
                </c:pt>
                <c:pt idx="122">
                  <c:v>2072</c:v>
                </c:pt>
                <c:pt idx="123">
                  <c:v>2073</c:v>
                </c:pt>
                <c:pt idx="124">
                  <c:v>2074</c:v>
                </c:pt>
                <c:pt idx="125">
                  <c:v>2075</c:v>
                </c:pt>
                <c:pt idx="126">
                  <c:v>2076</c:v>
                </c:pt>
                <c:pt idx="127">
                  <c:v>2077</c:v>
                </c:pt>
                <c:pt idx="128">
                  <c:v>2078</c:v>
                </c:pt>
                <c:pt idx="129">
                  <c:v>2079</c:v>
                </c:pt>
                <c:pt idx="130">
                  <c:v>2080</c:v>
                </c:pt>
                <c:pt idx="131">
                  <c:v>2081</c:v>
                </c:pt>
                <c:pt idx="132">
                  <c:v>2082</c:v>
                </c:pt>
                <c:pt idx="133">
                  <c:v>2083</c:v>
                </c:pt>
                <c:pt idx="134">
                  <c:v>2084</c:v>
                </c:pt>
                <c:pt idx="135">
                  <c:v>2085</c:v>
                </c:pt>
                <c:pt idx="136">
                  <c:v>2086</c:v>
                </c:pt>
                <c:pt idx="137">
                  <c:v>2087</c:v>
                </c:pt>
                <c:pt idx="138">
                  <c:v>2088</c:v>
                </c:pt>
                <c:pt idx="139">
                  <c:v>2089</c:v>
                </c:pt>
                <c:pt idx="140">
                  <c:v>2090</c:v>
                </c:pt>
                <c:pt idx="141">
                  <c:v>2091</c:v>
                </c:pt>
                <c:pt idx="142">
                  <c:v>2092</c:v>
                </c:pt>
                <c:pt idx="143">
                  <c:v>2093</c:v>
                </c:pt>
                <c:pt idx="144">
                  <c:v>2094</c:v>
                </c:pt>
                <c:pt idx="145">
                  <c:v>2095</c:v>
                </c:pt>
                <c:pt idx="146">
                  <c:v>2096</c:v>
                </c:pt>
                <c:pt idx="147">
                  <c:v>2097</c:v>
                </c:pt>
                <c:pt idx="148">
                  <c:v>2098</c:v>
                </c:pt>
                <c:pt idx="149">
                  <c:v>2099</c:v>
                </c:pt>
                <c:pt idx="150">
                  <c:v>2100</c:v>
                </c:pt>
              </c:numCache>
            </c:numRef>
          </c:cat>
          <c:val>
            <c:numRef>
              <c:f>Лист1!$D$172:$EX$172</c:f>
              <c:numCache>
                <c:formatCode>0</c:formatCode>
                <c:ptCount val="151"/>
                <c:pt idx="0">
                  <c:v>0.50070987284056467</c:v>
                </c:pt>
                <c:pt idx="1">
                  <c:v>0.50572847411690836</c:v>
                </c:pt>
                <c:pt idx="2">
                  <c:v>0.50951783201060152</c:v>
                </c:pt>
                <c:pt idx="3">
                  <c:v>0.51150455363356695</c:v>
                </c:pt>
                <c:pt idx="4">
                  <c:v>0.51273940030866438</c:v>
                </c:pt>
                <c:pt idx="5">
                  <c:v>0.51391345881425687</c:v>
                </c:pt>
                <c:pt idx="6">
                  <c:v>0.51587839492827414</c:v>
                </c:pt>
                <c:pt idx="7">
                  <c:v>0.51796373719848721</c:v>
                </c:pt>
                <c:pt idx="8">
                  <c:v>0.51919783224909521</c:v>
                </c:pt>
                <c:pt idx="9">
                  <c:v>0.52064890249850337</c:v>
                </c:pt>
                <c:pt idx="10">
                  <c:v>0.52342213469020871</c:v>
                </c:pt>
                <c:pt idx="11">
                  <c:v>0.5271051883526664</c:v>
                </c:pt>
                <c:pt idx="12">
                  <c:v>0.52968596275491286</c:v>
                </c:pt>
                <c:pt idx="13">
                  <c:v>0.52937384002302879</c:v>
                </c:pt>
                <c:pt idx="14">
                  <c:v>0.52825134337120971</c:v>
                </c:pt>
                <c:pt idx="15">
                  <c:v>0.52759956623038828</c:v>
                </c:pt>
                <c:pt idx="16">
                  <c:v>0.5277475950366588</c:v>
                </c:pt>
                <c:pt idx="17">
                  <c:v>0.52765343704404255</c:v>
                </c:pt>
                <c:pt idx="18">
                  <c:v>0.52662522279822632</c:v>
                </c:pt>
                <c:pt idx="19">
                  <c:v>0.52546467640552341</c:v>
                </c:pt>
                <c:pt idx="20">
                  <c:v>0.52518602232349598</c:v>
                </c:pt>
                <c:pt idx="21">
                  <c:v>0.52907525100409569</c:v>
                </c:pt>
                <c:pt idx="22">
                  <c:v>0.53304918245672228</c:v>
                </c:pt>
                <c:pt idx="23">
                  <c:v>0.53232656356589669</c:v>
                </c:pt>
                <c:pt idx="24">
                  <c:v>0.53150958910352741</c:v>
                </c:pt>
                <c:pt idx="25">
                  <c:v>0.53033884936976761</c:v>
                </c:pt>
                <c:pt idx="26">
                  <c:v>0.5281764131581016</c:v>
                </c:pt>
                <c:pt idx="27">
                  <c:v>0.52533567612386312</c:v>
                </c:pt>
                <c:pt idx="28">
                  <c:v>0.52263392414969156</c:v>
                </c:pt>
                <c:pt idx="29">
                  <c:v>0.5196955863388194</c:v>
                </c:pt>
                <c:pt idx="30">
                  <c:v>0.51675761915479612</c:v>
                </c:pt>
                <c:pt idx="31">
                  <c:v>0.51477214020929341</c:v>
                </c:pt>
                <c:pt idx="32">
                  <c:v>0.51376287130450393</c:v>
                </c:pt>
                <c:pt idx="33">
                  <c:v>0.51255579162380627</c:v>
                </c:pt>
                <c:pt idx="34">
                  <c:v>0.51097250586145737</c:v>
                </c:pt>
                <c:pt idx="35">
                  <c:v>0.50907052151400267</c:v>
                </c:pt>
                <c:pt idx="36">
                  <c:v>0.50723196937995463</c:v>
                </c:pt>
                <c:pt idx="37">
                  <c:v>0.50566566175304328</c:v>
                </c:pt>
                <c:pt idx="38">
                  <c:v>0.50443843644843145</c:v>
                </c:pt>
                <c:pt idx="39">
                  <c:v>0.50362652444557787</c:v>
                </c:pt>
                <c:pt idx="40">
                  <c:v>0.50278498888368417</c:v>
                </c:pt>
                <c:pt idx="41">
                  <c:v>0.50334032797903061</c:v>
                </c:pt>
                <c:pt idx="42">
                  <c:v>0.50342413938916986</c:v>
                </c:pt>
                <c:pt idx="43">
                  <c:v>0.50290379745699665</c:v>
                </c:pt>
                <c:pt idx="44">
                  <c:v>0.50252211980738948</c:v>
                </c:pt>
                <c:pt idx="45">
                  <c:v>0.50282050992987992</c:v>
                </c:pt>
                <c:pt idx="46">
                  <c:v>0.50375530894622111</c:v>
                </c:pt>
                <c:pt idx="47">
                  <c:v>0.50492168528700077</c:v>
                </c:pt>
                <c:pt idx="48">
                  <c:v>0.50570384704842286</c:v>
                </c:pt>
                <c:pt idx="49">
                  <c:v>0.50640442577940481</c:v>
                </c:pt>
                <c:pt idx="50">
                  <c:v>0.5072483310740421</c:v>
                </c:pt>
                <c:pt idx="51">
                  <c:v>0.50830128191148549</c:v>
                </c:pt>
                <c:pt idx="52">
                  <c:v>0.50969279127449796</c:v>
                </c:pt>
                <c:pt idx="53">
                  <c:v>0.51145939507137683</c:v>
                </c:pt>
                <c:pt idx="54">
                  <c:v>0.51314633541735855</c:v>
                </c:pt>
                <c:pt idx="55">
                  <c:v>0.51463062171273755</c:v>
                </c:pt>
                <c:pt idx="56">
                  <c:v>0.51652907634883338</c:v>
                </c:pt>
                <c:pt idx="57">
                  <c:v>0.51924275960418154</c:v>
                </c:pt>
                <c:pt idx="58">
                  <c:v>0.5227838563377839</c:v>
                </c:pt>
                <c:pt idx="59">
                  <c:v>0.52671849619740674</c:v>
                </c:pt>
                <c:pt idx="60">
                  <c:v>0.5299919377422998</c:v>
                </c:pt>
                <c:pt idx="61">
                  <c:v>0.53225761856880727</c:v>
                </c:pt>
                <c:pt idx="62">
                  <c:v>0.53458679103636975</c:v>
                </c:pt>
                <c:pt idx="63">
                  <c:v>0.53730430328092382</c:v>
                </c:pt>
                <c:pt idx="64">
                  <c:v>0.54003763359884283</c:v>
                </c:pt>
                <c:pt idx="65">
                  <c:v>0.5426256194157274</c:v>
                </c:pt>
                <c:pt idx="66">
                  <c:v>0.54542784822678059</c:v>
                </c:pt>
                <c:pt idx="67">
                  <c:v>0.54861155183881771</c:v>
                </c:pt>
                <c:pt idx="68">
                  <c:v>0.55184139628117668</c:v>
                </c:pt>
                <c:pt idx="69">
                  <c:v>0.55539727202946054</c:v>
                </c:pt>
                <c:pt idx="70">
                  <c:v>0.55928770896076141</c:v>
                </c:pt>
                <c:pt idx="71">
                  <c:v>0.5613174275589945</c:v>
                </c:pt>
                <c:pt idx="72">
                  <c:v>0.56372175959527893</c:v>
                </c:pt>
                <c:pt idx="73">
                  <c:v>0.56574832789107721</c:v>
                </c:pt>
                <c:pt idx="74">
                  <c:v>0.56722202226659502</c:v>
                </c:pt>
                <c:pt idx="75">
                  <c:v>0.5686293068660051</c:v>
                </c:pt>
                <c:pt idx="76">
                  <c:v>0.57002431707237167</c:v>
                </c:pt>
                <c:pt idx="77">
                  <c:v>0.57139561159195651</c:v>
                </c:pt>
                <c:pt idx="78">
                  <c:v>0.57272224904458047</c:v>
                </c:pt>
                <c:pt idx="79">
                  <c:v>0.57401235125480754</c:v>
                </c:pt>
                <c:pt idx="80">
                  <c:v>0.57524409696423295</c:v>
                </c:pt>
                <c:pt idx="81">
                  <c:v>0.57642901974533345</c:v>
                </c:pt>
                <c:pt idx="82">
                  <c:v>0.57757968887335576</c:v>
                </c:pt>
                <c:pt idx="83">
                  <c:v>0.57867381224701209</c:v>
                </c:pt>
                <c:pt idx="84">
                  <c:v>0.57972615519420645</c:v>
                </c:pt>
                <c:pt idx="85">
                  <c:v>0.58075051556517709</c:v>
                </c:pt>
                <c:pt idx="86">
                  <c:v>0.58174041623566508</c:v>
                </c:pt>
                <c:pt idx="87">
                  <c:v>0.58271276916875525</c:v>
                </c:pt>
                <c:pt idx="88">
                  <c:v>0.58367159127010415</c:v>
                </c:pt>
                <c:pt idx="89">
                  <c:v>0.58460638214730842</c:v>
                </c:pt>
                <c:pt idx="90">
                  <c:v>0.5855331995472155</c:v>
                </c:pt>
                <c:pt idx="91">
                  <c:v>0.58646275166933626</c:v>
                </c:pt>
                <c:pt idx="92">
                  <c:v>0.5873830016995345</c:v>
                </c:pt>
                <c:pt idx="93">
                  <c:v>0.58831131231387679</c:v>
                </c:pt>
                <c:pt idx="94">
                  <c:v>0.58925762721379082</c:v>
                </c:pt>
                <c:pt idx="95">
                  <c:v>0.59019129310913221</c:v>
                </c:pt>
                <c:pt idx="96">
                  <c:v>0.59115452024384962</c:v>
                </c:pt>
                <c:pt idx="97">
                  <c:v>0.59212932450852407</c:v>
                </c:pt>
                <c:pt idx="98">
                  <c:v>0.59311765635221059</c:v>
                </c:pt>
                <c:pt idx="99">
                  <c:v>0.59411398494586121</c:v>
                </c:pt>
                <c:pt idx="100">
                  <c:v>0.59512898998510022</c:v>
                </c:pt>
                <c:pt idx="101">
                  <c:v>0.59616611740669201</c:v>
                </c:pt>
                <c:pt idx="102">
                  <c:v>0.59722685284594346</c:v>
                </c:pt>
                <c:pt idx="103">
                  <c:v>0.59831431454666884</c:v>
                </c:pt>
                <c:pt idx="104">
                  <c:v>0.5994497998383258</c:v>
                </c:pt>
                <c:pt idx="105">
                  <c:v>0.60060250250514591</c:v>
                </c:pt>
                <c:pt idx="106">
                  <c:v>0.60176542686431966</c:v>
                </c:pt>
                <c:pt idx="107">
                  <c:v>0.60294801667630737</c:v>
                </c:pt>
                <c:pt idx="108">
                  <c:v>0.60418570591264931</c:v>
                </c:pt>
                <c:pt idx="109">
                  <c:v>0.605422210172466</c:v>
                </c:pt>
                <c:pt idx="110">
                  <c:v>0.60667882652678762</c:v>
                </c:pt>
                <c:pt idx="111">
                  <c:v>0.60794108097696142</c:v>
                </c:pt>
                <c:pt idx="112">
                  <c:v>0.60921509821333553</c:v>
                </c:pt>
                <c:pt idx="113">
                  <c:v>0.61048333120200615</c:v>
                </c:pt>
                <c:pt idx="114">
                  <c:v>0.61176037055400834</c:v>
                </c:pt>
                <c:pt idx="115">
                  <c:v>0.61305207368288317</c:v>
                </c:pt>
                <c:pt idx="116">
                  <c:v>0.61436283523154223</c:v>
                </c:pt>
                <c:pt idx="117">
                  <c:v>0.61566848861986911</c:v>
                </c:pt>
                <c:pt idx="118">
                  <c:v>0.61697229840671819</c:v>
                </c:pt>
                <c:pt idx="119">
                  <c:v>0.61830042948279806</c:v>
                </c:pt>
                <c:pt idx="120">
                  <c:v>0.61964361895660924</c:v>
                </c:pt>
                <c:pt idx="121">
                  <c:v>0.62099466827152061</c:v>
                </c:pt>
                <c:pt idx="122">
                  <c:v>0.62233539269223237</c:v>
                </c:pt>
                <c:pt idx="123">
                  <c:v>0.62366304898662217</c:v>
                </c:pt>
                <c:pt idx="124">
                  <c:v>0.62499580842928204</c:v>
                </c:pt>
                <c:pt idx="125">
                  <c:v>0.62633382843486773</c:v>
                </c:pt>
                <c:pt idx="126">
                  <c:v>0.62768370033067478</c:v>
                </c:pt>
                <c:pt idx="127">
                  <c:v>0.62902432581381795</c:v>
                </c:pt>
                <c:pt idx="128">
                  <c:v>0.63035598264164072</c:v>
                </c:pt>
                <c:pt idx="129">
                  <c:v>0.63169877209068759</c:v>
                </c:pt>
                <c:pt idx="130">
                  <c:v>0.63304018309909238</c:v>
                </c:pt>
                <c:pt idx="131">
                  <c:v>0.63439989481972814</c:v>
                </c:pt>
                <c:pt idx="132">
                  <c:v>0.63576726030260688</c:v>
                </c:pt>
                <c:pt idx="133">
                  <c:v>0.63711590018131536</c:v>
                </c:pt>
                <c:pt idx="134">
                  <c:v>0.63846924152720108</c:v>
                </c:pt>
                <c:pt idx="135">
                  <c:v>0.63983703988220431</c:v>
                </c:pt>
                <c:pt idx="136">
                  <c:v>0.64123169585246598</c:v>
                </c:pt>
                <c:pt idx="137">
                  <c:v>0.64261816612531053</c:v>
                </c:pt>
                <c:pt idx="138">
                  <c:v>0.64402251671722799</c:v>
                </c:pt>
                <c:pt idx="139">
                  <c:v>0.64541853711183017</c:v>
                </c:pt>
                <c:pt idx="140">
                  <c:v>0.64684070486612533</c:v>
                </c:pt>
                <c:pt idx="141">
                  <c:v>0.64830285340103533</c:v>
                </c:pt>
                <c:pt idx="142">
                  <c:v>0.64980462383022475</c:v>
                </c:pt>
                <c:pt idx="143">
                  <c:v>0.65134279309481646</c:v>
                </c:pt>
                <c:pt idx="144">
                  <c:v>0.6529262101527058</c:v>
                </c:pt>
                <c:pt idx="145">
                  <c:v>0.65452675670665139</c:v>
                </c:pt>
                <c:pt idx="146">
                  <c:v>0.65615509697072294</c:v>
                </c:pt>
                <c:pt idx="147">
                  <c:v>0.65784007697369939</c:v>
                </c:pt>
                <c:pt idx="148">
                  <c:v>0.65953886899860181</c:v>
                </c:pt>
                <c:pt idx="149">
                  <c:v>0.66126464638712534</c:v>
                </c:pt>
                <c:pt idx="150">
                  <c:v>0.66303259270402926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ABE-426F-AFDB-3D12315BB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3011919"/>
        <c:axId val="786191727"/>
      </c:areaChart>
      <c:catAx>
        <c:axId val="9930119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ru-RU"/>
          </a:p>
        </c:txPr>
        <c:crossAx val="786191727"/>
        <c:crosses val="autoZero"/>
        <c:auto val="1"/>
        <c:lblAlgn val="ctr"/>
        <c:lblOffset val="100"/>
        <c:noMultiLvlLbl val="0"/>
      </c:catAx>
      <c:valAx>
        <c:axId val="78619172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ru-RU"/>
          </a:p>
        </c:txPr>
        <c:crossAx val="9930119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634507404668959"/>
          <c:y val="8.9810101010101007E-2"/>
          <c:w val="0.23250673296836755"/>
          <c:h val="0.888608428250591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Segoe UI Light" panose="020B0502040204020203" pitchFamily="34" charset="0"/>
          <a:cs typeface="Segoe UI Light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/>
              <a:t>Суммарный коэффициент рождаемости, Вологодская область</a:t>
            </a:r>
          </a:p>
          <a:p>
            <a:pPr>
              <a:defRPr sz="2000" b="1"/>
            </a:pPr>
            <a:r>
              <a:rPr lang="ru-RU" sz="2000" b="1" dirty="0"/>
              <a:t>(число детей в расчете на 1 женщину)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Лист4!$B$3:$B$26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Лист4!$E$3:$E$26</c:f>
              <c:numCache>
                <c:formatCode>0.00</c:formatCode>
                <c:ptCount val="24"/>
                <c:pt idx="0">
                  <c:v>1.246</c:v>
                </c:pt>
                <c:pt idx="1">
                  <c:v>1.3129999999999999</c:v>
                </c:pt>
                <c:pt idx="2">
                  <c:v>1.38</c:v>
                </c:pt>
                <c:pt idx="3">
                  <c:v>1.4019999999999999</c:v>
                </c:pt>
                <c:pt idx="4">
                  <c:v>1.4079999999999999</c:v>
                </c:pt>
                <c:pt idx="5">
                  <c:v>1.3580000000000001</c:v>
                </c:pt>
                <c:pt idx="6">
                  <c:v>1.3919999999999999</c:v>
                </c:pt>
                <c:pt idx="7">
                  <c:v>1.4690000000000001</c:v>
                </c:pt>
                <c:pt idx="8">
                  <c:v>1.522</c:v>
                </c:pt>
                <c:pt idx="9">
                  <c:v>1.5820000000000001</c:v>
                </c:pt>
                <c:pt idx="10">
                  <c:v>1.601</c:v>
                </c:pt>
                <c:pt idx="11">
                  <c:v>1.677</c:v>
                </c:pt>
                <c:pt idx="12">
                  <c:v>1.84</c:v>
                </c:pt>
                <c:pt idx="13">
                  <c:v>1.8520000000000001</c:v>
                </c:pt>
                <c:pt idx="14">
                  <c:v>1.8560000000000001</c:v>
                </c:pt>
                <c:pt idx="15">
                  <c:v>1.9219999999999999</c:v>
                </c:pt>
                <c:pt idx="16">
                  <c:v>1.897</c:v>
                </c:pt>
                <c:pt idx="17">
                  <c:v>1.7</c:v>
                </c:pt>
                <c:pt idx="18">
                  <c:v>1.62</c:v>
                </c:pt>
                <c:pt idx="19">
                  <c:v>1.53</c:v>
                </c:pt>
                <c:pt idx="20">
                  <c:v>1.53</c:v>
                </c:pt>
                <c:pt idx="21">
                  <c:v>1.52</c:v>
                </c:pt>
                <c:pt idx="22">
                  <c:v>1.41</c:v>
                </c:pt>
                <c:pt idx="23">
                  <c:v>1.39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21-42BA-97DE-EB325BBE6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5466367"/>
        <c:axId val="1532491135"/>
      </c:lineChart>
      <c:catAx>
        <c:axId val="1535466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2491135"/>
        <c:crosses val="autoZero"/>
        <c:auto val="1"/>
        <c:lblAlgn val="ctr"/>
        <c:lblOffset val="100"/>
        <c:noMultiLvlLbl val="0"/>
      </c:catAx>
      <c:valAx>
        <c:axId val="1532491135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5466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sz="1400" dirty="0"/>
              <a:t>Вологодская область (на начало 2024 г.)</a:t>
            </a:r>
          </a:p>
        </c:rich>
      </c:tx>
      <c:layout>
        <c:manualLayout>
          <c:xMode val="edge"/>
          <c:yMode val="edge"/>
          <c:x val="0.2695561344516596"/>
          <c:y val="1.747030048916841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7619047619047616E-2"/>
          <c:y val="8.3478047948408962E-2"/>
          <c:w val="0.917184265010352"/>
          <c:h val="0.85114203491859119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FFFFFF"/>
            </a:solidFill>
            <a:ln w="0">
              <a:solidFill>
                <a:srgbClr val="FF0000"/>
              </a:solidFill>
              <a:prstDash val="solid"/>
            </a:ln>
          </c:spPr>
          <c:invertIfNegative val="0"/>
          <c:cat>
            <c:numRef>
              <c:f>data!$B$6:$B$106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cat>
          <c:val>
            <c:numRef>
              <c:f>data!$C$6:$C$106</c:f>
              <c:numCache>
                <c:formatCode>General</c:formatCode>
                <c:ptCount val="101"/>
                <c:pt idx="0">
                  <c:v>-4161</c:v>
                </c:pt>
                <c:pt idx="1">
                  <c:v>-4435</c:v>
                </c:pt>
                <c:pt idx="2">
                  <c:v>-4972</c:v>
                </c:pt>
                <c:pt idx="3">
                  <c:v>-5190</c:v>
                </c:pt>
                <c:pt idx="4">
                  <c:v>-5357</c:v>
                </c:pt>
                <c:pt idx="5">
                  <c:v>-5820</c:v>
                </c:pt>
                <c:pt idx="6">
                  <c:v>-6521</c:v>
                </c:pt>
                <c:pt idx="7">
                  <c:v>-7625</c:v>
                </c:pt>
                <c:pt idx="8">
                  <c:v>-7898</c:v>
                </c:pt>
                <c:pt idx="9">
                  <c:v>-7723</c:v>
                </c:pt>
                <c:pt idx="10">
                  <c:v>-7784</c:v>
                </c:pt>
                <c:pt idx="11">
                  <c:v>-7991</c:v>
                </c:pt>
                <c:pt idx="12">
                  <c:v>-7424</c:v>
                </c:pt>
                <c:pt idx="13">
                  <c:v>-6918</c:v>
                </c:pt>
                <c:pt idx="14">
                  <c:v>-6782</c:v>
                </c:pt>
                <c:pt idx="15">
                  <c:v>-6774</c:v>
                </c:pt>
                <c:pt idx="16">
                  <c:v>-6553</c:v>
                </c:pt>
                <c:pt idx="17">
                  <c:v>-6306</c:v>
                </c:pt>
                <c:pt idx="18">
                  <c:v>-5573</c:v>
                </c:pt>
                <c:pt idx="19">
                  <c:v>-5708</c:v>
                </c:pt>
                <c:pt idx="20">
                  <c:v>-5331</c:v>
                </c:pt>
                <c:pt idx="21">
                  <c:v>-5196</c:v>
                </c:pt>
                <c:pt idx="22">
                  <c:v>-4840</c:v>
                </c:pt>
                <c:pt idx="23">
                  <c:v>-4699</c:v>
                </c:pt>
                <c:pt idx="24">
                  <c:v>-4384</c:v>
                </c:pt>
                <c:pt idx="25">
                  <c:v>-4634</c:v>
                </c:pt>
                <c:pt idx="26">
                  <c:v>-4390</c:v>
                </c:pt>
                <c:pt idx="27">
                  <c:v>-4672</c:v>
                </c:pt>
                <c:pt idx="28">
                  <c:v>-4980</c:v>
                </c:pt>
                <c:pt idx="29">
                  <c:v>-5269</c:v>
                </c:pt>
                <c:pt idx="30">
                  <c:v>-5747</c:v>
                </c:pt>
                <c:pt idx="31">
                  <c:v>-6454</c:v>
                </c:pt>
                <c:pt idx="32">
                  <c:v>-6835</c:v>
                </c:pt>
                <c:pt idx="33">
                  <c:v>-7728</c:v>
                </c:pt>
                <c:pt idx="34">
                  <c:v>-8372</c:v>
                </c:pt>
                <c:pt idx="35">
                  <c:v>-9092</c:v>
                </c:pt>
                <c:pt idx="36">
                  <c:v>-9998</c:v>
                </c:pt>
                <c:pt idx="37">
                  <c:v>-9723</c:v>
                </c:pt>
                <c:pt idx="38">
                  <c:v>-9686</c:v>
                </c:pt>
                <c:pt idx="39">
                  <c:v>-9555</c:v>
                </c:pt>
                <c:pt idx="40">
                  <c:v>-10054</c:v>
                </c:pt>
                <c:pt idx="41">
                  <c:v>-10016</c:v>
                </c:pt>
                <c:pt idx="42">
                  <c:v>-9285</c:v>
                </c:pt>
                <c:pt idx="43">
                  <c:v>-9267</c:v>
                </c:pt>
                <c:pt idx="44">
                  <c:v>-8875</c:v>
                </c:pt>
                <c:pt idx="45">
                  <c:v>-8836</c:v>
                </c:pt>
                <c:pt idx="46">
                  <c:v>-8590</c:v>
                </c:pt>
                <c:pt idx="47">
                  <c:v>-8584</c:v>
                </c:pt>
                <c:pt idx="48">
                  <c:v>-8403</c:v>
                </c:pt>
                <c:pt idx="49">
                  <c:v>-8071</c:v>
                </c:pt>
                <c:pt idx="50">
                  <c:v>-7667</c:v>
                </c:pt>
                <c:pt idx="51">
                  <c:v>-7620</c:v>
                </c:pt>
                <c:pt idx="52">
                  <c:v>-7340</c:v>
                </c:pt>
                <c:pt idx="53">
                  <c:v>-7273</c:v>
                </c:pt>
                <c:pt idx="54">
                  <c:v>-6882</c:v>
                </c:pt>
                <c:pt idx="55">
                  <c:v>-6884</c:v>
                </c:pt>
                <c:pt idx="56">
                  <c:v>-7115</c:v>
                </c:pt>
                <c:pt idx="57">
                  <c:v>-7660</c:v>
                </c:pt>
                <c:pt idx="58">
                  <c:v>-8288</c:v>
                </c:pt>
                <c:pt idx="59">
                  <c:v>-8674</c:v>
                </c:pt>
                <c:pt idx="60">
                  <c:v>-8934</c:v>
                </c:pt>
                <c:pt idx="61">
                  <c:v>-9106</c:v>
                </c:pt>
                <c:pt idx="62">
                  <c:v>-9888</c:v>
                </c:pt>
                <c:pt idx="63">
                  <c:v>-10418</c:v>
                </c:pt>
                <c:pt idx="64">
                  <c:v>-10320</c:v>
                </c:pt>
                <c:pt idx="65">
                  <c:v>-10026</c:v>
                </c:pt>
                <c:pt idx="66">
                  <c:v>-9797</c:v>
                </c:pt>
                <c:pt idx="67">
                  <c:v>-9500</c:v>
                </c:pt>
                <c:pt idx="68">
                  <c:v>-9857</c:v>
                </c:pt>
                <c:pt idx="69">
                  <c:v>-9416</c:v>
                </c:pt>
                <c:pt idx="70">
                  <c:v>-8210</c:v>
                </c:pt>
                <c:pt idx="71">
                  <c:v>-8146</c:v>
                </c:pt>
                <c:pt idx="72">
                  <c:v>-7647</c:v>
                </c:pt>
                <c:pt idx="73">
                  <c:v>-7397</c:v>
                </c:pt>
                <c:pt idx="74">
                  <c:v>-7749</c:v>
                </c:pt>
                <c:pt idx="75">
                  <c:v>-5030</c:v>
                </c:pt>
                <c:pt idx="76">
                  <c:v>-4779</c:v>
                </c:pt>
                <c:pt idx="77">
                  <c:v>-4503</c:v>
                </c:pt>
                <c:pt idx="78">
                  <c:v>-2466</c:v>
                </c:pt>
                <c:pt idx="79">
                  <c:v>-1658</c:v>
                </c:pt>
                <c:pt idx="80">
                  <c:v>-1291</c:v>
                </c:pt>
                <c:pt idx="81">
                  <c:v>-2254</c:v>
                </c:pt>
                <c:pt idx="82">
                  <c:v>-4152</c:v>
                </c:pt>
                <c:pt idx="83">
                  <c:v>-3292</c:v>
                </c:pt>
                <c:pt idx="84">
                  <c:v>-3637</c:v>
                </c:pt>
                <c:pt idx="85">
                  <c:v>-3034</c:v>
                </c:pt>
                <c:pt idx="86">
                  <c:v>-2629</c:v>
                </c:pt>
                <c:pt idx="87">
                  <c:v>-1678</c:v>
                </c:pt>
                <c:pt idx="88">
                  <c:v>-1442</c:v>
                </c:pt>
                <c:pt idx="89">
                  <c:v>-971</c:v>
                </c:pt>
                <c:pt idx="90">
                  <c:v>-812</c:v>
                </c:pt>
                <c:pt idx="91">
                  <c:v>-844</c:v>
                </c:pt>
                <c:pt idx="92">
                  <c:v>-721</c:v>
                </c:pt>
                <c:pt idx="93">
                  <c:v>-533</c:v>
                </c:pt>
                <c:pt idx="94">
                  <c:v>-337</c:v>
                </c:pt>
                <c:pt idx="95">
                  <c:v>-207</c:v>
                </c:pt>
                <c:pt idx="96">
                  <c:v>-161</c:v>
                </c:pt>
                <c:pt idx="97">
                  <c:v>-118</c:v>
                </c:pt>
                <c:pt idx="98">
                  <c:v>-83</c:v>
                </c:pt>
                <c:pt idx="99">
                  <c:v>-65</c:v>
                </c:pt>
                <c:pt idx="1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D1-4316-8B13-F07A22B1C7C9}"/>
            </c:ext>
          </c:extLst>
        </c:ser>
        <c:ser>
          <c:idx val="1"/>
          <c:order val="1"/>
          <c:spPr>
            <a:solidFill>
              <a:sysClr val="window" lastClr="FFFFFF">
                <a:lumMod val="75000"/>
              </a:sysClr>
            </a:solidFill>
            <a:ln w="0">
              <a:solidFill>
                <a:srgbClr val="4F81BD"/>
              </a:solidFill>
              <a:prstDash val="solid"/>
            </a:ln>
          </c:spPr>
          <c:invertIfNegative val="0"/>
          <c:cat>
            <c:numRef>
              <c:f>data!$B$6:$B$106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cat>
          <c:val>
            <c:numRef>
              <c:f>data!$D$6:$D$106</c:f>
              <c:numCache>
                <c:formatCode>General</c:formatCode>
                <c:ptCount val="101"/>
                <c:pt idx="0">
                  <c:v>4629</c:v>
                </c:pt>
                <c:pt idx="1">
                  <c:v>4794</c:v>
                </c:pt>
                <c:pt idx="2">
                  <c:v>5289</c:v>
                </c:pt>
                <c:pt idx="3">
                  <c:v>5424</c:v>
                </c:pt>
                <c:pt idx="4">
                  <c:v>5642</c:v>
                </c:pt>
                <c:pt idx="5">
                  <c:v>6285</c:v>
                </c:pt>
                <c:pt idx="6">
                  <c:v>6703</c:v>
                </c:pt>
                <c:pt idx="7">
                  <c:v>7809</c:v>
                </c:pt>
                <c:pt idx="8">
                  <c:v>8142</c:v>
                </c:pt>
                <c:pt idx="9">
                  <c:v>8040</c:v>
                </c:pt>
                <c:pt idx="10">
                  <c:v>8269</c:v>
                </c:pt>
                <c:pt idx="11">
                  <c:v>8297</c:v>
                </c:pt>
                <c:pt idx="12">
                  <c:v>7682</c:v>
                </c:pt>
                <c:pt idx="13">
                  <c:v>7152</c:v>
                </c:pt>
                <c:pt idx="14">
                  <c:v>7169</c:v>
                </c:pt>
                <c:pt idx="15">
                  <c:v>7114</c:v>
                </c:pt>
                <c:pt idx="16">
                  <c:v>6813</c:v>
                </c:pt>
                <c:pt idx="17">
                  <c:v>6245</c:v>
                </c:pt>
                <c:pt idx="18">
                  <c:v>5814</c:v>
                </c:pt>
                <c:pt idx="19">
                  <c:v>5794</c:v>
                </c:pt>
                <c:pt idx="20">
                  <c:v>6125</c:v>
                </c:pt>
                <c:pt idx="21">
                  <c:v>5825</c:v>
                </c:pt>
                <c:pt idx="22">
                  <c:v>5033</c:v>
                </c:pt>
                <c:pt idx="23">
                  <c:v>5065</c:v>
                </c:pt>
                <c:pt idx="24">
                  <c:v>4629</c:v>
                </c:pt>
                <c:pt idx="25">
                  <c:v>5084</c:v>
                </c:pt>
                <c:pt idx="26">
                  <c:v>4850</c:v>
                </c:pt>
                <c:pt idx="27">
                  <c:v>5146</c:v>
                </c:pt>
                <c:pt idx="28">
                  <c:v>5332</c:v>
                </c:pt>
                <c:pt idx="29">
                  <c:v>5447</c:v>
                </c:pt>
                <c:pt idx="30">
                  <c:v>5813</c:v>
                </c:pt>
                <c:pt idx="31">
                  <c:v>6579</c:v>
                </c:pt>
                <c:pt idx="32">
                  <c:v>7019</c:v>
                </c:pt>
                <c:pt idx="33">
                  <c:v>7604</c:v>
                </c:pt>
                <c:pt idx="34">
                  <c:v>8472</c:v>
                </c:pt>
                <c:pt idx="35">
                  <c:v>8865</c:v>
                </c:pt>
                <c:pt idx="36">
                  <c:v>9663</c:v>
                </c:pt>
                <c:pt idx="37">
                  <c:v>9575</c:v>
                </c:pt>
                <c:pt idx="38">
                  <c:v>9351</c:v>
                </c:pt>
                <c:pt idx="39">
                  <c:v>9363</c:v>
                </c:pt>
                <c:pt idx="40">
                  <c:v>9510</c:v>
                </c:pt>
                <c:pt idx="41">
                  <c:v>9221</c:v>
                </c:pt>
                <c:pt idx="42">
                  <c:v>8859</c:v>
                </c:pt>
                <c:pt idx="43">
                  <c:v>8975</c:v>
                </c:pt>
                <c:pt idx="44">
                  <c:v>8309</c:v>
                </c:pt>
                <c:pt idx="45">
                  <c:v>8197</c:v>
                </c:pt>
                <c:pt idx="46">
                  <c:v>7762</c:v>
                </c:pt>
                <c:pt idx="47">
                  <c:v>7777</c:v>
                </c:pt>
                <c:pt idx="48">
                  <c:v>7413</c:v>
                </c:pt>
                <c:pt idx="49">
                  <c:v>7241</c:v>
                </c:pt>
                <c:pt idx="50">
                  <c:v>6785</c:v>
                </c:pt>
                <c:pt idx="51">
                  <c:v>6761</c:v>
                </c:pt>
                <c:pt idx="52">
                  <c:v>6421</c:v>
                </c:pt>
                <c:pt idx="53">
                  <c:v>6197</c:v>
                </c:pt>
                <c:pt idx="54">
                  <c:v>5911</c:v>
                </c:pt>
                <c:pt idx="55">
                  <c:v>5716</c:v>
                </c:pt>
                <c:pt idx="56">
                  <c:v>5895</c:v>
                </c:pt>
                <c:pt idx="57">
                  <c:v>6212</c:v>
                </c:pt>
                <c:pt idx="58">
                  <c:v>6408</c:v>
                </c:pt>
                <c:pt idx="59">
                  <c:v>6659</c:v>
                </c:pt>
                <c:pt idx="60">
                  <c:v>6842</c:v>
                </c:pt>
                <c:pt idx="61">
                  <c:v>6861</c:v>
                </c:pt>
                <c:pt idx="62">
                  <c:v>7117</c:v>
                </c:pt>
                <c:pt idx="63">
                  <c:v>7264</c:v>
                </c:pt>
                <c:pt idx="64">
                  <c:v>7001</c:v>
                </c:pt>
                <c:pt idx="65">
                  <c:v>6496</c:v>
                </c:pt>
                <c:pt idx="66">
                  <c:v>6331</c:v>
                </c:pt>
                <c:pt idx="67">
                  <c:v>5735</c:v>
                </c:pt>
                <c:pt idx="68">
                  <c:v>5531</c:v>
                </c:pt>
                <c:pt idx="69">
                  <c:v>5451</c:v>
                </c:pt>
                <c:pt idx="70">
                  <c:v>4559</c:v>
                </c:pt>
                <c:pt idx="71">
                  <c:v>4262</c:v>
                </c:pt>
                <c:pt idx="72">
                  <c:v>4030</c:v>
                </c:pt>
                <c:pt idx="73">
                  <c:v>3761</c:v>
                </c:pt>
                <c:pt idx="74">
                  <c:v>3715</c:v>
                </c:pt>
                <c:pt idx="75">
                  <c:v>2385</c:v>
                </c:pt>
                <c:pt idx="76">
                  <c:v>2091</c:v>
                </c:pt>
                <c:pt idx="77">
                  <c:v>1838</c:v>
                </c:pt>
                <c:pt idx="78">
                  <c:v>930</c:v>
                </c:pt>
                <c:pt idx="79">
                  <c:v>573</c:v>
                </c:pt>
                <c:pt idx="80">
                  <c:v>437</c:v>
                </c:pt>
                <c:pt idx="81">
                  <c:v>622</c:v>
                </c:pt>
                <c:pt idx="82">
                  <c:v>1183</c:v>
                </c:pt>
                <c:pt idx="83">
                  <c:v>859</c:v>
                </c:pt>
                <c:pt idx="84">
                  <c:v>907</c:v>
                </c:pt>
                <c:pt idx="85">
                  <c:v>704</c:v>
                </c:pt>
                <c:pt idx="86">
                  <c:v>619</c:v>
                </c:pt>
                <c:pt idx="87">
                  <c:v>355</c:v>
                </c:pt>
                <c:pt idx="88">
                  <c:v>303</c:v>
                </c:pt>
                <c:pt idx="89">
                  <c:v>157</c:v>
                </c:pt>
                <c:pt idx="90">
                  <c:v>132</c:v>
                </c:pt>
                <c:pt idx="91">
                  <c:v>150</c:v>
                </c:pt>
                <c:pt idx="92">
                  <c:v>117</c:v>
                </c:pt>
                <c:pt idx="93">
                  <c:v>104</c:v>
                </c:pt>
                <c:pt idx="94">
                  <c:v>25</c:v>
                </c:pt>
                <c:pt idx="95">
                  <c:v>33</c:v>
                </c:pt>
                <c:pt idx="96">
                  <c:v>5</c:v>
                </c:pt>
                <c:pt idx="97">
                  <c:v>8</c:v>
                </c:pt>
                <c:pt idx="98">
                  <c:v>14</c:v>
                </c:pt>
                <c:pt idx="9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D1-4316-8B13-F07A22B1C7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05470752"/>
        <c:axId val="1"/>
      </c:barChart>
      <c:catAx>
        <c:axId val="1905470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"/>
        <c:crosses val="max"/>
        <c:auto val="1"/>
        <c:lblAlgn val="ctr"/>
        <c:lblOffset val="100"/>
        <c:tickLblSkip val="5"/>
        <c:tickMarkSkip val="1"/>
        <c:noMultiLvlLbl val="0"/>
      </c:catAx>
      <c:valAx>
        <c:axId val="1"/>
        <c:scaling>
          <c:orientation val="maxMin"/>
        </c:scaling>
        <c:delete val="0"/>
        <c:axPos val="b"/>
        <c:numFmt formatCode="#,##0;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905470752"/>
        <c:crosses val="autoZero"/>
        <c:crossBetween val="between"/>
      </c:valAx>
      <c:spPr>
        <a:noFill/>
        <a:ln w="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/>
              <a:t>Возрастные коэффициенты рождаемости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Лист1!$J$4</c:f>
              <c:strCache>
                <c:ptCount val="1"/>
                <c:pt idx="0">
                  <c:v>1990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Лист1!$I$5:$I$12</c:f>
              <c:strCache>
                <c:ptCount val="8"/>
                <c:pt idx="0">
                  <c:v>15-17 лет</c:v>
                </c:pt>
                <c:pt idx="1">
                  <c:v>18-19 лет</c:v>
                </c:pt>
                <c:pt idx="2">
                  <c:v>20-24 лет</c:v>
                </c:pt>
                <c:pt idx="3">
                  <c:v>25-29 лет</c:v>
                </c:pt>
                <c:pt idx="4">
                  <c:v>30-34 лет</c:v>
                </c:pt>
                <c:pt idx="5">
                  <c:v>35-39 лет</c:v>
                </c:pt>
                <c:pt idx="6">
                  <c:v>40-44 лет</c:v>
                </c:pt>
                <c:pt idx="7">
                  <c:v>45-49 лет</c:v>
                </c:pt>
              </c:strCache>
            </c:strRef>
          </c:cat>
          <c:val>
            <c:numRef>
              <c:f>Лист1!$J$5:$J$12</c:f>
              <c:numCache>
                <c:formatCode>#,##0.####</c:formatCode>
                <c:ptCount val="8"/>
                <c:pt idx="0" formatCode="#,##0">
                  <c:v>14</c:v>
                </c:pt>
                <c:pt idx="1">
                  <c:v>108.9</c:v>
                </c:pt>
                <c:pt idx="2">
                  <c:v>175.9</c:v>
                </c:pt>
                <c:pt idx="3">
                  <c:v>100.6</c:v>
                </c:pt>
                <c:pt idx="4">
                  <c:v>49.3</c:v>
                </c:pt>
                <c:pt idx="5">
                  <c:v>19.100000000000001</c:v>
                </c:pt>
                <c:pt idx="6">
                  <c:v>4.4000000000000004</c:v>
                </c:pt>
                <c:pt idx="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EA-43D8-A943-BF81D9CBBDF0}"/>
            </c:ext>
          </c:extLst>
        </c:ser>
        <c:ser>
          <c:idx val="1"/>
          <c:order val="1"/>
          <c:tx>
            <c:strRef>
              <c:f>Лист1!$K$4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Лист1!$I$5:$I$12</c:f>
              <c:strCache>
                <c:ptCount val="8"/>
                <c:pt idx="0">
                  <c:v>15-17 лет</c:v>
                </c:pt>
                <c:pt idx="1">
                  <c:v>18-19 лет</c:v>
                </c:pt>
                <c:pt idx="2">
                  <c:v>20-24 лет</c:v>
                </c:pt>
                <c:pt idx="3">
                  <c:v>25-29 лет</c:v>
                </c:pt>
                <c:pt idx="4">
                  <c:v>30-34 лет</c:v>
                </c:pt>
                <c:pt idx="5">
                  <c:v>35-39 лет</c:v>
                </c:pt>
                <c:pt idx="6">
                  <c:v>40-44 лет</c:v>
                </c:pt>
                <c:pt idx="7">
                  <c:v>45-49 лет</c:v>
                </c:pt>
              </c:strCache>
            </c:strRef>
          </c:cat>
          <c:val>
            <c:numRef>
              <c:f>Лист1!$K$5:$K$12</c:f>
              <c:numCache>
                <c:formatCode>#,##0.####</c:formatCode>
                <c:ptCount val="8"/>
                <c:pt idx="0">
                  <c:v>9.8000000000000007</c:v>
                </c:pt>
                <c:pt idx="1">
                  <c:v>57.5</c:v>
                </c:pt>
                <c:pt idx="2">
                  <c:v>100.6</c:v>
                </c:pt>
                <c:pt idx="3">
                  <c:v>72.099999999999994</c:v>
                </c:pt>
                <c:pt idx="4">
                  <c:v>33.700000000000003</c:v>
                </c:pt>
                <c:pt idx="5">
                  <c:v>11.3</c:v>
                </c:pt>
                <c:pt idx="6">
                  <c:v>1.9</c:v>
                </c:pt>
                <c:pt idx="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EA-43D8-A943-BF81D9CBBDF0}"/>
            </c:ext>
          </c:extLst>
        </c:ser>
        <c:ser>
          <c:idx val="2"/>
          <c:order val="2"/>
          <c:tx>
            <c:strRef>
              <c:f>Лист1!$L$4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Лист1!$I$5:$I$12</c:f>
              <c:strCache>
                <c:ptCount val="8"/>
                <c:pt idx="0">
                  <c:v>15-17 лет</c:v>
                </c:pt>
                <c:pt idx="1">
                  <c:v>18-19 лет</c:v>
                </c:pt>
                <c:pt idx="2">
                  <c:v>20-24 лет</c:v>
                </c:pt>
                <c:pt idx="3">
                  <c:v>25-29 лет</c:v>
                </c:pt>
                <c:pt idx="4">
                  <c:v>30-34 лет</c:v>
                </c:pt>
                <c:pt idx="5">
                  <c:v>35-39 лет</c:v>
                </c:pt>
                <c:pt idx="6">
                  <c:v>40-44 лет</c:v>
                </c:pt>
                <c:pt idx="7">
                  <c:v>45-49 лет</c:v>
                </c:pt>
              </c:strCache>
            </c:strRef>
          </c:cat>
          <c:val>
            <c:numRef>
              <c:f>Лист1!$L$5:$L$12</c:f>
              <c:numCache>
                <c:formatCode>#,##0.####</c:formatCode>
                <c:ptCount val="8"/>
                <c:pt idx="0">
                  <c:v>10.199999999999999</c:v>
                </c:pt>
                <c:pt idx="1">
                  <c:v>49.8</c:v>
                </c:pt>
                <c:pt idx="2">
                  <c:v>89.8</c:v>
                </c:pt>
                <c:pt idx="3">
                  <c:v>103.7</c:v>
                </c:pt>
                <c:pt idx="4" formatCode="#,##0">
                  <c:v>68</c:v>
                </c:pt>
                <c:pt idx="5">
                  <c:v>29.6</c:v>
                </c:pt>
                <c:pt idx="6">
                  <c:v>4.8</c:v>
                </c:pt>
                <c:pt idx="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EA-43D8-A943-BF81D9CBBDF0}"/>
            </c:ext>
          </c:extLst>
        </c:ser>
        <c:ser>
          <c:idx val="3"/>
          <c:order val="3"/>
          <c:tx>
            <c:strRef>
              <c:f>Лист1!$M$4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Лист1!$I$5:$I$12</c:f>
              <c:strCache>
                <c:ptCount val="8"/>
                <c:pt idx="0">
                  <c:v>15-17 лет</c:v>
                </c:pt>
                <c:pt idx="1">
                  <c:v>18-19 лет</c:v>
                </c:pt>
                <c:pt idx="2">
                  <c:v>20-24 лет</c:v>
                </c:pt>
                <c:pt idx="3">
                  <c:v>25-29 лет</c:v>
                </c:pt>
                <c:pt idx="4">
                  <c:v>30-34 лет</c:v>
                </c:pt>
                <c:pt idx="5">
                  <c:v>35-39 лет</c:v>
                </c:pt>
                <c:pt idx="6">
                  <c:v>40-44 лет</c:v>
                </c:pt>
                <c:pt idx="7">
                  <c:v>45-49 лет</c:v>
                </c:pt>
              </c:strCache>
            </c:strRef>
          </c:cat>
          <c:val>
            <c:numRef>
              <c:f>Лист1!$M$5:$M$12</c:f>
              <c:numCache>
                <c:formatCode>#,##0.####</c:formatCode>
                <c:ptCount val="8"/>
                <c:pt idx="0">
                  <c:v>2.8</c:v>
                </c:pt>
                <c:pt idx="1">
                  <c:v>18.399999999999999</c:v>
                </c:pt>
                <c:pt idx="2" formatCode="#,##0">
                  <c:v>58</c:v>
                </c:pt>
                <c:pt idx="3">
                  <c:v>89.3</c:v>
                </c:pt>
                <c:pt idx="4">
                  <c:v>68.599999999999994</c:v>
                </c:pt>
                <c:pt idx="5">
                  <c:v>40.700000000000003</c:v>
                </c:pt>
                <c:pt idx="6">
                  <c:v>10.199999999999999</c:v>
                </c:pt>
                <c:pt idx="7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EA-43D8-A943-BF81D9CBBD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9156591"/>
        <c:axId val="1332137119"/>
      </c:barChart>
      <c:catAx>
        <c:axId val="1379156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2137119"/>
        <c:crosses val="autoZero"/>
        <c:auto val="1"/>
        <c:lblAlgn val="ctr"/>
        <c:lblOffset val="100"/>
        <c:noMultiLvlLbl val="0"/>
      </c:catAx>
      <c:valAx>
        <c:axId val="1332137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9156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pPr>
            <a:r>
              <a:rPr lang="ru-RU" sz="1600" b="1">
                <a:solidFill>
                  <a:srgbClr val="C00000"/>
                </a:solidFill>
              </a:rPr>
              <a:t>Посещение уролога-андролога/гинеколога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rgbClr val="C00000"/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Лист4!$A$16</c:f>
              <c:strCache>
                <c:ptCount val="1"/>
                <c:pt idx="0">
                  <c:v>Регулярно (несколько раз в год)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Лист4!$B$15:$C$15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Лист4!$B$16:$C$16</c:f>
              <c:numCache>
                <c:formatCode>General</c:formatCode>
                <c:ptCount val="2"/>
                <c:pt idx="0">
                  <c:v>11.7</c:v>
                </c:pt>
                <c:pt idx="1">
                  <c:v>30.8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91-4484-A885-AD452C4333AE}"/>
            </c:ext>
          </c:extLst>
        </c:ser>
        <c:ser>
          <c:idx val="1"/>
          <c:order val="1"/>
          <c:tx>
            <c:strRef>
              <c:f>Лист4!$A$17</c:f>
              <c:strCache>
                <c:ptCount val="1"/>
                <c:pt idx="0">
                  <c:v>Периодически (1 раз в год)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Лист4!$B$15:$C$15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Лист4!$B$17:$C$17</c:f>
              <c:numCache>
                <c:formatCode>General</c:formatCode>
                <c:ptCount val="2"/>
                <c:pt idx="0">
                  <c:v>26.4</c:v>
                </c:pt>
                <c:pt idx="1">
                  <c:v>57.9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91-4484-A885-AD452C4333AE}"/>
            </c:ext>
          </c:extLst>
        </c:ser>
        <c:ser>
          <c:idx val="2"/>
          <c:order val="2"/>
          <c:tx>
            <c:strRef>
              <c:f>Лист4!$A$18</c:f>
              <c:strCache>
                <c:ptCount val="1"/>
                <c:pt idx="0">
                  <c:v>Редко, менее 3 раз в 5 лет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Лист4!$B$15:$C$15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Лист4!$B$18:$C$18</c:f>
              <c:numCache>
                <c:formatCode>General</c:formatCode>
                <c:ptCount val="2"/>
                <c:pt idx="0">
                  <c:v>27.2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91-4484-A885-AD452C4333AE}"/>
            </c:ext>
          </c:extLst>
        </c:ser>
        <c:ser>
          <c:idx val="3"/>
          <c:order val="3"/>
          <c:tx>
            <c:strRef>
              <c:f>Лист4!$A$19</c:f>
              <c:strCache>
                <c:ptCount val="1"/>
                <c:pt idx="0">
                  <c:v>Никогда не обращался (-лась)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Лист4!$B$15:$C$15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Лист4!$B$19:$C$19</c:f>
              <c:numCache>
                <c:formatCode>General</c:formatCode>
                <c:ptCount val="2"/>
                <c:pt idx="0">
                  <c:v>34.799999999999997</c:v>
                </c:pt>
                <c:pt idx="1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91-4484-A885-AD452C433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9003632"/>
        <c:axId val="1097366256"/>
      </c:barChart>
      <c:catAx>
        <c:axId val="109900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7366256"/>
        <c:crosses val="autoZero"/>
        <c:auto val="1"/>
        <c:lblAlgn val="ctr"/>
        <c:lblOffset val="100"/>
        <c:noMultiLvlLbl val="0"/>
      </c:catAx>
      <c:valAx>
        <c:axId val="10973662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9003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276818078318912E-2"/>
          <c:y val="5.0112726293828659E-2"/>
          <c:w val="0.93532581808568893"/>
          <c:h val="0.68143423177871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Употребление алкоголя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Лист1!$A$2:$B$3</c:f>
              <c:multiLvlStrCache>
                <c:ptCount val="2"/>
                <c:lvl>
                  <c:pt idx="0">
                    <c:v>Мужчины</c:v>
                  </c:pt>
                  <c:pt idx="1">
                    <c:v>Женщины</c:v>
                  </c:pt>
                </c:lvl>
                <c:lvl>
                  <c:pt idx="0">
                    <c:v>Пол</c:v>
                  </c:pt>
                </c:lvl>
              </c:multiLvlStrCache>
            </c:multiLvl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64.599999999999994</c:v>
                </c:pt>
                <c:pt idx="1">
                  <c:v>47.2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B81-410A-835B-4EB4F3C69966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Курение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5.8794708476237138E-3"/>
                  <c:y val="5.27148128624140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B81-410A-835B-4EB4F3C69966}"/>
                </c:ext>
              </c:extLst>
            </c:dLbl>
            <c:dLbl>
              <c:idx val="1"/>
              <c:layout>
                <c:manualLayout>
                  <c:x val="1.9598236158745713E-3"/>
                  <c:y val="-4.832135357814652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81-410A-835B-4EB4F3C699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Лист1!$A$2:$B$3</c:f>
              <c:multiLvlStrCache>
                <c:ptCount val="2"/>
                <c:lvl>
                  <c:pt idx="0">
                    <c:v>Мужчины</c:v>
                  </c:pt>
                  <c:pt idx="1">
                    <c:v>Женщины</c:v>
                  </c:pt>
                </c:lvl>
                <c:lvl>
                  <c:pt idx="0">
                    <c:v>Пол</c:v>
                  </c:pt>
                </c:lvl>
              </c:multiLvlStrCache>
            </c:multiLvl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38.200000000000003</c:v>
                </c:pt>
                <c:pt idx="1">
                  <c:v>16.7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B81-410A-835B-4EB4F3C69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36814592"/>
        <c:axId val="136816128"/>
      </c:barChart>
      <c:catAx>
        <c:axId val="13681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816128"/>
        <c:crosses val="autoZero"/>
        <c:auto val="1"/>
        <c:lblAlgn val="ctr"/>
        <c:lblOffset val="100"/>
        <c:noMultiLvlLbl val="0"/>
      </c:catAx>
      <c:valAx>
        <c:axId val="13681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81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/>
              <a:t>Браки</a:t>
            </a:r>
            <a:r>
              <a:rPr lang="ru-RU" b="1" baseline="0"/>
              <a:t> по возрасту жениха, %</a:t>
            </a:r>
            <a:endParaRPr lang="ru-RU" b="1"/>
          </a:p>
        </c:rich>
      </c:tx>
      <c:layout>
        <c:manualLayout>
          <c:xMode val="edge"/>
          <c:yMode val="edge"/>
          <c:x val="0.29931933508311459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Лист2!$O$4</c:f>
              <c:strCache>
                <c:ptCount val="1"/>
                <c:pt idx="0">
                  <c:v>до 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Лист2!$N$5:$N$14</c:f>
              <c:numCache>
                <c:formatCode>General</c:formatCode>
                <c:ptCount val="10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Лист2!$O$5:$O$14</c:f>
              <c:numCache>
                <c:formatCode>0.0</c:formatCode>
                <c:ptCount val="10"/>
                <c:pt idx="0">
                  <c:v>1.5070876464825841E-2</c:v>
                </c:pt>
                <c:pt idx="1">
                  <c:v>0.18677604384992119</c:v>
                </c:pt>
                <c:pt idx="2">
                  <c:v>0.34924712152775644</c:v>
                </c:pt>
                <c:pt idx="3">
                  <c:v>1.0255104823899486</c:v>
                </c:pt>
                <c:pt idx="4">
                  <c:v>0.41267007456590515</c:v>
                </c:pt>
                <c:pt idx="5">
                  <c:v>9.308136348148989E-2</c:v>
                </c:pt>
                <c:pt idx="6">
                  <c:v>7.757599658561834E-2</c:v>
                </c:pt>
                <c:pt idx="7">
                  <c:v>6.648259433706892E-2</c:v>
                </c:pt>
                <c:pt idx="8">
                  <c:v>4.9726881744920085E-2</c:v>
                </c:pt>
                <c:pt idx="9">
                  <c:v>5.2537275566995598E-2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9D-456B-93C3-2290D35DA8E7}"/>
            </c:ext>
          </c:extLst>
        </c:ser>
        <c:ser>
          <c:idx val="1"/>
          <c:order val="1"/>
          <c:tx>
            <c:strRef>
              <c:f>Лист2!$P$4</c:f>
              <c:strCache>
                <c:ptCount val="1"/>
                <c:pt idx="0">
                  <c:v>18-24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Лист2!$N$5:$N$14</c:f>
              <c:numCache>
                <c:formatCode>General</c:formatCode>
                <c:ptCount val="10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Лист2!$P$5:$P$14</c:f>
              <c:numCache>
                <c:formatCode>0.0</c:formatCode>
                <c:ptCount val="10"/>
                <c:pt idx="0">
                  <c:v>53.228668541412574</c:v>
                </c:pt>
                <c:pt idx="1">
                  <c:v>61.359114087264743</c:v>
                </c:pt>
                <c:pt idx="2">
                  <c:v>61.629314635810019</c:v>
                </c:pt>
                <c:pt idx="3">
                  <c:v>52.498393851785849</c:v>
                </c:pt>
                <c:pt idx="4">
                  <c:v>45.006001156768939</c:v>
                </c:pt>
                <c:pt idx="5">
                  <c:v>30.679979523746038</c:v>
                </c:pt>
                <c:pt idx="6">
                  <c:v>18.672464542710259</c:v>
                </c:pt>
                <c:pt idx="7">
                  <c:v>18.930864598559904</c:v>
                </c:pt>
                <c:pt idx="8">
                  <c:v>17.794157281192231</c:v>
                </c:pt>
                <c:pt idx="9">
                  <c:v>19.122934053562652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9D-456B-93C3-2290D35DA8E7}"/>
            </c:ext>
          </c:extLst>
        </c:ser>
        <c:ser>
          <c:idx val="2"/>
          <c:order val="2"/>
          <c:tx>
            <c:strRef>
              <c:f>Лист2!$Q$4</c:f>
              <c:strCache>
                <c:ptCount val="1"/>
                <c:pt idx="0">
                  <c:v>25-34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Лист2!$N$5:$N$14</c:f>
              <c:numCache>
                <c:formatCode>General</c:formatCode>
                <c:ptCount val="10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Лист2!$Q$5:$Q$14</c:f>
              <c:numCache>
                <c:formatCode>0.0</c:formatCode>
                <c:ptCount val="10"/>
                <c:pt idx="0">
                  <c:v>31.25766464098972</c:v>
                </c:pt>
                <c:pt idx="1">
                  <c:v>24.894578415996641</c:v>
                </c:pt>
                <c:pt idx="2">
                  <c:v>25.247391912624721</c:v>
                </c:pt>
                <c:pt idx="3">
                  <c:v>29.527292397767152</c:v>
                </c:pt>
                <c:pt idx="4">
                  <c:v>33.791026013928033</c:v>
                </c:pt>
                <c:pt idx="5">
                  <c:v>46.481096500107817</c:v>
                </c:pt>
                <c:pt idx="6">
                  <c:v>48.370060854347827</c:v>
                </c:pt>
                <c:pt idx="7">
                  <c:v>47.157814953169833</c:v>
                </c:pt>
                <c:pt idx="8">
                  <c:v>43.968622717213471</c:v>
                </c:pt>
                <c:pt idx="9">
                  <c:v>41.631721097891642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9D-456B-93C3-2290D35DA8E7}"/>
            </c:ext>
          </c:extLst>
        </c:ser>
        <c:ser>
          <c:idx val="3"/>
          <c:order val="3"/>
          <c:tx>
            <c:strRef>
              <c:f>Лист2!$R$4</c:f>
              <c:strCache>
                <c:ptCount val="1"/>
                <c:pt idx="0">
                  <c:v>35 и более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Лист2!$N$5:$N$14</c:f>
              <c:numCache>
                <c:formatCode>General</c:formatCode>
                <c:ptCount val="10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Лист2!$R$5:$R$14</c:f>
              <c:numCache>
                <c:formatCode>0.0</c:formatCode>
                <c:ptCount val="10"/>
                <c:pt idx="0">
                  <c:v>15.471788452907845</c:v>
                </c:pt>
                <c:pt idx="1">
                  <c:v>13.553164087757452</c:v>
                </c:pt>
                <c:pt idx="2">
                  <c:v>12.770017868616168</c:v>
                </c:pt>
                <c:pt idx="3">
                  <c:v>16.942439284567037</c:v>
                </c:pt>
                <c:pt idx="4">
                  <c:v>20.743051306825716</c:v>
                </c:pt>
                <c:pt idx="5">
                  <c:v>22.732839203796338</c:v>
                </c:pt>
                <c:pt idx="6">
                  <c:v>32.879898606356299</c:v>
                </c:pt>
                <c:pt idx="7">
                  <c:v>33.844837853933193</c:v>
                </c:pt>
                <c:pt idx="8">
                  <c:v>38.187493119849378</c:v>
                </c:pt>
                <c:pt idx="9">
                  <c:v>39.192807572978715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9D-456B-93C3-2290D35DA8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749613824"/>
        <c:axId val="1739974592"/>
      </c:barChart>
      <c:catAx>
        <c:axId val="174961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9974592"/>
        <c:crosses val="autoZero"/>
        <c:auto val="1"/>
        <c:lblAlgn val="ctr"/>
        <c:lblOffset val="100"/>
        <c:noMultiLvlLbl val="0"/>
      </c:catAx>
      <c:valAx>
        <c:axId val="173997459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4961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/>
              <a:t>Браки по возрасту невесты,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Лист2!$T$4</c:f>
              <c:strCache>
                <c:ptCount val="1"/>
                <c:pt idx="0">
                  <c:v>до 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Лист2!$S$5:$S$14</c:f>
              <c:numCache>
                <c:formatCode>General</c:formatCode>
                <c:ptCount val="10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Лист2!$T$5:$T$14</c:f>
              <c:numCache>
                <c:formatCode>0.0</c:formatCode>
                <c:ptCount val="10"/>
                <c:pt idx="0">
                  <c:v>0.33442674987213095</c:v>
                </c:pt>
                <c:pt idx="1">
                  <c:v>1.4574443973630014</c:v>
                </c:pt>
                <c:pt idx="2">
                  <c:v>2.2252811217421526</c:v>
                </c:pt>
                <c:pt idx="3">
                  <c:v>5.4603735961355468</c:v>
                </c:pt>
                <c:pt idx="4">
                  <c:v>3.3308927514718714</c:v>
                </c:pt>
                <c:pt idx="5">
                  <c:v>0.96274605659281054</c:v>
                </c:pt>
                <c:pt idx="6">
                  <c:v>0.59271693712322782</c:v>
                </c:pt>
                <c:pt idx="7">
                  <c:v>0.48216122570515946</c:v>
                </c:pt>
                <c:pt idx="8">
                  <c:v>0.38519353626456215</c:v>
                </c:pt>
                <c:pt idx="9">
                  <c:v>0.38034027663993997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95-4547-992D-CE4C86795F77}"/>
            </c:ext>
          </c:extLst>
        </c:ser>
        <c:ser>
          <c:idx val="1"/>
          <c:order val="1"/>
          <c:tx>
            <c:strRef>
              <c:f>Лист2!$U$4</c:f>
              <c:strCache>
                <c:ptCount val="1"/>
                <c:pt idx="0">
                  <c:v>18-24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Лист2!$S$5:$S$14</c:f>
              <c:numCache>
                <c:formatCode>General</c:formatCode>
                <c:ptCount val="10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Лист2!$U$5:$U$14</c:f>
              <c:numCache>
                <c:formatCode>0.0</c:formatCode>
                <c:ptCount val="10"/>
                <c:pt idx="0">
                  <c:v>63.338759293429305</c:v>
                </c:pt>
                <c:pt idx="1">
                  <c:v>70.746581141835335</c:v>
                </c:pt>
                <c:pt idx="2">
                  <c:v>68.331377139778738</c:v>
                </c:pt>
                <c:pt idx="3">
                  <c:v>59.051478565497519</c:v>
                </c:pt>
                <c:pt idx="4">
                  <c:v>56.996613274759369</c:v>
                </c:pt>
                <c:pt idx="5">
                  <c:v>45.657766738596919</c:v>
                </c:pt>
                <c:pt idx="6">
                  <c:v>31.070224438514536</c:v>
                </c:pt>
                <c:pt idx="7">
                  <c:v>31.313843321964157</c:v>
                </c:pt>
                <c:pt idx="8">
                  <c:v>28.94768807959338</c:v>
                </c:pt>
                <c:pt idx="9">
                  <c:v>30.410942975385709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95-4547-992D-CE4C86795F77}"/>
            </c:ext>
          </c:extLst>
        </c:ser>
        <c:ser>
          <c:idx val="2"/>
          <c:order val="2"/>
          <c:tx>
            <c:strRef>
              <c:f>Лист2!$V$4</c:f>
              <c:strCache>
                <c:ptCount val="1"/>
                <c:pt idx="0">
                  <c:v>25-34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Лист2!$S$5:$S$14</c:f>
              <c:numCache>
                <c:formatCode>General</c:formatCode>
                <c:ptCount val="10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Лист2!$V$5:$V$14</c:f>
              <c:numCache>
                <c:formatCode>0.0</c:formatCode>
                <c:ptCount val="10"/>
                <c:pt idx="0">
                  <c:v>21.400377838876324</c:v>
                </c:pt>
                <c:pt idx="1">
                  <c:v>15.272959088921013</c:v>
                </c:pt>
                <c:pt idx="2">
                  <c:v>18.582609746555153</c:v>
                </c:pt>
                <c:pt idx="3">
                  <c:v>20.691128607014928</c:v>
                </c:pt>
                <c:pt idx="4">
                  <c:v>23.684565381404994</c:v>
                </c:pt>
                <c:pt idx="5">
                  <c:v>37.143496731864772</c:v>
                </c:pt>
                <c:pt idx="6">
                  <c:v>40.756197323238943</c:v>
                </c:pt>
                <c:pt idx="7">
                  <c:v>39.006550809376861</c:v>
                </c:pt>
                <c:pt idx="8">
                  <c:v>36.972221273235931</c:v>
                </c:pt>
                <c:pt idx="9">
                  <c:v>34.578618280223466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95-4547-992D-CE4C86795F77}"/>
            </c:ext>
          </c:extLst>
        </c:ser>
        <c:ser>
          <c:idx val="3"/>
          <c:order val="3"/>
          <c:tx>
            <c:strRef>
              <c:f>Лист2!$W$4</c:f>
              <c:strCache>
                <c:ptCount val="1"/>
                <c:pt idx="0">
                  <c:v>35 и более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Лист2!$S$5:$S$14</c:f>
              <c:numCache>
                <c:formatCode>General</c:formatCode>
                <c:ptCount val="10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Лист2!$W$5:$W$14</c:f>
              <c:numCache>
                <c:formatCode>0.0</c:formatCode>
                <c:ptCount val="10"/>
                <c:pt idx="0">
                  <c:v>14.884691123720559</c:v>
                </c:pt>
                <c:pt idx="1">
                  <c:v>12.510432245549858</c:v>
                </c:pt>
                <c:pt idx="2">
                  <c:v>10.852538511067003</c:v>
                </c:pt>
                <c:pt idx="3">
                  <c:v>14.790731009570218</c:v>
                </c:pt>
                <c:pt idx="4">
                  <c:v>15.957727784854351</c:v>
                </c:pt>
                <c:pt idx="5">
                  <c:v>16.22644366643458</c:v>
                </c:pt>
                <c:pt idx="6">
                  <c:v>27.580861301123292</c:v>
                </c:pt>
                <c:pt idx="7">
                  <c:v>29.197444642953819</c:v>
                </c:pt>
                <c:pt idx="8">
                  <c:v>33.694897110906133</c:v>
                </c:pt>
                <c:pt idx="9">
                  <c:v>34.630098467750884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95-4547-992D-CE4C86795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743197280"/>
        <c:axId val="1739955872"/>
      </c:barChart>
      <c:catAx>
        <c:axId val="174319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9955872"/>
        <c:crosses val="autoZero"/>
        <c:auto val="1"/>
        <c:lblAlgn val="ctr"/>
        <c:lblOffset val="100"/>
        <c:noMultiLvlLbl val="0"/>
      </c:catAx>
      <c:valAx>
        <c:axId val="173995587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4319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Лист2!$A$6</c:f>
              <c:strCache>
                <c:ptCount val="1"/>
                <c:pt idx="0">
                  <c:v>Россия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Лист2!$B$3:$L$3</c:f>
              <c:numCache>
                <c:formatCode>General</c:formatCode>
                <c:ptCount val="11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Лист2!$B$7:$L$7</c:f>
              <c:numCache>
                <c:formatCode>General</c:formatCode>
                <c:ptCount val="11"/>
                <c:pt idx="0">
                  <c:v>25.8</c:v>
                </c:pt>
                <c:pt idx="1">
                  <c:v>26.5</c:v>
                </c:pt>
                <c:pt idx="2">
                  <c:v>27.7</c:v>
                </c:pt>
                <c:pt idx="3">
                  <c:v>28.2</c:v>
                </c:pt>
                <c:pt idx="4">
                  <c:v>28.4</c:v>
                </c:pt>
                <c:pt idx="5">
                  <c:v>28.5</c:v>
                </c:pt>
                <c:pt idx="6">
                  <c:v>28.7</c:v>
                </c:pt>
                <c:pt idx="7">
                  <c:v>28.7</c:v>
                </c:pt>
                <c:pt idx="8">
                  <c:v>28.8</c:v>
                </c:pt>
                <c:pt idx="9">
                  <c:v>28.9</c:v>
                </c:pt>
                <c:pt idx="10">
                  <c:v>28.9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87-473F-B90E-467E96D61CA7}"/>
            </c:ext>
          </c:extLst>
        </c:ser>
        <c:ser>
          <c:idx val="1"/>
          <c:order val="1"/>
          <c:tx>
            <c:strRef>
              <c:f>Лист2!$A$4</c:f>
              <c:strCache>
                <c:ptCount val="1"/>
                <c:pt idx="0">
                  <c:v>Вологодская область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Лист2!$B$3:$L$3</c:f>
              <c:numCache>
                <c:formatCode>General</c:formatCode>
                <c:ptCount val="11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Лист2!$B$5:$K$5</c:f>
              <c:numCache>
                <c:formatCode>General</c:formatCode>
                <c:ptCount val="10"/>
                <c:pt idx="0">
                  <c:v>24.3</c:v>
                </c:pt>
                <c:pt idx="1">
                  <c:v>25.1</c:v>
                </c:pt>
                <c:pt idx="2">
                  <c:v>26.2</c:v>
                </c:pt>
                <c:pt idx="3">
                  <c:v>27.3</c:v>
                </c:pt>
                <c:pt idx="4">
                  <c:v>27.6</c:v>
                </c:pt>
                <c:pt idx="5">
                  <c:v>27.7</c:v>
                </c:pt>
                <c:pt idx="6">
                  <c:v>27.8</c:v>
                </c:pt>
                <c:pt idx="7">
                  <c:v>28</c:v>
                </c:pt>
                <c:pt idx="8">
                  <c:v>28.1</c:v>
                </c:pt>
                <c:pt idx="9">
                  <c:v>29.3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87-473F-B90E-467E96D61C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7476831"/>
        <c:axId val="1592460655"/>
      </c:lineChart>
      <c:catAx>
        <c:axId val="1537476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2460655"/>
        <c:crosses val="autoZero"/>
        <c:auto val="1"/>
        <c:lblAlgn val="ctr"/>
        <c:lblOffset val="100"/>
        <c:noMultiLvlLbl val="0"/>
      </c:catAx>
      <c:valAx>
        <c:axId val="1592460655"/>
        <c:scaling>
          <c:orientation val="minMax"/>
          <c:min val="2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7476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/>
              <a:t>Возрастные коэффициенты рождаемости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Лист1!$J$4</c:f>
              <c:strCache>
                <c:ptCount val="1"/>
                <c:pt idx="0">
                  <c:v>1990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Лист1!$I$5:$I$12</c:f>
              <c:strCache>
                <c:ptCount val="8"/>
                <c:pt idx="0">
                  <c:v>15-17 лет</c:v>
                </c:pt>
                <c:pt idx="1">
                  <c:v>18-19 лет</c:v>
                </c:pt>
                <c:pt idx="2">
                  <c:v>20-24 лет</c:v>
                </c:pt>
                <c:pt idx="3">
                  <c:v>25-29 лет</c:v>
                </c:pt>
                <c:pt idx="4">
                  <c:v>30-34 лет</c:v>
                </c:pt>
                <c:pt idx="5">
                  <c:v>35-39 лет</c:v>
                </c:pt>
                <c:pt idx="6">
                  <c:v>40-44 лет</c:v>
                </c:pt>
                <c:pt idx="7">
                  <c:v>45-49 лет</c:v>
                </c:pt>
              </c:strCache>
            </c:strRef>
          </c:cat>
          <c:val>
            <c:numRef>
              <c:f>Лист1!$J$5:$J$12</c:f>
              <c:numCache>
                <c:formatCode>#,##0.####</c:formatCode>
                <c:ptCount val="8"/>
                <c:pt idx="0" formatCode="#,##0">
                  <c:v>14</c:v>
                </c:pt>
                <c:pt idx="1">
                  <c:v>108.9</c:v>
                </c:pt>
                <c:pt idx="2">
                  <c:v>175.9</c:v>
                </c:pt>
                <c:pt idx="3">
                  <c:v>100.6</c:v>
                </c:pt>
                <c:pt idx="4">
                  <c:v>49.3</c:v>
                </c:pt>
                <c:pt idx="5">
                  <c:v>19.100000000000001</c:v>
                </c:pt>
                <c:pt idx="6">
                  <c:v>4.4000000000000004</c:v>
                </c:pt>
                <c:pt idx="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FD-4B73-99FF-FCE240F284F0}"/>
            </c:ext>
          </c:extLst>
        </c:ser>
        <c:ser>
          <c:idx val="1"/>
          <c:order val="1"/>
          <c:tx>
            <c:strRef>
              <c:f>Лист1!$K$4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Лист1!$I$5:$I$12</c:f>
              <c:strCache>
                <c:ptCount val="8"/>
                <c:pt idx="0">
                  <c:v>15-17 лет</c:v>
                </c:pt>
                <c:pt idx="1">
                  <c:v>18-19 лет</c:v>
                </c:pt>
                <c:pt idx="2">
                  <c:v>20-24 лет</c:v>
                </c:pt>
                <c:pt idx="3">
                  <c:v>25-29 лет</c:v>
                </c:pt>
                <c:pt idx="4">
                  <c:v>30-34 лет</c:v>
                </c:pt>
                <c:pt idx="5">
                  <c:v>35-39 лет</c:v>
                </c:pt>
                <c:pt idx="6">
                  <c:v>40-44 лет</c:v>
                </c:pt>
                <c:pt idx="7">
                  <c:v>45-49 лет</c:v>
                </c:pt>
              </c:strCache>
            </c:strRef>
          </c:cat>
          <c:val>
            <c:numRef>
              <c:f>Лист1!$K$5:$K$12</c:f>
              <c:numCache>
                <c:formatCode>#,##0.####</c:formatCode>
                <c:ptCount val="8"/>
                <c:pt idx="0">
                  <c:v>9.8000000000000007</c:v>
                </c:pt>
                <c:pt idx="1">
                  <c:v>57.5</c:v>
                </c:pt>
                <c:pt idx="2">
                  <c:v>100.6</c:v>
                </c:pt>
                <c:pt idx="3">
                  <c:v>72.099999999999994</c:v>
                </c:pt>
                <c:pt idx="4">
                  <c:v>33.700000000000003</c:v>
                </c:pt>
                <c:pt idx="5">
                  <c:v>11.3</c:v>
                </c:pt>
                <c:pt idx="6">
                  <c:v>1.9</c:v>
                </c:pt>
                <c:pt idx="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FD-4B73-99FF-FCE240F284F0}"/>
            </c:ext>
          </c:extLst>
        </c:ser>
        <c:ser>
          <c:idx val="2"/>
          <c:order val="2"/>
          <c:tx>
            <c:strRef>
              <c:f>Лист1!$L$4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Лист1!$I$5:$I$12</c:f>
              <c:strCache>
                <c:ptCount val="8"/>
                <c:pt idx="0">
                  <c:v>15-17 лет</c:v>
                </c:pt>
                <c:pt idx="1">
                  <c:v>18-19 лет</c:v>
                </c:pt>
                <c:pt idx="2">
                  <c:v>20-24 лет</c:v>
                </c:pt>
                <c:pt idx="3">
                  <c:v>25-29 лет</c:v>
                </c:pt>
                <c:pt idx="4">
                  <c:v>30-34 лет</c:v>
                </c:pt>
                <c:pt idx="5">
                  <c:v>35-39 лет</c:v>
                </c:pt>
                <c:pt idx="6">
                  <c:v>40-44 лет</c:v>
                </c:pt>
                <c:pt idx="7">
                  <c:v>45-49 лет</c:v>
                </c:pt>
              </c:strCache>
            </c:strRef>
          </c:cat>
          <c:val>
            <c:numRef>
              <c:f>Лист1!$L$5:$L$12</c:f>
              <c:numCache>
                <c:formatCode>#,##0.####</c:formatCode>
                <c:ptCount val="8"/>
                <c:pt idx="0">
                  <c:v>10.199999999999999</c:v>
                </c:pt>
                <c:pt idx="1">
                  <c:v>49.8</c:v>
                </c:pt>
                <c:pt idx="2">
                  <c:v>89.8</c:v>
                </c:pt>
                <c:pt idx="3">
                  <c:v>103.7</c:v>
                </c:pt>
                <c:pt idx="4" formatCode="#,##0">
                  <c:v>68</c:v>
                </c:pt>
                <c:pt idx="5">
                  <c:v>29.6</c:v>
                </c:pt>
                <c:pt idx="6">
                  <c:v>4.8</c:v>
                </c:pt>
                <c:pt idx="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FD-4B73-99FF-FCE240F284F0}"/>
            </c:ext>
          </c:extLst>
        </c:ser>
        <c:ser>
          <c:idx val="3"/>
          <c:order val="3"/>
          <c:tx>
            <c:strRef>
              <c:f>Лист1!$M$4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Лист1!$I$5:$I$12</c:f>
              <c:strCache>
                <c:ptCount val="8"/>
                <c:pt idx="0">
                  <c:v>15-17 лет</c:v>
                </c:pt>
                <c:pt idx="1">
                  <c:v>18-19 лет</c:v>
                </c:pt>
                <c:pt idx="2">
                  <c:v>20-24 лет</c:v>
                </c:pt>
                <c:pt idx="3">
                  <c:v>25-29 лет</c:v>
                </c:pt>
                <c:pt idx="4">
                  <c:v>30-34 лет</c:v>
                </c:pt>
                <c:pt idx="5">
                  <c:v>35-39 лет</c:v>
                </c:pt>
                <c:pt idx="6">
                  <c:v>40-44 лет</c:v>
                </c:pt>
                <c:pt idx="7">
                  <c:v>45-49 лет</c:v>
                </c:pt>
              </c:strCache>
            </c:strRef>
          </c:cat>
          <c:val>
            <c:numRef>
              <c:f>Лист1!$M$5:$M$12</c:f>
              <c:numCache>
                <c:formatCode>#,##0.####</c:formatCode>
                <c:ptCount val="8"/>
                <c:pt idx="0">
                  <c:v>2.8</c:v>
                </c:pt>
                <c:pt idx="1">
                  <c:v>18.399999999999999</c:v>
                </c:pt>
                <c:pt idx="2" formatCode="#,##0">
                  <c:v>58</c:v>
                </c:pt>
                <c:pt idx="3">
                  <c:v>89.3</c:v>
                </c:pt>
                <c:pt idx="4">
                  <c:v>68.599999999999994</c:v>
                </c:pt>
                <c:pt idx="5">
                  <c:v>40.700000000000003</c:v>
                </c:pt>
                <c:pt idx="6">
                  <c:v>10.199999999999999</c:v>
                </c:pt>
                <c:pt idx="7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FD-4B73-99FF-FCE240F284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9156591"/>
        <c:axId val="1332137119"/>
      </c:barChart>
      <c:catAx>
        <c:axId val="1379156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2137119"/>
        <c:crosses val="autoZero"/>
        <c:auto val="1"/>
        <c:lblAlgn val="ctr"/>
        <c:lblOffset val="100"/>
        <c:noMultiLvlLbl val="0"/>
      </c:catAx>
      <c:valAx>
        <c:axId val="1332137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9156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ru-RU" b="1">
                <a:solidFill>
                  <a:srgbClr val="C00000"/>
                </a:solidFill>
              </a:rPr>
              <a:t>Число половых партнеров</a:t>
            </a:r>
          </a:p>
        </c:rich>
      </c:tx>
      <c:layout>
        <c:manualLayout>
          <c:xMode val="edge"/>
          <c:yMode val="edge"/>
          <c:x val="0.31335411198600177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Лист4!$A$27</c:f>
              <c:strCache>
                <c:ptCount val="1"/>
                <c:pt idx="0">
                  <c:v>Один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Лист4!$B$26:$C$26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Лист4!$B$27:$C$27</c:f>
              <c:numCache>
                <c:formatCode>General</c:formatCode>
                <c:ptCount val="2"/>
                <c:pt idx="0">
                  <c:v>7.2</c:v>
                </c:pt>
                <c:pt idx="1">
                  <c:v>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D3-41C4-ADFE-B9BC6C58306C}"/>
            </c:ext>
          </c:extLst>
        </c:ser>
        <c:ser>
          <c:idx val="1"/>
          <c:order val="1"/>
          <c:tx>
            <c:strRef>
              <c:f>Лист4!$A$28</c:f>
              <c:strCache>
                <c:ptCount val="1"/>
                <c:pt idx="0">
                  <c:v>Два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Лист4!$B$26:$C$26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Лист4!$B$28:$C$28</c:f>
              <c:numCache>
                <c:formatCode>General</c:formatCode>
                <c:ptCount val="2"/>
                <c:pt idx="0">
                  <c:v>16.5</c:v>
                </c:pt>
                <c:pt idx="1">
                  <c:v>25.6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D3-41C4-ADFE-B9BC6C58306C}"/>
            </c:ext>
          </c:extLst>
        </c:ser>
        <c:ser>
          <c:idx val="2"/>
          <c:order val="2"/>
          <c:tx>
            <c:strRef>
              <c:f>Лист4!$A$29</c:f>
              <c:strCache>
                <c:ptCount val="1"/>
                <c:pt idx="0">
                  <c:v>3-5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Лист4!$B$26:$C$26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Лист4!$B$29:$C$29</c:f>
              <c:numCache>
                <c:formatCode>General</c:formatCode>
                <c:ptCount val="2"/>
                <c:pt idx="0">
                  <c:v>29.6</c:v>
                </c:pt>
                <c:pt idx="1">
                  <c:v>30.3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D3-41C4-ADFE-B9BC6C58306C}"/>
            </c:ext>
          </c:extLst>
        </c:ser>
        <c:ser>
          <c:idx val="3"/>
          <c:order val="3"/>
          <c:tx>
            <c:strRef>
              <c:f>Лист4!$A$30</c:f>
              <c:strCache>
                <c:ptCount val="1"/>
                <c:pt idx="0">
                  <c:v>5-10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Лист4!$B$26:$C$26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Лист4!$B$30:$C$30</c:f>
              <c:numCache>
                <c:formatCode>General</c:formatCode>
                <c:ptCount val="2"/>
                <c:pt idx="0">
                  <c:v>17.2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D3-41C4-ADFE-B9BC6C58306C}"/>
            </c:ext>
          </c:extLst>
        </c:ser>
        <c:ser>
          <c:idx val="4"/>
          <c:order val="4"/>
          <c:tx>
            <c:strRef>
              <c:f>Лист4!$A$31</c:f>
              <c:strCache>
                <c:ptCount val="1"/>
                <c:pt idx="0">
                  <c:v>Более 10</c:v>
                </c:pt>
              </c:strCache>
            </c:strRef>
          </c:tx>
          <c:spPr>
            <a:solidFill>
              <a:schemeClr val="bg2">
                <a:lumMod val="1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Лист4!$B$26:$C$26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Лист4!$B$31:$C$31</c:f>
              <c:numCache>
                <c:formatCode>General</c:formatCode>
                <c:ptCount val="2"/>
                <c:pt idx="0">
                  <c:v>6.3</c:v>
                </c:pt>
                <c:pt idx="1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D3-41C4-ADFE-B9BC6C58306C}"/>
            </c:ext>
          </c:extLst>
        </c:ser>
        <c:ser>
          <c:idx val="5"/>
          <c:order val="5"/>
          <c:tx>
            <c:strRef>
              <c:f>Лист4!$A$32</c:f>
              <c:strCache>
                <c:ptCount val="1"/>
                <c:pt idx="0">
                  <c:v>Затрудняюсь ответить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Лист4!$B$26:$C$26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Лист4!$B$32:$C$32</c:f>
              <c:numCache>
                <c:formatCode>General</c:formatCode>
                <c:ptCount val="2"/>
                <c:pt idx="0">
                  <c:v>23.2</c:v>
                </c:pt>
                <c:pt idx="1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9D3-41C4-ADFE-B9BC6C583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69635152"/>
        <c:axId val="1099190560"/>
      </c:barChart>
      <c:catAx>
        <c:axId val="869635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9190560"/>
        <c:crosses val="autoZero"/>
        <c:auto val="1"/>
        <c:lblAlgn val="ctr"/>
        <c:lblOffset val="100"/>
        <c:noMultiLvlLbl val="0"/>
      </c:catAx>
      <c:valAx>
        <c:axId val="1099190560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963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Лист3!$C$10</c:f>
              <c:strCache>
                <c:ptCount val="1"/>
                <c:pt idx="0">
                  <c:v>Все население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4656094061141829E-3"/>
                  <c:y val="4.1666666666666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E06-4C36-9F74-61C870CCD2F7}"/>
                </c:ext>
              </c:extLst>
            </c:dLbl>
            <c:dLbl>
              <c:idx val="22"/>
              <c:layout>
                <c:manualLayout>
                  <c:x val="-6.5562768646113042E-3"/>
                  <c:y val="-7.4573032858429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06-4C36-9F74-61C870CCD2F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Лист3!$D$9:$Z$9</c:f>
              <c:numCache>
                <c:formatCode>0</c:formatCode>
                <c:ptCount val="2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  <c:pt idx="20">
                  <c:v>2043</c:v>
                </c:pt>
                <c:pt idx="21">
                  <c:v>2044</c:v>
                </c:pt>
                <c:pt idx="22">
                  <c:v>2045</c:v>
                </c:pt>
              </c:numCache>
            </c:numRef>
          </c:cat>
          <c:val>
            <c:numRef>
              <c:f>Лист3!$D$10:$Z$10</c:f>
              <c:numCache>
                <c:formatCode>General</c:formatCode>
                <c:ptCount val="23"/>
                <c:pt idx="0">
                  <c:v>146447424</c:v>
                </c:pt>
                <c:pt idx="1">
                  <c:v>145790106.07690042</c:v>
                </c:pt>
                <c:pt idx="2">
                  <c:v>145074298.9313826</c:v>
                </c:pt>
                <c:pt idx="3">
                  <c:v>144303851.91285831</c:v>
                </c:pt>
                <c:pt idx="4">
                  <c:v>143482924.82627779</c:v>
                </c:pt>
                <c:pt idx="5">
                  <c:v>142614602.17194021</c:v>
                </c:pt>
                <c:pt idx="6">
                  <c:v>141703550.35734239</c:v>
                </c:pt>
                <c:pt idx="7">
                  <c:v>140753800.81532794</c:v>
                </c:pt>
                <c:pt idx="8">
                  <c:v>139770728.02110422</c:v>
                </c:pt>
                <c:pt idx="9">
                  <c:v>138762334.97330987</c:v>
                </c:pt>
                <c:pt idx="10">
                  <c:v>137734700.70752516</c:v>
                </c:pt>
                <c:pt idx="11">
                  <c:v>136693301.57413992</c:v>
                </c:pt>
                <c:pt idx="12">
                  <c:v>135642603.29068851</c:v>
                </c:pt>
                <c:pt idx="13">
                  <c:v>134583673.13808</c:v>
                </c:pt>
                <c:pt idx="14">
                  <c:v>133516418.3990988</c:v>
                </c:pt>
                <c:pt idx="15">
                  <c:v>132439102.90813236</c:v>
                </c:pt>
                <c:pt idx="16">
                  <c:v>131347845.58728021</c:v>
                </c:pt>
                <c:pt idx="17">
                  <c:v>130241545.91006105</c:v>
                </c:pt>
                <c:pt idx="18">
                  <c:v>129118775.84381473</c:v>
                </c:pt>
                <c:pt idx="19">
                  <c:v>127978804.87396757</c:v>
                </c:pt>
                <c:pt idx="20">
                  <c:v>126822958.1094901</c:v>
                </c:pt>
                <c:pt idx="21">
                  <c:v>125650042.87701042</c:v>
                </c:pt>
                <c:pt idx="22">
                  <c:v>124461400.21014866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E06-4C36-9F74-61C870CCD2F7}"/>
            </c:ext>
          </c:extLst>
        </c:ser>
        <c:ser>
          <c:idx val="1"/>
          <c:order val="1"/>
          <c:tx>
            <c:strRef>
              <c:f>Лист3!$C$11</c:f>
              <c:strCache>
                <c:ptCount val="1"/>
                <c:pt idx="0">
                  <c:v>14-35 лет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5562768646113389E-3"/>
                  <c:y val="0.121814670487893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06-4C36-9F74-61C870CCD2F7}"/>
                </c:ext>
              </c:extLst>
            </c:dLbl>
            <c:dLbl>
              <c:idx val="22"/>
              <c:layout>
                <c:manualLayout>
                  <c:x val="-6.0579036060424791E-3"/>
                  <c:y val="9.5364013113131529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E06-4C36-9F74-61C870CCD2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Лист3!$D$9:$Z$9</c:f>
              <c:numCache>
                <c:formatCode>0</c:formatCode>
                <c:ptCount val="2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  <c:pt idx="20">
                  <c:v>2043</c:v>
                </c:pt>
                <c:pt idx="21">
                  <c:v>2044</c:v>
                </c:pt>
                <c:pt idx="22">
                  <c:v>2045</c:v>
                </c:pt>
              </c:numCache>
            </c:numRef>
          </c:cat>
          <c:val>
            <c:numRef>
              <c:f>Лист3!$D$11:$Z$11</c:f>
              <c:numCache>
                <c:formatCode>General</c:formatCode>
                <c:ptCount val="23"/>
                <c:pt idx="0">
                  <c:v>37864911</c:v>
                </c:pt>
                <c:pt idx="1">
                  <c:v>36925384.525445469</c:v>
                </c:pt>
                <c:pt idx="2">
                  <c:v>36164172.128376193</c:v>
                </c:pt>
                <c:pt idx="3">
                  <c:v>35514671.227805719</c:v>
                </c:pt>
                <c:pt idx="4">
                  <c:v>35032171.159140565</c:v>
                </c:pt>
                <c:pt idx="5">
                  <c:v>34956674.106777787</c:v>
                </c:pt>
                <c:pt idx="6">
                  <c:v>35088052.313301034</c:v>
                </c:pt>
                <c:pt idx="7">
                  <c:v>35432295.354419596</c:v>
                </c:pt>
                <c:pt idx="8">
                  <c:v>35754401.589277565</c:v>
                </c:pt>
                <c:pt idx="9">
                  <c:v>35822964.660178661</c:v>
                </c:pt>
                <c:pt idx="10">
                  <c:v>35915693.711762443</c:v>
                </c:pt>
                <c:pt idx="11">
                  <c:v>36018637.10652259</c:v>
                </c:pt>
                <c:pt idx="12">
                  <c:v>36014807.184045866</c:v>
                </c:pt>
                <c:pt idx="13">
                  <c:v>35959779.028485507</c:v>
                </c:pt>
                <c:pt idx="14">
                  <c:v>35713166.231034294</c:v>
                </c:pt>
                <c:pt idx="15">
                  <c:v>35536019.229023576</c:v>
                </c:pt>
                <c:pt idx="16">
                  <c:v>35227709.179730877</c:v>
                </c:pt>
                <c:pt idx="17">
                  <c:v>34855643.011333451</c:v>
                </c:pt>
                <c:pt idx="18">
                  <c:v>34516126.906609662</c:v>
                </c:pt>
                <c:pt idx="19">
                  <c:v>34112884.288788162</c:v>
                </c:pt>
                <c:pt idx="20">
                  <c:v>33727450.20877815</c:v>
                </c:pt>
                <c:pt idx="21">
                  <c:v>33201455.808548335</c:v>
                </c:pt>
                <c:pt idx="22">
                  <c:v>32570810.762196079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E06-4C36-9F74-61C870CCD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830592"/>
        <c:axId val="52832128"/>
      </c:lineChart>
      <c:catAx>
        <c:axId val="5283059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832128"/>
        <c:crosses val="autoZero"/>
        <c:auto val="1"/>
        <c:lblAlgn val="ctr"/>
        <c:lblOffset val="100"/>
        <c:noMultiLvlLbl val="0"/>
      </c:catAx>
      <c:valAx>
        <c:axId val="52832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830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C00000"/>
                </a:solidFill>
              </a:rPr>
              <a:t>Возраст сексуального дебюта </a:t>
            </a:r>
          </a:p>
          <a:p>
            <a:pPr>
              <a:defRPr sz="1600" b="1">
                <a:solidFill>
                  <a:srgbClr val="C00000"/>
                </a:solidFill>
              </a:defRPr>
            </a:pPr>
            <a:r>
              <a:rPr lang="ru-RU" sz="1600" b="1" dirty="0">
                <a:solidFill>
                  <a:srgbClr val="C00000"/>
                </a:solidFill>
              </a:rPr>
              <a:t>в зависимости от возраста респондента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4116138031402415E-2"/>
          <c:y val="0.2829039967913618"/>
          <c:w val="0.88715148625771811"/>
          <c:h val="0.3887854748793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Лист4!$M$38</c:f>
              <c:strCache>
                <c:ptCount val="1"/>
                <c:pt idx="0">
                  <c:v>с 15 лет и ранее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Лист4!$N$37:$Q$37</c:f>
              <c:strCache>
                <c:ptCount val="4"/>
                <c:pt idx="0">
                  <c:v>15 - 19 лет</c:v>
                </c:pt>
                <c:pt idx="1">
                  <c:v>20 - 24 лет</c:v>
                </c:pt>
                <c:pt idx="2">
                  <c:v>25 - 34 лет</c:v>
                </c:pt>
                <c:pt idx="3">
                  <c:v>Старше 35 лет</c:v>
                </c:pt>
              </c:strCache>
            </c:strRef>
          </c:cat>
          <c:val>
            <c:numRef>
              <c:f>Лист4!$N$38:$Q$38</c:f>
              <c:numCache>
                <c:formatCode>General</c:formatCode>
                <c:ptCount val="4"/>
                <c:pt idx="0">
                  <c:v>20</c:v>
                </c:pt>
                <c:pt idx="1">
                  <c:v>4.8</c:v>
                </c:pt>
                <c:pt idx="2">
                  <c:v>9.6999999999999993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2F-4F59-8008-A9303CACDD2C}"/>
            </c:ext>
          </c:extLst>
        </c:ser>
        <c:ser>
          <c:idx val="1"/>
          <c:order val="1"/>
          <c:tx>
            <c:strRef>
              <c:f>Лист4!$M$39</c:f>
              <c:strCache>
                <c:ptCount val="1"/>
                <c:pt idx="0">
                  <c:v>с 16–17 лет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Лист4!$N$37:$Q$37</c:f>
              <c:strCache>
                <c:ptCount val="4"/>
                <c:pt idx="0">
                  <c:v>15 - 19 лет</c:v>
                </c:pt>
                <c:pt idx="1">
                  <c:v>20 - 24 лет</c:v>
                </c:pt>
                <c:pt idx="2">
                  <c:v>25 - 34 лет</c:v>
                </c:pt>
                <c:pt idx="3">
                  <c:v>Старше 35 лет</c:v>
                </c:pt>
              </c:strCache>
            </c:strRef>
          </c:cat>
          <c:val>
            <c:numRef>
              <c:f>Лист4!$N$39:$Q$39</c:f>
              <c:numCache>
                <c:formatCode>General</c:formatCode>
                <c:ptCount val="4"/>
                <c:pt idx="0">
                  <c:v>58.2</c:v>
                </c:pt>
                <c:pt idx="1">
                  <c:v>46.8</c:v>
                </c:pt>
                <c:pt idx="2">
                  <c:v>36.700000000000003</c:v>
                </c:pt>
                <c:pt idx="3">
                  <c:v>33.4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2F-4F59-8008-A9303CACDD2C}"/>
            </c:ext>
          </c:extLst>
        </c:ser>
        <c:ser>
          <c:idx val="2"/>
          <c:order val="2"/>
          <c:tx>
            <c:strRef>
              <c:f>Лист4!$M$40</c:f>
              <c:strCache>
                <c:ptCount val="1"/>
                <c:pt idx="0">
                  <c:v>с 18–20 лет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Лист4!$N$37:$Q$37</c:f>
              <c:strCache>
                <c:ptCount val="4"/>
                <c:pt idx="0">
                  <c:v>15 - 19 лет</c:v>
                </c:pt>
                <c:pt idx="1">
                  <c:v>20 - 24 лет</c:v>
                </c:pt>
                <c:pt idx="2">
                  <c:v>25 - 34 лет</c:v>
                </c:pt>
                <c:pt idx="3">
                  <c:v>Старше 35 лет</c:v>
                </c:pt>
              </c:strCache>
            </c:strRef>
          </c:cat>
          <c:val>
            <c:numRef>
              <c:f>Лист4!$N$40:$Q$40</c:f>
              <c:numCache>
                <c:formatCode>General</c:formatCode>
                <c:ptCount val="4"/>
                <c:pt idx="0">
                  <c:v>21.8</c:v>
                </c:pt>
                <c:pt idx="1">
                  <c:v>45.2</c:v>
                </c:pt>
                <c:pt idx="2">
                  <c:v>45.1</c:v>
                </c:pt>
                <c:pt idx="3">
                  <c:v>50.1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2F-4F59-8008-A9303CACDD2C}"/>
            </c:ext>
          </c:extLst>
        </c:ser>
        <c:ser>
          <c:idx val="3"/>
          <c:order val="3"/>
          <c:tx>
            <c:strRef>
              <c:f>Лист4!$M$41</c:f>
              <c:strCache>
                <c:ptCount val="1"/>
                <c:pt idx="0">
                  <c:v>с 21–24 года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Лист4!$N$37:$Q$37</c:f>
              <c:strCache>
                <c:ptCount val="4"/>
                <c:pt idx="0">
                  <c:v>15 - 19 лет</c:v>
                </c:pt>
                <c:pt idx="1">
                  <c:v>20 - 24 лет</c:v>
                </c:pt>
                <c:pt idx="2">
                  <c:v>25 - 34 лет</c:v>
                </c:pt>
                <c:pt idx="3">
                  <c:v>Старше 35 лет</c:v>
                </c:pt>
              </c:strCache>
            </c:strRef>
          </c:cat>
          <c:val>
            <c:numRef>
              <c:f>Лист4!$N$41:$Q$41</c:f>
              <c:numCache>
                <c:formatCode>General</c:formatCode>
                <c:ptCount val="4"/>
                <c:pt idx="0">
                  <c:v>0</c:v>
                </c:pt>
                <c:pt idx="1">
                  <c:v>3.2</c:v>
                </c:pt>
                <c:pt idx="2">
                  <c:v>8.1</c:v>
                </c:pt>
                <c:pt idx="3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2F-4F59-8008-A9303CACDD2C}"/>
            </c:ext>
          </c:extLst>
        </c:ser>
        <c:ser>
          <c:idx val="4"/>
          <c:order val="4"/>
          <c:tx>
            <c:strRef>
              <c:f>Лист4!$M$42</c:f>
              <c:strCache>
                <c:ptCount val="1"/>
                <c:pt idx="0">
                  <c:v>с 25 лет и позднее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Лист4!$N$37:$Q$37</c:f>
              <c:strCache>
                <c:ptCount val="4"/>
                <c:pt idx="0">
                  <c:v>15 - 19 лет</c:v>
                </c:pt>
                <c:pt idx="1">
                  <c:v>20 - 24 лет</c:v>
                </c:pt>
                <c:pt idx="2">
                  <c:v>25 - 34 лет</c:v>
                </c:pt>
                <c:pt idx="3">
                  <c:v>Старше 35 лет</c:v>
                </c:pt>
              </c:strCache>
            </c:strRef>
          </c:cat>
          <c:val>
            <c:numRef>
              <c:f>Лист4!$N$42:$Q$42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0.4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2F-4F59-8008-A9303CACD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84666560"/>
        <c:axId val="1184583776"/>
      </c:barChart>
      <c:lineChart>
        <c:grouping val="standard"/>
        <c:varyColors val="0"/>
        <c:ser>
          <c:idx val="5"/>
          <c:order val="5"/>
          <c:tx>
            <c:strRef>
              <c:f>Лист4!$M$43</c:f>
              <c:strCache>
                <c:ptCount val="1"/>
                <c:pt idx="0">
                  <c:v>Ещё не живут половой жизнью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Лист4!$N$37:$Q$37</c:f>
              <c:strCache>
                <c:ptCount val="4"/>
                <c:pt idx="0">
                  <c:v>15 - 19 лет</c:v>
                </c:pt>
                <c:pt idx="1">
                  <c:v>20 - 24 лет</c:v>
                </c:pt>
                <c:pt idx="2">
                  <c:v>25 - 34 лет</c:v>
                </c:pt>
                <c:pt idx="3">
                  <c:v>Старше 35 лет</c:v>
                </c:pt>
              </c:strCache>
            </c:strRef>
          </c:cat>
          <c:val>
            <c:numRef>
              <c:f>Лист4!$N$43:$Q$43</c:f>
              <c:numCache>
                <c:formatCode>General</c:formatCode>
                <c:ptCount val="4"/>
                <c:pt idx="0">
                  <c:v>65.599999999999994</c:v>
                </c:pt>
                <c:pt idx="1">
                  <c:v>12.1</c:v>
                </c:pt>
                <c:pt idx="2">
                  <c:v>1.5</c:v>
                </c:pt>
                <c:pt idx="3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72F-4F59-8008-A9303CACD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4666560"/>
        <c:axId val="1184583776"/>
      </c:lineChart>
      <c:catAx>
        <c:axId val="118466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84583776"/>
        <c:crosses val="autoZero"/>
        <c:auto val="1"/>
        <c:lblAlgn val="ctr"/>
        <c:lblOffset val="100"/>
        <c:noMultiLvlLbl val="0"/>
      </c:catAx>
      <c:valAx>
        <c:axId val="118458377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84666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ru-RU" sz="1600" b="1">
                <a:solidFill>
                  <a:srgbClr val="C00000"/>
                </a:solidFill>
              </a:rPr>
              <a:t>Возраст сексуального дебюта</a:t>
            </a:r>
          </a:p>
        </c:rich>
      </c:tx>
      <c:layout>
        <c:manualLayout>
          <c:xMode val="edge"/>
          <c:yMode val="edge"/>
          <c:x val="0.20778943585391307"/>
          <c:y val="3.06147398435858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Лист4!$A$39</c:f>
              <c:strCache>
                <c:ptCount val="1"/>
                <c:pt idx="0">
                  <c:v>с 15 лет и ранее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3928387335712936"/>
                  <c:y val="-1.3120602790108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D4-4919-95CB-DB7B197D559F}"/>
                </c:ext>
              </c:extLst>
            </c:dLbl>
            <c:dLbl>
              <c:idx val="1"/>
              <c:layout>
                <c:manualLayout>
                  <c:x val="0.12856972925273485"/>
                  <c:y val="8.74706852673882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D4-4919-95CB-DB7B197D55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Лист4!$B$38:$C$38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Лист4!$B$39:$C$39</c:f>
              <c:numCache>
                <c:formatCode>General</c:formatCode>
                <c:ptCount val="2"/>
                <c:pt idx="0">
                  <c:v>11.1</c:v>
                </c:pt>
                <c:pt idx="1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BF-42EB-9CB8-322E014AD9EB}"/>
            </c:ext>
          </c:extLst>
        </c:ser>
        <c:ser>
          <c:idx val="1"/>
          <c:order val="1"/>
          <c:tx>
            <c:strRef>
              <c:f>Лист4!$A$40</c:f>
              <c:strCache>
                <c:ptCount val="1"/>
                <c:pt idx="0">
                  <c:v>с 16–17 лет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Лист4!$B$38:$C$38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Лист4!$B$40:$C$40</c:f>
              <c:numCache>
                <c:formatCode>General</c:formatCode>
                <c:ptCount val="2"/>
                <c:pt idx="0">
                  <c:v>37.5</c:v>
                </c:pt>
                <c:pt idx="1">
                  <c:v>35.9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BF-42EB-9CB8-322E014AD9EB}"/>
            </c:ext>
          </c:extLst>
        </c:ser>
        <c:ser>
          <c:idx val="2"/>
          <c:order val="2"/>
          <c:tx>
            <c:strRef>
              <c:f>Лист4!$A$41</c:f>
              <c:strCache>
                <c:ptCount val="1"/>
                <c:pt idx="0">
                  <c:v>с 18–20 лет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Лист4!$B$38:$C$38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Лист4!$B$41:$C$41</c:f>
              <c:numCache>
                <c:formatCode>General</c:formatCode>
                <c:ptCount val="2"/>
                <c:pt idx="0">
                  <c:v>44.5</c:v>
                </c:pt>
                <c:pt idx="1">
                  <c:v>49.1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BF-42EB-9CB8-322E014AD9EB}"/>
            </c:ext>
          </c:extLst>
        </c:ser>
        <c:ser>
          <c:idx val="3"/>
          <c:order val="3"/>
          <c:tx>
            <c:strRef>
              <c:f>Лист4!$A$42</c:f>
              <c:strCache>
                <c:ptCount val="1"/>
                <c:pt idx="0">
                  <c:v>с 21–24 года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Лист4!$B$38:$C$38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Лист4!$B$42:$C$42</c:f>
              <c:numCache>
                <c:formatCode>General</c:formatCode>
                <c:ptCount val="2"/>
                <c:pt idx="0">
                  <c:v>6.7</c:v>
                </c:pt>
                <c:pt idx="1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BF-42EB-9CB8-322E014AD9EB}"/>
            </c:ext>
          </c:extLst>
        </c:ser>
        <c:ser>
          <c:idx val="4"/>
          <c:order val="4"/>
          <c:tx>
            <c:strRef>
              <c:f>Лист4!$A$43</c:f>
              <c:strCache>
                <c:ptCount val="1"/>
                <c:pt idx="0">
                  <c:v>с 25 лет и позднее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Лист4!$B$38:$C$38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Лист4!$B$43:$C$43</c:f>
              <c:numCache>
                <c:formatCode>General</c:formatCode>
                <c:ptCount val="2"/>
                <c:pt idx="0">
                  <c:v>0.1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BF-42EB-9CB8-322E014AD9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3820208"/>
        <c:axId val="1109041056"/>
      </c:barChart>
      <c:catAx>
        <c:axId val="1093820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9041056"/>
        <c:crosses val="autoZero"/>
        <c:auto val="1"/>
        <c:lblAlgn val="ctr"/>
        <c:lblOffset val="100"/>
        <c:noMultiLvlLbl val="0"/>
      </c:catAx>
      <c:valAx>
        <c:axId val="11090410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3820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Лист1!$B$7</c:f>
              <c:strCache>
                <c:ptCount val="1"/>
                <c:pt idx="0">
                  <c:v>Ни одного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Лист1!$C$6:$E$6</c:f>
              <c:strCache>
                <c:ptCount val="3"/>
                <c:pt idx="0">
                  <c:v>Районы</c:v>
                </c:pt>
                <c:pt idx="1">
                  <c:v>Вологда</c:v>
                </c:pt>
                <c:pt idx="2">
                  <c:v>Череповец</c:v>
                </c:pt>
              </c:strCache>
            </c:strRef>
          </c:cat>
          <c:val>
            <c:numRef>
              <c:f>Лист1!$C$7:$E$7</c:f>
              <c:numCache>
                <c:formatCode>0</c:formatCode>
                <c:ptCount val="3"/>
                <c:pt idx="0">
                  <c:v>13.7</c:v>
                </c:pt>
                <c:pt idx="1">
                  <c:v>14.1</c:v>
                </c:pt>
                <c:pt idx="2">
                  <c:v>15.6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03-4BF9-90DE-30A66AE18781}"/>
            </c:ext>
          </c:extLst>
        </c:ser>
        <c:ser>
          <c:idx val="1"/>
          <c:order val="1"/>
          <c:tx>
            <c:strRef>
              <c:f>Лист1!$B$8</c:f>
              <c:strCache>
                <c:ptCount val="1"/>
                <c:pt idx="0">
                  <c:v>Одного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Лист1!$C$6:$E$6</c:f>
              <c:strCache>
                <c:ptCount val="3"/>
                <c:pt idx="0">
                  <c:v>Районы</c:v>
                </c:pt>
                <c:pt idx="1">
                  <c:v>Вологда</c:v>
                </c:pt>
                <c:pt idx="2">
                  <c:v>Череповец</c:v>
                </c:pt>
              </c:strCache>
            </c:strRef>
          </c:cat>
          <c:val>
            <c:numRef>
              <c:f>Лист1!$C$8:$E$8</c:f>
              <c:numCache>
                <c:formatCode>0</c:formatCode>
                <c:ptCount val="3"/>
                <c:pt idx="0">
                  <c:v>20.2</c:v>
                </c:pt>
                <c:pt idx="1">
                  <c:v>21.8</c:v>
                </c:pt>
                <c:pt idx="2">
                  <c:v>17.899999999999999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03-4BF9-90DE-30A66AE18781}"/>
            </c:ext>
          </c:extLst>
        </c:ser>
        <c:ser>
          <c:idx val="2"/>
          <c:order val="2"/>
          <c:tx>
            <c:strRef>
              <c:f>Лист1!$B$9</c:f>
              <c:strCache>
                <c:ptCount val="1"/>
                <c:pt idx="0">
                  <c:v>Двух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Лист1!$C$6:$E$6</c:f>
              <c:strCache>
                <c:ptCount val="3"/>
                <c:pt idx="0">
                  <c:v>Районы</c:v>
                </c:pt>
                <c:pt idx="1">
                  <c:v>Вологда</c:v>
                </c:pt>
                <c:pt idx="2">
                  <c:v>Череповец</c:v>
                </c:pt>
              </c:strCache>
            </c:strRef>
          </c:cat>
          <c:val>
            <c:numRef>
              <c:f>Лист1!$C$9:$E$9</c:f>
              <c:numCache>
                <c:formatCode>0</c:formatCode>
                <c:ptCount val="3"/>
                <c:pt idx="0">
                  <c:v>36</c:v>
                </c:pt>
                <c:pt idx="1">
                  <c:v>35.700000000000003</c:v>
                </c:pt>
                <c:pt idx="2">
                  <c:v>36.300000000000004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03-4BF9-90DE-30A66AE18781}"/>
            </c:ext>
          </c:extLst>
        </c:ser>
        <c:ser>
          <c:idx val="3"/>
          <c:order val="3"/>
          <c:tx>
            <c:strRef>
              <c:f>Лист1!$B$10</c:f>
              <c:strCache>
                <c:ptCount val="1"/>
                <c:pt idx="0">
                  <c:v>Троих детей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Лист1!$C$6:$E$6</c:f>
              <c:strCache>
                <c:ptCount val="3"/>
                <c:pt idx="0">
                  <c:v>Районы</c:v>
                </c:pt>
                <c:pt idx="1">
                  <c:v>Вологда</c:v>
                </c:pt>
                <c:pt idx="2">
                  <c:v>Череповец</c:v>
                </c:pt>
              </c:strCache>
            </c:strRef>
          </c:cat>
          <c:val>
            <c:numRef>
              <c:f>Лист1!$C$10:$E$10</c:f>
              <c:numCache>
                <c:formatCode>0</c:formatCode>
                <c:ptCount val="3"/>
                <c:pt idx="0">
                  <c:v>7.3</c:v>
                </c:pt>
                <c:pt idx="1">
                  <c:v>9.4</c:v>
                </c:pt>
                <c:pt idx="2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03-4BF9-90DE-30A66AE18781}"/>
            </c:ext>
          </c:extLst>
        </c:ser>
        <c:ser>
          <c:idx val="4"/>
          <c:order val="4"/>
          <c:tx>
            <c:strRef>
              <c:f>Лист1!$B$11</c:f>
              <c:strCache>
                <c:ptCount val="1"/>
                <c:pt idx="0">
                  <c:v>Четверых детей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Лист1!$C$6:$E$6</c:f>
              <c:strCache>
                <c:ptCount val="3"/>
                <c:pt idx="0">
                  <c:v>Районы</c:v>
                </c:pt>
                <c:pt idx="1">
                  <c:v>Вологда</c:v>
                </c:pt>
                <c:pt idx="2">
                  <c:v>Череповец</c:v>
                </c:pt>
              </c:strCache>
            </c:strRef>
          </c:cat>
          <c:val>
            <c:numRef>
              <c:f>Лист1!$C$11:$E$11</c:f>
              <c:numCache>
                <c:formatCode>0</c:formatCode>
                <c:ptCount val="3"/>
                <c:pt idx="0">
                  <c:v>1</c:v>
                </c:pt>
                <c:pt idx="1">
                  <c:v>0.5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03-4BF9-90DE-30A66AE18781}"/>
            </c:ext>
          </c:extLst>
        </c:ser>
        <c:ser>
          <c:idx val="5"/>
          <c:order val="5"/>
          <c:tx>
            <c:strRef>
              <c:f>Лист1!$B$12</c:f>
              <c:strCache>
                <c:ptCount val="1"/>
                <c:pt idx="0">
                  <c:v>Пятерых и более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Лист1!$C$6:$E$6</c:f>
              <c:strCache>
                <c:ptCount val="3"/>
                <c:pt idx="0">
                  <c:v>Районы</c:v>
                </c:pt>
                <c:pt idx="1">
                  <c:v>Вологда</c:v>
                </c:pt>
                <c:pt idx="2">
                  <c:v>Череповец</c:v>
                </c:pt>
              </c:strCache>
            </c:strRef>
          </c:cat>
          <c:val>
            <c:numRef>
              <c:f>Лист1!$C$12:$E$12</c:f>
              <c:numCache>
                <c:formatCode>0</c:formatCode>
                <c:ptCount val="3"/>
                <c:pt idx="0">
                  <c:v>2.8</c:v>
                </c:pt>
                <c:pt idx="1">
                  <c:v>0.70000000000000018</c:v>
                </c:pt>
                <c:pt idx="2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03-4BF9-90DE-30A66AE18781}"/>
            </c:ext>
          </c:extLst>
        </c:ser>
        <c:ser>
          <c:idx val="6"/>
          <c:order val="6"/>
          <c:tx>
            <c:strRef>
              <c:f>Лист1!$B$13</c:f>
              <c:strCache>
                <c:ptCount val="1"/>
                <c:pt idx="0">
                  <c:v>Затрудняюсь ответить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Лист1!$C$6:$E$6</c:f>
              <c:strCache>
                <c:ptCount val="3"/>
                <c:pt idx="0">
                  <c:v>Районы</c:v>
                </c:pt>
                <c:pt idx="1">
                  <c:v>Вологда</c:v>
                </c:pt>
                <c:pt idx="2">
                  <c:v>Череповец</c:v>
                </c:pt>
              </c:strCache>
            </c:strRef>
          </c:cat>
          <c:val>
            <c:numRef>
              <c:f>Лист1!$C$13:$E$13</c:f>
              <c:numCache>
                <c:formatCode>0</c:formatCode>
                <c:ptCount val="3"/>
                <c:pt idx="0">
                  <c:v>19.100000000000001</c:v>
                </c:pt>
                <c:pt idx="1">
                  <c:v>17.8</c:v>
                </c:pt>
                <c:pt idx="2">
                  <c:v>18.899999999999999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003-4BF9-90DE-30A66AE187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8233088"/>
        <c:axId val="28243072"/>
      </c:barChart>
      <c:catAx>
        <c:axId val="2823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8243072"/>
        <c:crosses val="autoZero"/>
        <c:auto val="1"/>
        <c:lblAlgn val="ctr"/>
        <c:lblOffset val="100"/>
        <c:noMultiLvlLbl val="0"/>
      </c:catAx>
      <c:valAx>
        <c:axId val="282430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crossAx val="28233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050717506860679"/>
          <c:y val="8.6161632282971223E-4"/>
          <c:w val="0.32394627495384321"/>
          <c:h val="0.94436693950755635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+mn-lt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Лист2!$A$105</c:f>
              <c:strCache>
                <c:ptCount val="1"/>
                <c:pt idx="0">
                  <c:v>Полностью согласен</c:v>
                </c:pt>
              </c:strCache>
            </c:strRef>
          </c:tx>
          <c:spPr>
            <a:solidFill>
              <a:srgbClr val="003399"/>
            </a:solidFill>
            <a:ln>
              <a:noFill/>
            </a:ln>
            <a:effectLst/>
          </c:spPr>
          <c:invertIfNegative val="0"/>
          <c:cat>
            <c:multiLvlStrRef>
              <c:f>Лист2!$B$103:$D$104</c:f>
              <c:multiLvlStrCache>
                <c:ptCount val="3"/>
                <c:lvl>
                  <c:pt idx="0">
                    <c:v>Районы</c:v>
                  </c:pt>
                  <c:pt idx="1">
                    <c:v>Вологда</c:v>
                  </c:pt>
                  <c:pt idx="2">
                    <c:v>Череповец</c:v>
                  </c:pt>
                </c:lvl>
                <c:lvl>
                  <c:pt idx="0">
                    <c:v>В семье должно быть много (3 и более) детей</c:v>
                  </c:pt>
                </c:lvl>
              </c:multiLvlStrCache>
            </c:multiLvlStrRef>
          </c:cat>
          <c:val>
            <c:numRef>
              <c:f>Лист2!$B$105:$D$105</c:f>
              <c:numCache>
                <c:formatCode>0</c:formatCode>
                <c:ptCount val="3"/>
                <c:pt idx="0">
                  <c:v>3.7</c:v>
                </c:pt>
                <c:pt idx="1">
                  <c:v>1.9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C0-42B9-8719-33F910E4C140}"/>
            </c:ext>
          </c:extLst>
        </c:ser>
        <c:ser>
          <c:idx val="1"/>
          <c:order val="1"/>
          <c:tx>
            <c:strRef>
              <c:f>Лист2!$A$106</c:f>
              <c:strCache>
                <c:ptCount val="1"/>
                <c:pt idx="0">
                  <c:v>Скорее согласен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Лист2!$B$103:$D$104</c:f>
              <c:multiLvlStrCache>
                <c:ptCount val="3"/>
                <c:lvl>
                  <c:pt idx="0">
                    <c:v>Районы</c:v>
                  </c:pt>
                  <c:pt idx="1">
                    <c:v>Вологда</c:v>
                  </c:pt>
                  <c:pt idx="2">
                    <c:v>Череповец</c:v>
                  </c:pt>
                </c:lvl>
                <c:lvl>
                  <c:pt idx="0">
                    <c:v>В семье должно быть много (3 и более) детей</c:v>
                  </c:pt>
                </c:lvl>
              </c:multiLvlStrCache>
            </c:multiLvlStrRef>
          </c:cat>
          <c:val>
            <c:numRef>
              <c:f>Лист2!$B$106:$D$106</c:f>
              <c:numCache>
                <c:formatCode>0</c:formatCode>
                <c:ptCount val="3"/>
                <c:pt idx="0">
                  <c:v>5.6</c:v>
                </c:pt>
                <c:pt idx="1">
                  <c:v>5.9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C0-42B9-8719-33F910E4C140}"/>
            </c:ext>
          </c:extLst>
        </c:ser>
        <c:ser>
          <c:idx val="2"/>
          <c:order val="2"/>
          <c:tx>
            <c:strRef>
              <c:f>Лист2!$A$107</c:f>
              <c:strCache>
                <c:ptCount val="1"/>
                <c:pt idx="0">
                  <c:v>Скорее не согласен</c:v>
                </c:pt>
              </c:strCache>
            </c:strRef>
          </c:tx>
          <c:spPr>
            <a:solidFill>
              <a:srgbClr val="E635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Лист2!$B$103:$D$104</c:f>
              <c:multiLvlStrCache>
                <c:ptCount val="3"/>
                <c:lvl>
                  <c:pt idx="0">
                    <c:v>Районы</c:v>
                  </c:pt>
                  <c:pt idx="1">
                    <c:v>Вологда</c:v>
                  </c:pt>
                  <c:pt idx="2">
                    <c:v>Череповец</c:v>
                  </c:pt>
                </c:lvl>
                <c:lvl>
                  <c:pt idx="0">
                    <c:v>В семье должно быть много (3 и более) детей</c:v>
                  </c:pt>
                </c:lvl>
              </c:multiLvlStrCache>
            </c:multiLvlStrRef>
          </c:cat>
          <c:val>
            <c:numRef>
              <c:f>Лист2!$B$107:$D$107</c:f>
              <c:numCache>
                <c:formatCode>0</c:formatCode>
                <c:ptCount val="3"/>
                <c:pt idx="0">
                  <c:v>28.8</c:v>
                </c:pt>
                <c:pt idx="1">
                  <c:v>28.4</c:v>
                </c:pt>
                <c:pt idx="2">
                  <c:v>30.1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C0-42B9-8719-33F910E4C140}"/>
            </c:ext>
          </c:extLst>
        </c:ser>
        <c:ser>
          <c:idx val="3"/>
          <c:order val="3"/>
          <c:tx>
            <c:strRef>
              <c:f>Лист2!$A$108</c:f>
              <c:strCache>
                <c:ptCount val="1"/>
                <c:pt idx="0">
                  <c:v>Полностью не согласен</c:v>
                </c:pt>
              </c:strCache>
            </c:strRef>
          </c:tx>
          <c:spPr>
            <a:solidFill>
              <a:srgbClr val="A50E1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Лист2!$B$103:$D$104</c:f>
              <c:multiLvlStrCache>
                <c:ptCount val="3"/>
                <c:lvl>
                  <c:pt idx="0">
                    <c:v>Районы</c:v>
                  </c:pt>
                  <c:pt idx="1">
                    <c:v>Вологда</c:v>
                  </c:pt>
                  <c:pt idx="2">
                    <c:v>Череповец</c:v>
                  </c:pt>
                </c:lvl>
                <c:lvl>
                  <c:pt idx="0">
                    <c:v>В семье должно быть много (3 и более) детей</c:v>
                  </c:pt>
                </c:lvl>
              </c:multiLvlStrCache>
            </c:multiLvlStrRef>
          </c:cat>
          <c:val>
            <c:numRef>
              <c:f>Лист2!$B$108:$D$108</c:f>
              <c:numCache>
                <c:formatCode>0</c:formatCode>
                <c:ptCount val="3"/>
                <c:pt idx="0">
                  <c:v>50.9</c:v>
                </c:pt>
                <c:pt idx="1">
                  <c:v>52.6</c:v>
                </c:pt>
                <c:pt idx="2">
                  <c:v>49.9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C0-42B9-8719-33F910E4C140}"/>
            </c:ext>
          </c:extLst>
        </c:ser>
        <c:ser>
          <c:idx val="4"/>
          <c:order val="4"/>
          <c:tx>
            <c:strRef>
              <c:f>Лист2!$A$109</c:f>
              <c:strCache>
                <c:ptCount val="1"/>
                <c:pt idx="0">
                  <c:v>Затрудняюсь ответить</c:v>
                </c:pt>
              </c:strCache>
            </c:strRef>
          </c:tx>
          <c:spPr>
            <a:solidFill>
              <a:srgbClr val="B2A8A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Лист2!$B$103:$D$104</c:f>
              <c:multiLvlStrCache>
                <c:ptCount val="3"/>
                <c:lvl>
                  <c:pt idx="0">
                    <c:v>Районы</c:v>
                  </c:pt>
                  <c:pt idx="1">
                    <c:v>Вологда</c:v>
                  </c:pt>
                  <c:pt idx="2">
                    <c:v>Череповец</c:v>
                  </c:pt>
                </c:lvl>
                <c:lvl>
                  <c:pt idx="0">
                    <c:v>В семье должно быть много (3 и более) детей</c:v>
                  </c:pt>
                </c:lvl>
              </c:multiLvlStrCache>
            </c:multiLvlStrRef>
          </c:cat>
          <c:val>
            <c:numRef>
              <c:f>Лист2!$B$109:$D$109</c:f>
              <c:numCache>
                <c:formatCode>0</c:formatCode>
                <c:ptCount val="3"/>
                <c:pt idx="0">
                  <c:v>11</c:v>
                </c:pt>
                <c:pt idx="1">
                  <c:v>11.3</c:v>
                </c:pt>
                <c:pt idx="2">
                  <c:v>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C0-42B9-8719-33F910E4C1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90625752"/>
        <c:axId val="290620832"/>
      </c:barChart>
      <c:catAx>
        <c:axId val="290625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0620832"/>
        <c:crosses val="autoZero"/>
        <c:auto val="1"/>
        <c:lblAlgn val="ctr"/>
        <c:lblOffset val="100"/>
        <c:noMultiLvlLbl val="0"/>
      </c:catAx>
      <c:valAx>
        <c:axId val="29062083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0625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8439152631323947E-2"/>
          <c:y val="5.8562588189724339E-2"/>
          <c:w val="0.59796850399471357"/>
          <c:h val="0.5952080124687589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Лист2!$A$119</c:f>
              <c:strCache>
                <c:ptCount val="1"/>
                <c:pt idx="0">
                  <c:v>Полностью согласен</c:v>
                </c:pt>
              </c:strCache>
            </c:strRef>
          </c:tx>
          <c:spPr>
            <a:solidFill>
              <a:srgbClr val="A50E1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Лист2!$B$117:$D$118</c:f>
              <c:multiLvlStrCache>
                <c:ptCount val="3"/>
                <c:lvl>
                  <c:pt idx="0">
                    <c:v>Районы</c:v>
                  </c:pt>
                  <c:pt idx="1">
                    <c:v>Вологда</c:v>
                  </c:pt>
                  <c:pt idx="2">
                    <c:v>Череповец</c:v>
                  </c:pt>
                </c:lvl>
                <c:lvl>
                  <c:pt idx="0">
                    <c:v>Семья может быть счастливой и без детей</c:v>
                  </c:pt>
                </c:lvl>
              </c:multiLvlStrCache>
            </c:multiLvlStrRef>
          </c:cat>
          <c:val>
            <c:numRef>
              <c:f>Лист2!$B$119:$D$119</c:f>
              <c:numCache>
                <c:formatCode>0</c:formatCode>
                <c:ptCount val="3"/>
                <c:pt idx="0">
                  <c:v>44.8</c:v>
                </c:pt>
                <c:pt idx="1">
                  <c:v>41.8</c:v>
                </c:pt>
                <c:pt idx="2">
                  <c:v>44.9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3F-4CBD-BE35-9B37D3FD2908}"/>
            </c:ext>
          </c:extLst>
        </c:ser>
        <c:ser>
          <c:idx val="1"/>
          <c:order val="1"/>
          <c:tx>
            <c:strRef>
              <c:f>Лист2!$A$120</c:f>
              <c:strCache>
                <c:ptCount val="1"/>
                <c:pt idx="0">
                  <c:v>Скорее согласен</c:v>
                </c:pt>
              </c:strCache>
            </c:strRef>
          </c:tx>
          <c:spPr>
            <a:solidFill>
              <a:srgbClr val="DA251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Лист2!$B$117:$D$118</c:f>
              <c:multiLvlStrCache>
                <c:ptCount val="3"/>
                <c:lvl>
                  <c:pt idx="0">
                    <c:v>Районы</c:v>
                  </c:pt>
                  <c:pt idx="1">
                    <c:v>Вологда</c:v>
                  </c:pt>
                  <c:pt idx="2">
                    <c:v>Череповец</c:v>
                  </c:pt>
                </c:lvl>
                <c:lvl>
                  <c:pt idx="0">
                    <c:v>Семья может быть счастливой и без детей</c:v>
                  </c:pt>
                </c:lvl>
              </c:multiLvlStrCache>
            </c:multiLvlStrRef>
          </c:cat>
          <c:val>
            <c:numRef>
              <c:f>Лист2!$B$120:$D$120</c:f>
              <c:numCache>
                <c:formatCode>0</c:formatCode>
                <c:ptCount val="3"/>
                <c:pt idx="0">
                  <c:v>25.2</c:v>
                </c:pt>
                <c:pt idx="1">
                  <c:v>32.4</c:v>
                </c:pt>
                <c:pt idx="2">
                  <c:v>26.7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3F-4CBD-BE35-9B37D3FD2908}"/>
            </c:ext>
          </c:extLst>
        </c:ser>
        <c:ser>
          <c:idx val="2"/>
          <c:order val="2"/>
          <c:tx>
            <c:strRef>
              <c:f>Лист2!$A$121</c:f>
              <c:strCache>
                <c:ptCount val="1"/>
                <c:pt idx="0">
                  <c:v>Скорее не согласен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Лист2!$B$117:$D$118</c:f>
              <c:multiLvlStrCache>
                <c:ptCount val="3"/>
                <c:lvl>
                  <c:pt idx="0">
                    <c:v>Районы</c:v>
                  </c:pt>
                  <c:pt idx="1">
                    <c:v>Вологда</c:v>
                  </c:pt>
                  <c:pt idx="2">
                    <c:v>Череповец</c:v>
                  </c:pt>
                </c:lvl>
                <c:lvl>
                  <c:pt idx="0">
                    <c:v>Семья может быть счастливой и без детей</c:v>
                  </c:pt>
                </c:lvl>
              </c:multiLvlStrCache>
            </c:multiLvlStrRef>
          </c:cat>
          <c:val>
            <c:numRef>
              <c:f>Лист2!$B$121:$D$121</c:f>
              <c:numCache>
                <c:formatCode>0</c:formatCode>
                <c:ptCount val="3"/>
                <c:pt idx="0">
                  <c:v>12.4</c:v>
                </c:pt>
                <c:pt idx="1">
                  <c:v>11.5</c:v>
                </c:pt>
                <c:pt idx="2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3F-4CBD-BE35-9B37D3FD2908}"/>
            </c:ext>
          </c:extLst>
        </c:ser>
        <c:ser>
          <c:idx val="3"/>
          <c:order val="3"/>
          <c:tx>
            <c:strRef>
              <c:f>Лист2!$A$122</c:f>
              <c:strCache>
                <c:ptCount val="1"/>
                <c:pt idx="0">
                  <c:v>Полностью не согласен</c:v>
                </c:pt>
              </c:strCache>
            </c:strRef>
          </c:tx>
          <c:spPr>
            <a:solidFill>
              <a:srgbClr val="0033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Лист2!$B$117:$D$118</c:f>
              <c:multiLvlStrCache>
                <c:ptCount val="3"/>
                <c:lvl>
                  <c:pt idx="0">
                    <c:v>Районы</c:v>
                  </c:pt>
                  <c:pt idx="1">
                    <c:v>Вологда</c:v>
                  </c:pt>
                  <c:pt idx="2">
                    <c:v>Череповец</c:v>
                  </c:pt>
                </c:lvl>
                <c:lvl>
                  <c:pt idx="0">
                    <c:v>Семья может быть счастливой и без детей</c:v>
                  </c:pt>
                </c:lvl>
              </c:multiLvlStrCache>
            </c:multiLvlStrRef>
          </c:cat>
          <c:val>
            <c:numRef>
              <c:f>Лист2!$B$122:$D$122</c:f>
              <c:numCache>
                <c:formatCode>0</c:formatCode>
                <c:ptCount val="3"/>
                <c:pt idx="0">
                  <c:v>7.8</c:v>
                </c:pt>
                <c:pt idx="1">
                  <c:v>3.8</c:v>
                </c:pt>
                <c:pt idx="2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3F-4CBD-BE35-9B37D3FD2908}"/>
            </c:ext>
          </c:extLst>
        </c:ser>
        <c:ser>
          <c:idx val="4"/>
          <c:order val="4"/>
          <c:tx>
            <c:strRef>
              <c:f>Лист2!$A$123</c:f>
              <c:strCache>
                <c:ptCount val="1"/>
                <c:pt idx="0">
                  <c:v>Затрудняюсь ответить</c:v>
                </c:pt>
              </c:strCache>
            </c:strRef>
          </c:tx>
          <c:spPr>
            <a:solidFill>
              <a:srgbClr val="B2A8A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Лист2!$B$117:$D$118</c:f>
              <c:multiLvlStrCache>
                <c:ptCount val="3"/>
                <c:lvl>
                  <c:pt idx="0">
                    <c:v>Районы</c:v>
                  </c:pt>
                  <c:pt idx="1">
                    <c:v>Вологда</c:v>
                  </c:pt>
                  <c:pt idx="2">
                    <c:v>Череповец</c:v>
                  </c:pt>
                </c:lvl>
                <c:lvl>
                  <c:pt idx="0">
                    <c:v>Семья может быть счастливой и без детей</c:v>
                  </c:pt>
                </c:lvl>
              </c:multiLvlStrCache>
            </c:multiLvlStrRef>
          </c:cat>
          <c:val>
            <c:numRef>
              <c:f>Лист2!$B$123:$D$123</c:f>
              <c:numCache>
                <c:formatCode>0</c:formatCode>
                <c:ptCount val="3"/>
                <c:pt idx="0">
                  <c:v>9.9</c:v>
                </c:pt>
                <c:pt idx="1">
                  <c:v>10.6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3F-4CBD-BE35-9B37D3FD29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90646416"/>
        <c:axId val="290641168"/>
      </c:barChart>
      <c:catAx>
        <c:axId val="29064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0641168"/>
        <c:crosses val="autoZero"/>
        <c:auto val="1"/>
        <c:lblAlgn val="ctr"/>
        <c:lblOffset val="100"/>
        <c:noMultiLvlLbl val="0"/>
      </c:catAx>
      <c:valAx>
        <c:axId val="2906411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9064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582046649981816"/>
          <c:y val="0"/>
          <c:w val="0.34682676464229578"/>
          <c:h val="0.729521329442016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Лист2!$B$32</c:f>
              <c:strCache>
                <c:ptCount val="1"/>
                <c:pt idx="0">
                  <c:v>14-30 лет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6788789310512453E-2"/>
                  <c:y val="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7F-400C-A5F3-FE125C9939C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BA-4CC0-98BA-4F1FEC85D64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BA-4CC0-98BA-4F1FEC85D64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BA-4CC0-98BA-4F1FEC85D64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BA-4CC0-98BA-4F1FEC85D64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EBA-4CC0-98BA-4F1FEC85D64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EBA-4CC0-98BA-4F1FEC85D64B}"/>
                </c:ext>
              </c:extLst>
            </c:dLbl>
            <c:dLbl>
              <c:idx val="7"/>
              <c:layout>
                <c:manualLayout>
                  <c:x val="-4.524912672748395E-3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EBA-4CC0-98BA-4F1FEC85D64B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EBA-4CC0-98BA-4F1FEC85D64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EBA-4CC0-98BA-4F1FEC85D64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EBA-4CC0-98BA-4F1FEC85D64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EBA-4CC0-98BA-4F1FEC85D64B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EBA-4CC0-98BA-4F1FEC85D64B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EBA-4CC0-98BA-4F1FEC85D64B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EBA-4CC0-98BA-4F1FEC85D64B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EBA-4CC0-98BA-4F1FEC85D64B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EBA-4CC0-98BA-4F1FEC85D64B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EBA-4CC0-98BA-4F1FEC85D64B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EBA-4CC0-98BA-4F1FEC85D64B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EBA-4CC0-98BA-4F1FEC85D64B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EBA-4CC0-98BA-4F1FEC85D64B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EBA-4CC0-98BA-4F1FEC85D64B}"/>
                </c:ext>
              </c:extLst>
            </c:dLbl>
            <c:dLbl>
              <c:idx val="22"/>
              <c:layout>
                <c:manualLayout>
                  <c:x val="-3.3390346382501704E-3"/>
                  <c:y val="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7F-400C-A5F3-FE125C9939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Лист2!$C$31:$Y$31</c:f>
              <c:numCache>
                <c:formatCode>0</c:formatCode>
                <c:ptCount val="2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  <c:pt idx="20">
                  <c:v>2043</c:v>
                </c:pt>
                <c:pt idx="21">
                  <c:v>2044</c:v>
                </c:pt>
                <c:pt idx="22">
                  <c:v>2045</c:v>
                </c:pt>
              </c:numCache>
            </c:numRef>
          </c:cat>
          <c:val>
            <c:numRef>
              <c:f>Лист2!$C$32:$Y$32</c:f>
              <c:numCache>
                <c:formatCode>0</c:formatCode>
                <c:ptCount val="23"/>
                <c:pt idx="0">
                  <c:v>272682</c:v>
                </c:pt>
                <c:pt idx="1">
                  <c:v>266506.57595969236</c:v>
                </c:pt>
                <c:pt idx="2">
                  <c:v>262186.20398697379</c:v>
                </c:pt>
                <c:pt idx="3">
                  <c:v>260129.17275253256</c:v>
                </c:pt>
                <c:pt idx="4">
                  <c:v>260852.42442793568</c:v>
                </c:pt>
                <c:pt idx="5">
                  <c:v>262820.47618814989</c:v>
                </c:pt>
                <c:pt idx="6">
                  <c:v>265332.09844897449</c:v>
                </c:pt>
                <c:pt idx="7">
                  <c:v>269586.91219159542</c:v>
                </c:pt>
                <c:pt idx="8">
                  <c:v>274073.22355384275</c:v>
                </c:pt>
                <c:pt idx="9">
                  <c:v>276762.84869984206</c:v>
                </c:pt>
                <c:pt idx="10">
                  <c:v>278841.11486270616</c:v>
                </c:pt>
                <c:pt idx="11">
                  <c:v>280361.9535135458</c:v>
                </c:pt>
                <c:pt idx="12">
                  <c:v>281204.58655839489</c:v>
                </c:pt>
                <c:pt idx="13">
                  <c:v>282451.4022487583</c:v>
                </c:pt>
                <c:pt idx="14">
                  <c:v>281756.33510128548</c:v>
                </c:pt>
                <c:pt idx="15">
                  <c:v>280677.04255299346</c:v>
                </c:pt>
                <c:pt idx="16">
                  <c:v>278168.6752125434</c:v>
                </c:pt>
                <c:pt idx="17">
                  <c:v>275125.53671966842</c:v>
                </c:pt>
                <c:pt idx="18">
                  <c:v>271601.02951237245</c:v>
                </c:pt>
                <c:pt idx="19">
                  <c:v>267515.11470704305</c:v>
                </c:pt>
                <c:pt idx="20">
                  <c:v>262791.76838312816</c:v>
                </c:pt>
                <c:pt idx="21">
                  <c:v>257208.74492816502</c:v>
                </c:pt>
                <c:pt idx="22">
                  <c:v>251219.08079153928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7F-400C-A5F3-FE125C9939C2}"/>
            </c:ext>
          </c:extLst>
        </c:ser>
        <c:ser>
          <c:idx val="1"/>
          <c:order val="1"/>
          <c:tx>
            <c:strRef>
              <c:f>Лист2!$B$33</c:f>
              <c:strCache>
                <c:ptCount val="1"/>
                <c:pt idx="0">
                  <c:v>Все население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5295816729618888E-2"/>
                  <c:y val="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A7F-400C-A5F3-FE125C9939C2}"/>
                </c:ext>
              </c:extLst>
            </c:dLbl>
            <c:dLbl>
              <c:idx val="22"/>
              <c:layout>
                <c:manualLayout>
                  <c:x val="-3.1718194449274713E-2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7F-400C-A5F3-FE125C9939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Лист2!$C$31:$Y$31</c:f>
              <c:numCache>
                <c:formatCode>0</c:formatCode>
                <c:ptCount val="2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  <c:pt idx="20">
                  <c:v>2043</c:v>
                </c:pt>
                <c:pt idx="21">
                  <c:v>2044</c:v>
                </c:pt>
                <c:pt idx="22">
                  <c:v>2045</c:v>
                </c:pt>
              </c:numCache>
            </c:numRef>
          </c:cat>
          <c:val>
            <c:numRef>
              <c:f>Лист2!$C$33:$Y$33</c:f>
              <c:numCache>
                <c:formatCode>0</c:formatCode>
                <c:ptCount val="23"/>
                <c:pt idx="0">
                  <c:v>1128782</c:v>
                </c:pt>
                <c:pt idx="1">
                  <c:v>1121242.4475499762</c:v>
                </c:pt>
                <c:pt idx="2">
                  <c:v>1113281.0345462703</c:v>
                </c:pt>
                <c:pt idx="3">
                  <c:v>1104987.1255114952</c:v>
                </c:pt>
                <c:pt idx="4">
                  <c:v>1096423.7363369623</c:v>
                </c:pt>
                <c:pt idx="5">
                  <c:v>1087596.6727955898</c:v>
                </c:pt>
                <c:pt idx="6">
                  <c:v>1078579.0176549202</c:v>
                </c:pt>
                <c:pt idx="7">
                  <c:v>1069404.6538836418</c:v>
                </c:pt>
                <c:pt idx="8">
                  <c:v>1060107.6486056459</c:v>
                </c:pt>
                <c:pt idx="9">
                  <c:v>1050749.0984421282</c:v>
                </c:pt>
                <c:pt idx="10">
                  <c:v>1041337.274763807</c:v>
                </c:pt>
                <c:pt idx="11">
                  <c:v>1031892.4780561104</c:v>
                </c:pt>
                <c:pt idx="12">
                  <c:v>1022468.0826693415</c:v>
                </c:pt>
                <c:pt idx="13">
                  <c:v>1013074.5200024897</c:v>
                </c:pt>
                <c:pt idx="14">
                  <c:v>1003722.3440252247</c:v>
                </c:pt>
                <c:pt idx="15">
                  <c:v>994408.58483804937</c:v>
                </c:pt>
                <c:pt idx="16">
                  <c:v>985086.2338434027</c:v>
                </c:pt>
                <c:pt idx="17">
                  <c:v>975737.13400545635</c:v>
                </c:pt>
                <c:pt idx="18">
                  <c:v>966348.17216412188</c:v>
                </c:pt>
                <c:pt idx="19">
                  <c:v>956891.26903263782</c:v>
                </c:pt>
                <c:pt idx="20">
                  <c:v>947350.79620892182</c:v>
                </c:pt>
                <c:pt idx="21">
                  <c:v>937723.19328116719</c:v>
                </c:pt>
                <c:pt idx="22">
                  <c:v>928019.00806580996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7F-400C-A5F3-FE125C993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562176"/>
        <c:axId val="52584448"/>
      </c:lineChart>
      <c:catAx>
        <c:axId val="52562176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584448"/>
        <c:crosses val="autoZero"/>
        <c:auto val="1"/>
        <c:lblAlgn val="ctr"/>
        <c:lblOffset val="100"/>
        <c:noMultiLvlLbl val="0"/>
      </c:catAx>
      <c:valAx>
        <c:axId val="52584448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56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225831146106738"/>
          <c:y val="9.8219869081717735E-3"/>
          <c:w val="0.71576875360774028"/>
          <c:h val="0.9394713046372126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55A5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Лист1!$A$2:$A$29</c:f>
              <c:strCache>
                <c:ptCount val="28"/>
                <c:pt idx="0">
                  <c:v>Междуреченский</c:v>
                </c:pt>
                <c:pt idx="1">
                  <c:v>Вашкинский</c:v>
                </c:pt>
                <c:pt idx="2">
                  <c:v>Усть-Кубинский</c:v>
                </c:pt>
                <c:pt idx="3">
                  <c:v>Сямженский</c:v>
                </c:pt>
                <c:pt idx="4">
                  <c:v>Нюксенский</c:v>
                </c:pt>
                <c:pt idx="5">
                  <c:v>Бабушкинский</c:v>
                </c:pt>
                <c:pt idx="6">
                  <c:v>Тарногский</c:v>
                </c:pt>
                <c:pt idx="7">
                  <c:v>Чагодощенский</c:v>
                </c:pt>
                <c:pt idx="8">
                  <c:v>Верховажский</c:v>
                </c:pt>
                <c:pt idx="9">
                  <c:v>Харовский</c:v>
                </c:pt>
                <c:pt idx="10">
                  <c:v>Белозерский</c:v>
                </c:pt>
                <c:pt idx="11">
                  <c:v>Вожегодский</c:v>
                </c:pt>
                <c:pt idx="12">
                  <c:v>Кирилловский</c:v>
                </c:pt>
                <c:pt idx="13">
                  <c:v>Кичменгско-Городецкий</c:v>
                </c:pt>
                <c:pt idx="14">
                  <c:v>Устюженский</c:v>
                </c:pt>
                <c:pt idx="15">
                  <c:v>Кадуйский</c:v>
                </c:pt>
                <c:pt idx="16">
                  <c:v>Никольский</c:v>
                </c:pt>
                <c:pt idx="17">
                  <c:v>Бабаевский</c:v>
                </c:pt>
                <c:pt idx="18">
                  <c:v>Вытегорский</c:v>
                </c:pt>
                <c:pt idx="19">
                  <c:v>Тотемский</c:v>
                </c:pt>
                <c:pt idx="20">
                  <c:v>Шекснинский</c:v>
                </c:pt>
                <c:pt idx="21">
                  <c:v>Грязовецкий</c:v>
                </c:pt>
                <c:pt idx="22">
                  <c:v>Череповецкий</c:v>
                </c:pt>
                <c:pt idx="23">
                  <c:v>Сокольский</c:v>
                </c:pt>
                <c:pt idx="24">
                  <c:v>Великоустюгский</c:v>
                </c:pt>
                <c:pt idx="25">
                  <c:v>Вологодский</c:v>
                </c:pt>
                <c:pt idx="26">
                  <c:v>г. Череповец</c:v>
                </c:pt>
                <c:pt idx="27">
                  <c:v>г. Вологда</c:v>
                </c:pt>
              </c:strCache>
            </c:strRef>
          </c:cat>
          <c:val>
            <c:numRef>
              <c:f>Лист1!$B$2:$B$29</c:f>
              <c:numCache>
                <c:formatCode>General</c:formatCode>
                <c:ptCount val="28"/>
                <c:pt idx="0">
                  <c:v>4.8339999999999996</c:v>
                </c:pt>
                <c:pt idx="1">
                  <c:v>6.0330000000000004</c:v>
                </c:pt>
                <c:pt idx="2">
                  <c:v>7.282</c:v>
                </c:pt>
                <c:pt idx="3">
                  <c:v>8.0050000000000008</c:v>
                </c:pt>
                <c:pt idx="4">
                  <c:v>8.4269999999999996</c:v>
                </c:pt>
                <c:pt idx="5">
                  <c:v>9.5150000000000006</c:v>
                </c:pt>
                <c:pt idx="6">
                  <c:v>10.381</c:v>
                </c:pt>
                <c:pt idx="7">
                  <c:v>10.919</c:v>
                </c:pt>
                <c:pt idx="8">
                  <c:v>12.428000000000001</c:v>
                </c:pt>
                <c:pt idx="9">
                  <c:v>12.814</c:v>
                </c:pt>
                <c:pt idx="10">
                  <c:v>13.265000000000001</c:v>
                </c:pt>
                <c:pt idx="11">
                  <c:v>13.654</c:v>
                </c:pt>
                <c:pt idx="12">
                  <c:v>14.038</c:v>
                </c:pt>
                <c:pt idx="13">
                  <c:v>14.278</c:v>
                </c:pt>
                <c:pt idx="14">
                  <c:v>15.13</c:v>
                </c:pt>
                <c:pt idx="15">
                  <c:v>16.433</c:v>
                </c:pt>
                <c:pt idx="16">
                  <c:v>18.640999999999998</c:v>
                </c:pt>
                <c:pt idx="17">
                  <c:v>18.827000000000002</c:v>
                </c:pt>
                <c:pt idx="18">
                  <c:v>21.919</c:v>
                </c:pt>
                <c:pt idx="19">
                  <c:v>21.922999999999998</c:v>
                </c:pt>
                <c:pt idx="20">
                  <c:v>28.757999999999999</c:v>
                </c:pt>
                <c:pt idx="21">
                  <c:v>31.66</c:v>
                </c:pt>
                <c:pt idx="22">
                  <c:v>39.201999999999998</c:v>
                </c:pt>
                <c:pt idx="23">
                  <c:v>44.621000000000002</c:v>
                </c:pt>
                <c:pt idx="24">
                  <c:v>49.167000000000002</c:v>
                </c:pt>
                <c:pt idx="25">
                  <c:v>52.112000000000002</c:v>
                </c:pt>
                <c:pt idx="26">
                  <c:v>298.79000000000002</c:v>
                </c:pt>
                <c:pt idx="27">
                  <c:v>318.28699999999998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41-4E50-BD61-113E198DA3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2000 г.</c:v>
                </c:pt>
              </c:strCache>
            </c:strRef>
          </c:tx>
          <c:spPr>
            <a:solidFill>
              <a:srgbClr val="C00000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dLbl>
              <c:idx val="0"/>
              <c:layout>
                <c:manualLayout>
                  <c:x val="-2.0450987758554402E-3"/>
                  <c:y val="-7.1092978980549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41-4E50-BD61-113E198DA356}"/>
                </c:ext>
              </c:extLst>
            </c:dLbl>
            <c:dLbl>
              <c:idx val="1"/>
              <c:layout>
                <c:manualLayout>
                  <c:x val="-2.0450987758553652E-3"/>
                  <c:y val="-4.7395319320366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E41-4E50-BD61-113E198DA356}"/>
                </c:ext>
              </c:extLst>
            </c:dLbl>
            <c:dLbl>
              <c:idx val="2"/>
              <c:layout>
                <c:manualLayout>
                  <c:x val="0"/>
                  <c:y val="-4.7395319320366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41-4E50-BD61-113E198DA356}"/>
                </c:ext>
              </c:extLst>
            </c:dLbl>
            <c:dLbl>
              <c:idx val="3"/>
              <c:layout>
                <c:manualLayout>
                  <c:x val="-2.0450987758554029E-3"/>
                  <c:y val="-2.3697659660183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41-4E50-BD61-113E198DA356}"/>
                </c:ext>
              </c:extLst>
            </c:dLbl>
            <c:dLbl>
              <c:idx val="4"/>
              <c:layout>
                <c:manualLayout>
                  <c:x val="-2.0450987758554029E-3"/>
                  <c:y val="-2.3697659660183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41-4E50-BD61-113E198DA356}"/>
                </c:ext>
              </c:extLst>
            </c:dLbl>
            <c:dLbl>
              <c:idx val="6"/>
              <c:layout>
                <c:manualLayout>
                  <c:x val="-4.0901975517107685E-3"/>
                  <c:y val="-2.36976596601821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41-4E50-BD61-113E198DA356}"/>
                </c:ext>
              </c:extLst>
            </c:dLbl>
            <c:dLbl>
              <c:idx val="7"/>
              <c:layout>
                <c:manualLayout>
                  <c:x val="-2.0450987758554029E-3"/>
                  <c:y val="-2.3697659660183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41-4E50-BD61-113E198DA356}"/>
                </c:ext>
              </c:extLst>
            </c:dLbl>
            <c:dLbl>
              <c:idx val="8"/>
              <c:layout>
                <c:manualLayout>
                  <c:x val="-6.1352963275662087E-3"/>
                  <c:y val="-4.73953193203669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41-4E50-BD61-113E198DA356}"/>
                </c:ext>
              </c:extLst>
            </c:dLbl>
            <c:dLbl>
              <c:idx val="9"/>
              <c:layout>
                <c:manualLayout>
                  <c:x val="0"/>
                  <c:y val="-4.7395319320366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41-4E50-BD61-113E198DA356}"/>
                </c:ext>
              </c:extLst>
            </c:dLbl>
            <c:dLbl>
              <c:idx val="12"/>
              <c:layout>
                <c:manualLayout>
                  <c:x val="-4.0901975517108431E-3"/>
                  <c:y val="-2.3697659660183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41-4E50-BD61-113E198DA356}"/>
                </c:ext>
              </c:extLst>
            </c:dLbl>
            <c:dLbl>
              <c:idx val="16"/>
              <c:layout>
                <c:manualLayout>
                  <c:x val="-2.0450987758554029E-3"/>
                  <c:y val="-4.7395319320366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41-4E50-BD61-113E198DA356}"/>
                </c:ext>
              </c:extLst>
            </c:dLbl>
            <c:dLbl>
              <c:idx val="17"/>
              <c:layout>
                <c:manualLayout>
                  <c:x val="-4.0901975517108058E-3"/>
                  <c:y val="-7.1092978980549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41-4E50-BD61-113E198DA356}"/>
                </c:ext>
              </c:extLst>
            </c:dLbl>
            <c:dLbl>
              <c:idx val="18"/>
              <c:layout>
                <c:manualLayout>
                  <c:x val="3.749304443450034E-17"/>
                  <c:y val="-7.10929789805486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41-4E50-BD61-113E198DA356}"/>
                </c:ext>
              </c:extLst>
            </c:dLbl>
            <c:dLbl>
              <c:idx val="19"/>
              <c:layout>
                <c:manualLayout>
                  <c:x val="-2.0450987758553652E-3"/>
                  <c:y val="-4.7395319320366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41-4E50-BD61-113E198DA356}"/>
                </c:ext>
              </c:extLst>
            </c:dLbl>
            <c:dLbl>
              <c:idx val="21"/>
              <c:layout>
                <c:manualLayout>
                  <c:x val="-2.0450987758554029E-3"/>
                  <c:y val="-2.3697659660183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41-4E50-BD61-113E198DA356}"/>
                </c:ext>
              </c:extLst>
            </c:dLbl>
            <c:dLbl>
              <c:idx val="22"/>
              <c:layout>
                <c:manualLayout>
                  <c:x val="-2.0450987758554029E-3"/>
                  <c:y val="-2.3697659660183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41-4E50-BD61-113E198DA356}"/>
                </c:ext>
              </c:extLst>
            </c:dLbl>
            <c:dLbl>
              <c:idx val="23"/>
              <c:layout>
                <c:manualLayout>
                  <c:x val="-2.0450987758554029E-3"/>
                  <c:y val="-2.3697659660183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E41-4E50-BD61-113E198DA356}"/>
                </c:ext>
              </c:extLst>
            </c:dLbl>
            <c:dLbl>
              <c:idx val="24"/>
              <c:layout>
                <c:manualLayout>
                  <c:x val="-8.1803951034216116E-3"/>
                  <c:y val="-4.7395319320366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E41-4E50-BD61-113E198DA356}"/>
                </c:ext>
              </c:extLst>
            </c:dLbl>
            <c:dLbl>
              <c:idx val="25"/>
              <c:layout>
                <c:manualLayout>
                  <c:x val="-4.0901975517108058E-3"/>
                  <c:y val="-7.10929789805489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E41-4E50-BD61-113E198DA356}"/>
                </c:ext>
              </c:extLst>
            </c:dLbl>
            <c:dLbl>
              <c:idx val="26"/>
              <c:layout>
                <c:manualLayout>
                  <c:x val="-1.2271193373555579E-2"/>
                  <c:y val="-4.7398980921910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E41-4E50-BD61-113E198DA356}"/>
                </c:ext>
              </c:extLst>
            </c:dLbl>
            <c:dLbl>
              <c:idx val="27"/>
              <c:layout>
                <c:manualLayout>
                  <c:x val="-8.2543791675068635E-3"/>
                  <c:y val="-2.27849118672432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E41-4E50-BD61-113E198DA3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i="1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Лист1!$A$2:$A$29</c:f>
              <c:strCache>
                <c:ptCount val="28"/>
                <c:pt idx="0">
                  <c:v>Междуреченский</c:v>
                </c:pt>
                <c:pt idx="1">
                  <c:v>Вашкинский</c:v>
                </c:pt>
                <c:pt idx="2">
                  <c:v>Усть-Кубинский</c:v>
                </c:pt>
                <c:pt idx="3">
                  <c:v>Сямженский</c:v>
                </c:pt>
                <c:pt idx="4">
                  <c:v>Нюксенский</c:v>
                </c:pt>
                <c:pt idx="5">
                  <c:v>Бабушкинский</c:v>
                </c:pt>
                <c:pt idx="6">
                  <c:v>Тарногский</c:v>
                </c:pt>
                <c:pt idx="7">
                  <c:v>Чагодощенский</c:v>
                </c:pt>
                <c:pt idx="8">
                  <c:v>Верховажский</c:v>
                </c:pt>
                <c:pt idx="9">
                  <c:v>Харовский</c:v>
                </c:pt>
                <c:pt idx="10">
                  <c:v>Белозерский</c:v>
                </c:pt>
                <c:pt idx="11">
                  <c:v>Вожегодский</c:v>
                </c:pt>
                <c:pt idx="12">
                  <c:v>Кирилловский</c:v>
                </c:pt>
                <c:pt idx="13">
                  <c:v>Кичменгско-Городецкий</c:v>
                </c:pt>
                <c:pt idx="14">
                  <c:v>Устюженский</c:v>
                </c:pt>
                <c:pt idx="15">
                  <c:v>Кадуйский</c:v>
                </c:pt>
                <c:pt idx="16">
                  <c:v>Никольский</c:v>
                </c:pt>
                <c:pt idx="17">
                  <c:v>Бабаевский</c:v>
                </c:pt>
                <c:pt idx="18">
                  <c:v>Вытегорский</c:v>
                </c:pt>
                <c:pt idx="19">
                  <c:v>Тотемский</c:v>
                </c:pt>
                <c:pt idx="20">
                  <c:v>Шекснинский</c:v>
                </c:pt>
                <c:pt idx="21">
                  <c:v>Грязовецкий</c:v>
                </c:pt>
                <c:pt idx="22">
                  <c:v>Череповецкий</c:v>
                </c:pt>
                <c:pt idx="23">
                  <c:v>Сокольский</c:v>
                </c:pt>
                <c:pt idx="24">
                  <c:v>Великоустюгский</c:v>
                </c:pt>
                <c:pt idx="25">
                  <c:v>Вологодский</c:v>
                </c:pt>
                <c:pt idx="26">
                  <c:v>г. Череповец</c:v>
                </c:pt>
                <c:pt idx="27">
                  <c:v>г. Вологда</c:v>
                </c:pt>
              </c:strCache>
            </c:strRef>
          </c:cat>
          <c:val>
            <c:numRef>
              <c:f>Лист1!$C$2:$C$29</c:f>
              <c:numCache>
                <c:formatCode>General</c:formatCode>
                <c:ptCount val="28"/>
                <c:pt idx="0">
                  <c:v>7.8579999999999997</c:v>
                </c:pt>
                <c:pt idx="1">
                  <c:v>10.468999999999999</c:v>
                </c:pt>
                <c:pt idx="2">
                  <c:v>9.7029999999999994</c:v>
                </c:pt>
                <c:pt idx="3">
                  <c:v>10.62</c:v>
                </c:pt>
                <c:pt idx="4">
                  <c:v>12.048</c:v>
                </c:pt>
                <c:pt idx="5">
                  <c:v>15.775</c:v>
                </c:pt>
                <c:pt idx="6">
                  <c:v>15.82</c:v>
                </c:pt>
                <c:pt idx="7">
                  <c:v>16.23</c:v>
                </c:pt>
                <c:pt idx="8">
                  <c:v>16.652999999999999</c:v>
                </c:pt>
                <c:pt idx="9">
                  <c:v>21.623000000000001</c:v>
                </c:pt>
                <c:pt idx="10">
                  <c:v>22.6</c:v>
                </c:pt>
                <c:pt idx="11">
                  <c:v>19.573</c:v>
                </c:pt>
                <c:pt idx="12">
                  <c:v>19.222999999999999</c:v>
                </c:pt>
                <c:pt idx="13">
                  <c:v>23.28</c:v>
                </c:pt>
                <c:pt idx="14">
                  <c:v>22.553000000000001</c:v>
                </c:pt>
                <c:pt idx="15">
                  <c:v>19.481000000000002</c:v>
                </c:pt>
                <c:pt idx="16">
                  <c:v>27.506</c:v>
                </c:pt>
                <c:pt idx="17">
                  <c:v>25.963999999999999</c:v>
                </c:pt>
                <c:pt idx="18">
                  <c:v>32.893999999999998</c:v>
                </c:pt>
                <c:pt idx="19">
                  <c:v>26.89</c:v>
                </c:pt>
                <c:pt idx="20">
                  <c:v>35.856000000000002</c:v>
                </c:pt>
                <c:pt idx="21">
                  <c:v>43.264000000000003</c:v>
                </c:pt>
                <c:pt idx="22">
                  <c:v>41.991999999999997</c:v>
                </c:pt>
                <c:pt idx="23">
                  <c:v>60.503</c:v>
                </c:pt>
                <c:pt idx="24">
                  <c:v>67.331000000000003</c:v>
                </c:pt>
                <c:pt idx="25">
                  <c:v>51.295999999999999</c:v>
                </c:pt>
                <c:pt idx="26">
                  <c:v>323.471</c:v>
                </c:pt>
                <c:pt idx="27">
                  <c:v>308.76400000000001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E41-4E50-BD61-113E198DA3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axId val="130615552"/>
        <c:axId val="130633728"/>
      </c:barChart>
      <c:catAx>
        <c:axId val="130615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30633728"/>
        <c:crosses val="autoZero"/>
        <c:auto val="1"/>
        <c:lblAlgn val="ctr"/>
        <c:lblOffset val="100"/>
        <c:noMultiLvlLbl val="0"/>
      </c:catAx>
      <c:valAx>
        <c:axId val="13063372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ru-RU" b="0"/>
                  <a:t>Тыс. чел.</a:t>
                </a:r>
              </a:p>
            </c:rich>
          </c:tx>
          <c:layout>
            <c:manualLayout>
              <c:xMode val="edge"/>
              <c:yMode val="edge"/>
              <c:x val="0.89770674515606774"/>
              <c:y val="0.92958620129824687"/>
            </c:manualLayout>
          </c:layout>
          <c:overlay val="0"/>
        </c:title>
        <c:numFmt formatCode="General" sourceLinked="1"/>
        <c:majorTickMark val="none"/>
        <c:minorTickMark val="out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30615552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57941952427280563"/>
          <c:y val="0.12337847873017119"/>
          <c:w val="0.19730645695057625"/>
          <c:h val="0.13289535928520843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5084509448434968E-2"/>
          <c:y val="0.10340496747915501"/>
          <c:w val="0.83692837284913735"/>
          <c:h val="0.420495205089655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Лист1!$AD$152</c:f>
              <c:strCache>
                <c:ptCount val="1"/>
                <c:pt idx="0">
                  <c:v>Темп роста (левая шкала)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A0-4EDE-BE45-8E16B84B305E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A0-4EDE-BE45-8E16B84B305E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A0-4EDE-BE45-8E16B84B305E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A0-4EDE-BE45-8E16B84B305E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A0-4EDE-BE45-8E16B84B305E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A0-4EDE-BE45-8E16B84B305E}"/>
              </c:ext>
            </c:extLst>
          </c:dPt>
          <c:dPt>
            <c:idx val="9"/>
            <c:invertIfNegative val="0"/>
            <c:bubble3D val="0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4A0-4EDE-BE45-8E16B84B305E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4A0-4EDE-BE45-8E16B84B305E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4A0-4EDE-BE45-8E16B84B305E}"/>
              </c:ext>
            </c:extLst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4A0-4EDE-BE45-8E16B84B305E}"/>
              </c:ext>
            </c:extLst>
          </c:dPt>
          <c:dPt>
            <c:idx val="14"/>
            <c:invertIfNegative val="0"/>
            <c:bubble3D val="0"/>
            <c:spPr>
              <a:solidFill>
                <a:srgbClr val="C0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E4A0-4EDE-BE45-8E16B84B305E}"/>
              </c:ext>
            </c:extLst>
          </c:dPt>
          <c:dPt>
            <c:idx val="16"/>
            <c:invertIfNegative val="0"/>
            <c:bubble3D val="0"/>
            <c:spPr>
              <a:solidFill>
                <a:srgbClr val="C0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E4A0-4EDE-BE45-8E16B84B305E}"/>
              </c:ext>
            </c:extLst>
          </c:dPt>
          <c:dPt>
            <c:idx val="17"/>
            <c:invertIfNegative val="0"/>
            <c:bubble3D val="0"/>
            <c:spPr>
              <a:solidFill>
                <a:srgbClr val="C0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E4A0-4EDE-BE45-8E16B84B305E}"/>
              </c:ext>
            </c:extLst>
          </c:dPt>
          <c:dPt>
            <c:idx val="18"/>
            <c:invertIfNegative val="0"/>
            <c:bubble3D val="0"/>
            <c:spPr>
              <a:solidFill>
                <a:srgbClr val="C0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E4A0-4EDE-BE45-8E16B84B305E}"/>
              </c:ext>
            </c:extLst>
          </c:dPt>
          <c:dPt>
            <c:idx val="19"/>
            <c:invertIfNegative val="0"/>
            <c:bubble3D val="0"/>
            <c:spPr>
              <a:solidFill>
                <a:srgbClr val="C0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E4A0-4EDE-BE45-8E16B84B305E}"/>
              </c:ext>
            </c:extLst>
          </c:dPt>
          <c:dPt>
            <c:idx val="21"/>
            <c:invertIfNegative val="0"/>
            <c:bubble3D val="0"/>
            <c:spPr>
              <a:solidFill>
                <a:srgbClr val="C0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E4A0-4EDE-BE45-8E16B84B305E}"/>
              </c:ext>
            </c:extLst>
          </c:dPt>
          <c:dPt>
            <c:idx val="23"/>
            <c:invertIfNegative val="0"/>
            <c:bubble3D val="0"/>
            <c:spPr>
              <a:solidFill>
                <a:srgbClr val="C0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E4A0-4EDE-BE45-8E16B84B305E}"/>
              </c:ext>
            </c:extLst>
          </c:dPt>
          <c:dPt>
            <c:idx val="24"/>
            <c:invertIfNegative val="0"/>
            <c:bubble3D val="0"/>
            <c:spPr>
              <a:solidFill>
                <a:srgbClr val="C0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E4A0-4EDE-BE45-8E16B84B305E}"/>
              </c:ext>
            </c:extLst>
          </c:dPt>
          <c:dPt>
            <c:idx val="25"/>
            <c:invertIfNegative val="0"/>
            <c:bubble3D val="0"/>
            <c:spPr>
              <a:solidFill>
                <a:srgbClr val="C0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E4A0-4EDE-BE45-8E16B84B305E}"/>
              </c:ext>
            </c:extLst>
          </c:dPt>
          <c:dPt>
            <c:idx val="26"/>
            <c:invertIfNegative val="0"/>
            <c:bubble3D val="0"/>
            <c:spPr>
              <a:solidFill>
                <a:srgbClr val="C0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E4A0-4EDE-BE45-8E16B84B305E}"/>
              </c:ext>
            </c:extLst>
          </c:dPt>
          <c:dPt>
            <c:idx val="27"/>
            <c:invertIfNegative val="0"/>
            <c:bubble3D val="0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E4A0-4EDE-BE45-8E16B84B305E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A0-4EDE-BE45-8E16B84B305E}"/>
                </c:ext>
              </c:extLst>
            </c:dLbl>
            <c:dLbl>
              <c:idx val="1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E4A0-4EDE-BE45-8E16B84B305E}"/>
                </c:ext>
              </c:extLst>
            </c:dLbl>
            <c:dLbl>
              <c:idx val="27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4A0-4EDE-BE45-8E16B84B30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Лист1!$AC$153:$AC$180</c:f>
              <c:strCache>
                <c:ptCount val="28"/>
                <c:pt idx="0">
                  <c:v>г. Вологда</c:v>
                </c:pt>
                <c:pt idx="1">
                  <c:v>г. Череповец</c:v>
                </c:pt>
                <c:pt idx="2">
                  <c:v>Шекснинский</c:v>
                </c:pt>
                <c:pt idx="3">
                  <c:v>Бабаевский</c:v>
                </c:pt>
                <c:pt idx="4">
                  <c:v>Тотемский</c:v>
                </c:pt>
                <c:pt idx="5">
                  <c:v>Кадуйский</c:v>
                </c:pt>
                <c:pt idx="6">
                  <c:v>Кирилловский</c:v>
                </c:pt>
                <c:pt idx="7">
                  <c:v>Нюксенский</c:v>
                </c:pt>
                <c:pt idx="8">
                  <c:v>Великоустюгский</c:v>
                </c:pt>
                <c:pt idx="9">
                  <c:v>Грязовецкий</c:v>
                </c:pt>
                <c:pt idx="10">
                  <c:v>Вологодский</c:v>
                </c:pt>
                <c:pt idx="11">
                  <c:v>Сокольский</c:v>
                </c:pt>
                <c:pt idx="12">
                  <c:v>Белозерский</c:v>
                </c:pt>
                <c:pt idx="13">
                  <c:v>Верховажский</c:v>
                </c:pt>
                <c:pt idx="14">
                  <c:v>Сямженский</c:v>
                </c:pt>
                <c:pt idx="15">
                  <c:v>Устюженский</c:v>
                </c:pt>
                <c:pt idx="16">
                  <c:v>Вытегорский</c:v>
                </c:pt>
                <c:pt idx="17">
                  <c:v>Тарногский</c:v>
                </c:pt>
                <c:pt idx="18">
                  <c:v>Никольский</c:v>
                </c:pt>
                <c:pt idx="19">
                  <c:v>Междуреченский</c:v>
                </c:pt>
                <c:pt idx="20">
                  <c:v>Чагодощенский</c:v>
                </c:pt>
                <c:pt idx="21">
                  <c:v>Кичм.- Городецкий</c:v>
                </c:pt>
                <c:pt idx="22">
                  <c:v>Харовский</c:v>
                </c:pt>
                <c:pt idx="23">
                  <c:v>Бабушкинский</c:v>
                </c:pt>
                <c:pt idx="24">
                  <c:v>Усть-Кубинский</c:v>
                </c:pt>
                <c:pt idx="25">
                  <c:v>Вожегодский</c:v>
                </c:pt>
                <c:pt idx="26">
                  <c:v>Вашкинский</c:v>
                </c:pt>
                <c:pt idx="27">
                  <c:v>Череповецкий</c:v>
                </c:pt>
              </c:strCache>
            </c:strRef>
          </c:cat>
          <c:val>
            <c:numRef>
              <c:f>Лист1!$AD$153:$AD$180</c:f>
              <c:numCache>
                <c:formatCode>0.0</c:formatCode>
                <c:ptCount val="28"/>
                <c:pt idx="0">
                  <c:v>96.233897337604546</c:v>
                </c:pt>
                <c:pt idx="1">
                  <c:v>76.845125287011257</c:v>
                </c:pt>
                <c:pt idx="2">
                  <c:v>66.14538354117461</c:v>
                </c:pt>
                <c:pt idx="3">
                  <c:v>61.409723122351934</c:v>
                </c:pt>
                <c:pt idx="4">
                  <c:v>58.884660589763605</c:v>
                </c:pt>
                <c:pt idx="5">
                  <c:v>57.632107978458215</c:v>
                </c:pt>
                <c:pt idx="6">
                  <c:v>57.44634298208193</c:v>
                </c:pt>
                <c:pt idx="7">
                  <c:v>55.617424144820937</c:v>
                </c:pt>
                <c:pt idx="8">
                  <c:v>53.474285258087683</c:v>
                </c:pt>
                <c:pt idx="9">
                  <c:v>52.683070844373759</c:v>
                </c:pt>
                <c:pt idx="10">
                  <c:v>52.534771942586985</c:v>
                </c:pt>
                <c:pt idx="11">
                  <c:v>52.124679295116557</c:v>
                </c:pt>
                <c:pt idx="12">
                  <c:v>51.299849085410777</c:v>
                </c:pt>
                <c:pt idx="13">
                  <c:v>49.990484032918673</c:v>
                </c:pt>
                <c:pt idx="14">
                  <c:v>49.751596177949025</c:v>
                </c:pt>
                <c:pt idx="15">
                  <c:v>47.936529781807984</c:v>
                </c:pt>
                <c:pt idx="16">
                  <c:v>47.237484911026314</c:v>
                </c:pt>
                <c:pt idx="17">
                  <c:v>46.550160255266618</c:v>
                </c:pt>
                <c:pt idx="18">
                  <c:v>45.942142489672442</c:v>
                </c:pt>
                <c:pt idx="19">
                  <c:v>45.649301490357935</c:v>
                </c:pt>
                <c:pt idx="20">
                  <c:v>44.160131743959461</c:v>
                </c:pt>
                <c:pt idx="21">
                  <c:v>41.498311634533103</c:v>
                </c:pt>
                <c:pt idx="22">
                  <c:v>40.704258880945112</c:v>
                </c:pt>
                <c:pt idx="23">
                  <c:v>40.052548467103634</c:v>
                </c:pt>
                <c:pt idx="24">
                  <c:v>39.284990265671546</c:v>
                </c:pt>
                <c:pt idx="25">
                  <c:v>37.390660658569921</c:v>
                </c:pt>
                <c:pt idx="26">
                  <c:v>36.491483260721779</c:v>
                </c:pt>
                <c:pt idx="27">
                  <c:v>36.422465491821896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E4A0-4EDE-BE45-8E16B84B3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27"/>
        <c:axId val="420719640"/>
        <c:axId val="420720624"/>
      </c:barChart>
      <c:catAx>
        <c:axId val="42071964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0720624"/>
        <c:crosses val="autoZero"/>
        <c:auto val="1"/>
        <c:lblAlgn val="ctr"/>
        <c:lblOffset val="100"/>
        <c:noMultiLvlLbl val="0"/>
      </c:catAx>
      <c:valAx>
        <c:axId val="420720624"/>
        <c:scaling>
          <c:orientation val="minMax"/>
          <c:max val="100"/>
        </c:scaling>
        <c:delete val="0"/>
        <c:axPos val="l"/>
        <c:numFmt formatCode="0.0" sourceLinked="1"/>
        <c:majorTickMark val="in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07196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300">
          <a:solidFill>
            <a:sysClr val="windowText" lastClr="000000"/>
          </a:solidFill>
        </a:defRPr>
      </a:pPr>
      <a:endParaRPr lang="ru-RU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949092422205541"/>
          <c:y val="3.301236273993631E-2"/>
          <c:w val="0.62423265204377165"/>
          <c:h val="0.861435983428124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Лист1!$I$2</c:f>
              <c:strCache>
                <c:ptCount val="1"/>
                <c:pt idx="0">
                  <c:v>мужчины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3.8314176245210726E-3"/>
                  <c:y val="3.4495281072710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51-40A7-9CDE-9F597D8EF3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Лист1!$B$6:$B$14</c:f>
              <c:strCache>
                <c:ptCount val="9"/>
                <c:pt idx="0">
                  <c:v>Здоровье </c:v>
                </c:pt>
                <c:pt idx="1">
                  <c:v>Счастливая и дружная семья</c:v>
                </c:pt>
                <c:pt idx="2">
                  <c:v>Материальное благополучие</c:v>
                </c:pt>
                <c:pt idx="3">
                  <c:v>Материнство / отцовство</c:v>
                </c:pt>
                <c:pt idx="4">
                  <c:v>Любимая работа</c:v>
                </c:pt>
                <c:pt idx="5">
                  <c:v>Образование</c:v>
                </c:pt>
                <c:pt idx="6">
                  <c:v>Общественное признание, популярность</c:v>
                </c:pt>
                <c:pt idx="7">
                  <c:v>Затрудняюсь ответить</c:v>
                </c:pt>
                <c:pt idx="8">
                  <c:v>Другое</c:v>
                </c:pt>
              </c:strCache>
            </c:strRef>
          </c:cat>
          <c:val>
            <c:numRef>
              <c:f>Лист1!$I$6:$I$14</c:f>
              <c:numCache>
                <c:formatCode>General</c:formatCode>
                <c:ptCount val="9"/>
                <c:pt idx="0">
                  <c:v>75.2</c:v>
                </c:pt>
                <c:pt idx="1">
                  <c:v>64.3</c:v>
                </c:pt>
                <c:pt idx="2">
                  <c:v>59.7</c:v>
                </c:pt>
                <c:pt idx="3">
                  <c:v>29.4</c:v>
                </c:pt>
                <c:pt idx="4">
                  <c:v>17.8</c:v>
                </c:pt>
                <c:pt idx="5">
                  <c:v>9.4</c:v>
                </c:pt>
                <c:pt idx="6">
                  <c:v>6.7</c:v>
                </c:pt>
                <c:pt idx="7">
                  <c:v>5.0999999999999996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51-40A7-9CDE-9F597D8EF359}"/>
            </c:ext>
          </c:extLst>
        </c:ser>
        <c:ser>
          <c:idx val="1"/>
          <c:order val="1"/>
          <c:tx>
            <c:strRef>
              <c:f>Лист1!$J$2</c:f>
              <c:strCache>
                <c:ptCount val="1"/>
                <c:pt idx="0">
                  <c:v>женщины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Лист1!$B$6:$B$14</c:f>
              <c:strCache>
                <c:ptCount val="9"/>
                <c:pt idx="0">
                  <c:v>Здоровье </c:v>
                </c:pt>
                <c:pt idx="1">
                  <c:v>Счастливая и дружная семья</c:v>
                </c:pt>
                <c:pt idx="2">
                  <c:v>Материальное благополучие</c:v>
                </c:pt>
                <c:pt idx="3">
                  <c:v>Материнство / отцовство</c:v>
                </c:pt>
                <c:pt idx="4">
                  <c:v>Любимая работа</c:v>
                </c:pt>
                <c:pt idx="5">
                  <c:v>Образование</c:v>
                </c:pt>
                <c:pt idx="6">
                  <c:v>Общественное признание, популярность</c:v>
                </c:pt>
                <c:pt idx="7">
                  <c:v>Затрудняюсь ответить</c:v>
                </c:pt>
                <c:pt idx="8">
                  <c:v>Другое</c:v>
                </c:pt>
              </c:strCache>
            </c:strRef>
          </c:cat>
          <c:val>
            <c:numRef>
              <c:f>Лист1!$J$6:$J$14</c:f>
              <c:numCache>
                <c:formatCode>General</c:formatCode>
                <c:ptCount val="9"/>
                <c:pt idx="0">
                  <c:v>80.400000000000006</c:v>
                </c:pt>
                <c:pt idx="1">
                  <c:v>71.3</c:v>
                </c:pt>
                <c:pt idx="2">
                  <c:v>47.3</c:v>
                </c:pt>
                <c:pt idx="3">
                  <c:v>46</c:v>
                </c:pt>
                <c:pt idx="4">
                  <c:v>12.4</c:v>
                </c:pt>
                <c:pt idx="5">
                  <c:v>10</c:v>
                </c:pt>
                <c:pt idx="6">
                  <c:v>2.4</c:v>
                </c:pt>
                <c:pt idx="7">
                  <c:v>5.0999999999999996</c:v>
                </c:pt>
                <c:pt idx="8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51-40A7-9CDE-9F597D8EF3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700171408"/>
        <c:axId val="690913632"/>
      </c:barChart>
      <c:catAx>
        <c:axId val="700171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0913632"/>
        <c:crosses val="autoZero"/>
        <c:auto val="1"/>
        <c:lblAlgn val="ctr"/>
        <c:lblOffset val="100"/>
        <c:noMultiLvlLbl val="0"/>
      </c:catAx>
      <c:valAx>
        <c:axId val="69091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0171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025271924158039"/>
          <c:y val="0.12319329224400689"/>
          <c:w val="0.22618832845450859"/>
          <c:h val="0.200236852395630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28136006029036"/>
          <c:y val="2.3809523809523808E-2"/>
          <c:w val="0.72517954852093947"/>
          <c:h val="0.894848289522406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Общественное признание, популярность</c:v>
                </c:pt>
                <c:pt idx="1">
                  <c:v>Образование</c:v>
                </c:pt>
                <c:pt idx="2">
                  <c:v>Любимая работа</c:v>
                </c:pt>
                <c:pt idx="3">
                  <c:v>Материнство / отцовство</c:v>
                </c:pt>
                <c:pt idx="4">
                  <c:v>Материальное благополучие</c:v>
                </c:pt>
                <c:pt idx="5">
                  <c:v>Счастливая и дружная семья</c:v>
                </c:pt>
                <c:pt idx="6">
                  <c:v>Здоровье 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4.3</c:v>
                </c:pt>
                <c:pt idx="1">
                  <c:v>9.6999999999999993</c:v>
                </c:pt>
                <c:pt idx="2">
                  <c:v>14.8</c:v>
                </c:pt>
                <c:pt idx="3">
                  <c:v>38.6</c:v>
                </c:pt>
                <c:pt idx="4">
                  <c:v>52.9</c:v>
                </c:pt>
                <c:pt idx="5">
                  <c:v>68.2</c:v>
                </c:pt>
                <c:pt idx="6">
                  <c:v>78.099999999999994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06-4B8E-8E0D-BD682296EA7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Общественное признание, популярность</c:v>
                </c:pt>
                <c:pt idx="1">
                  <c:v>Образование</c:v>
                </c:pt>
                <c:pt idx="2">
                  <c:v>Любимая работа</c:v>
                </c:pt>
                <c:pt idx="3">
                  <c:v>Материнство / отцовство</c:v>
                </c:pt>
                <c:pt idx="4">
                  <c:v>Материальное благополучие</c:v>
                </c:pt>
                <c:pt idx="5">
                  <c:v>Счастливая и дружная семья</c:v>
                </c:pt>
                <c:pt idx="6">
                  <c:v>Здоровье </c:v>
                </c:pt>
              </c:strCache>
            </c:strRef>
          </c:cat>
          <c:val>
            <c:numRef>
              <c:f>Лист1!$C$2:$C$8</c:f>
              <c:numCache>
                <c:formatCode>0.0</c:formatCode>
                <c:ptCount val="7"/>
                <c:pt idx="0">
                  <c:v>3.9</c:v>
                </c:pt>
                <c:pt idx="1">
                  <c:v>11.7</c:v>
                </c:pt>
                <c:pt idx="2">
                  <c:v>17.5</c:v>
                </c:pt>
                <c:pt idx="3">
                  <c:v>44.1</c:v>
                </c:pt>
                <c:pt idx="4">
                  <c:v>45.5</c:v>
                </c:pt>
                <c:pt idx="5">
                  <c:v>71.400000000000006</c:v>
                </c:pt>
                <c:pt idx="6">
                  <c:v>80.099999999999994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06-4B8E-8E0D-BD682296EA7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г.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Общественное признание, популярность</c:v>
                </c:pt>
                <c:pt idx="1">
                  <c:v>Образование</c:v>
                </c:pt>
                <c:pt idx="2">
                  <c:v>Любимая работа</c:v>
                </c:pt>
                <c:pt idx="3">
                  <c:v>Материнство / отцовство</c:v>
                </c:pt>
                <c:pt idx="4">
                  <c:v>Материальное благополучие</c:v>
                </c:pt>
                <c:pt idx="5">
                  <c:v>Счастливая и дружная семья</c:v>
                </c:pt>
                <c:pt idx="6">
                  <c:v>Здоровье </c:v>
                </c:pt>
              </c:strCache>
            </c:strRef>
          </c:cat>
          <c:val>
            <c:numRef>
              <c:f>Лист1!$D$2:$D$8</c:f>
              <c:numCache>
                <c:formatCode>0.0</c:formatCode>
                <c:ptCount val="7"/>
                <c:pt idx="0">
                  <c:v>2.7</c:v>
                </c:pt>
                <c:pt idx="1">
                  <c:v>10.7</c:v>
                </c:pt>
                <c:pt idx="2">
                  <c:v>18.8</c:v>
                </c:pt>
                <c:pt idx="3">
                  <c:v>32.299999999999997</c:v>
                </c:pt>
                <c:pt idx="4" formatCode="General">
                  <c:v>50.7</c:v>
                </c:pt>
                <c:pt idx="5">
                  <c:v>70.900000000000006</c:v>
                </c:pt>
                <c:pt idx="6">
                  <c:v>78.3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06-4B8E-8E0D-BD682296EA7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2016 г.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Общественное признание, популярность</c:v>
                </c:pt>
                <c:pt idx="1">
                  <c:v>Образование</c:v>
                </c:pt>
                <c:pt idx="2">
                  <c:v>Любимая работа</c:v>
                </c:pt>
                <c:pt idx="3">
                  <c:v>Материнство / отцовство</c:v>
                </c:pt>
                <c:pt idx="4">
                  <c:v>Материальное благополучие</c:v>
                </c:pt>
                <c:pt idx="5">
                  <c:v>Счастливая и дружная семья</c:v>
                </c:pt>
                <c:pt idx="6">
                  <c:v>Здоровье </c:v>
                </c:pt>
              </c:strCache>
            </c:strRef>
          </c:cat>
          <c:val>
            <c:numRef>
              <c:f>Лист1!$E$2:$E$8</c:f>
              <c:numCache>
                <c:formatCode>0.0</c:formatCode>
                <c:ptCount val="7"/>
                <c:pt idx="0">
                  <c:v>6</c:v>
                </c:pt>
                <c:pt idx="1">
                  <c:v>9.9</c:v>
                </c:pt>
                <c:pt idx="2">
                  <c:v>21.1</c:v>
                </c:pt>
                <c:pt idx="3">
                  <c:v>41.7</c:v>
                </c:pt>
                <c:pt idx="4">
                  <c:v>52.5</c:v>
                </c:pt>
                <c:pt idx="5">
                  <c:v>73.400000000000006</c:v>
                </c:pt>
                <c:pt idx="6">
                  <c:v>78.2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06-4B8E-8E0D-BD682296E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24353280"/>
        <c:axId val="224383744"/>
      </c:barChart>
      <c:catAx>
        <c:axId val="224353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4383744"/>
        <c:crosses val="autoZero"/>
        <c:auto val="1"/>
        <c:lblAlgn val="ctr"/>
        <c:lblOffset val="100"/>
        <c:noMultiLvlLbl val="0"/>
      </c:catAx>
      <c:valAx>
        <c:axId val="224383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435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3482724134006709"/>
          <c:y val="0.66853228347041393"/>
          <c:w val="0.46517282852717834"/>
          <c:h val="0.232850465077639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675802351180414E-2"/>
          <c:y val="3.7250048728649537E-2"/>
          <c:w val="0.92604304818282945"/>
          <c:h val="0.74869901180968912"/>
        </c:manualLayout>
      </c:layout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РФ</c:v>
                </c:pt>
              </c:strCache>
            </c:strRef>
          </c:tx>
          <c:spPr>
            <a:ln w="2222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1575492341356671E-2"/>
                  <c:y val="1.22699386503066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2B-444F-AE51-6509D28F725B}"/>
                </c:ext>
              </c:extLst>
            </c:dLbl>
            <c:dLbl>
              <c:idx val="2"/>
              <c:layout>
                <c:manualLayout>
                  <c:x val="-3.9387308533916851E-2"/>
                  <c:y val="-2.45398773006134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2B-444F-AE51-6509D28F725B}"/>
                </c:ext>
              </c:extLst>
            </c:dLbl>
            <c:dLbl>
              <c:idx val="11"/>
              <c:layout>
                <c:manualLayout>
                  <c:x val="-3.9387308533916851E-2"/>
                  <c:y val="2.04498977505112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2B-444F-AE51-6509D28F725B}"/>
                </c:ext>
              </c:extLst>
            </c:dLbl>
            <c:dLbl>
              <c:idx val="23"/>
              <c:layout>
                <c:manualLayout>
                  <c:x val="0"/>
                  <c:y val="3.68098159509202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2B-444F-AE51-6509D28F725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Лист1!$B$2:$B$25</c:f>
              <c:numCache>
                <c:formatCode>General</c:formatCode>
                <c:ptCount val="24"/>
                <c:pt idx="0">
                  <c:v>700</c:v>
                </c:pt>
                <c:pt idx="1">
                  <c:v>762</c:v>
                </c:pt>
                <c:pt idx="2">
                  <c:v>837</c:v>
                </c:pt>
                <c:pt idx="3">
                  <c:v>732</c:v>
                </c:pt>
                <c:pt idx="4">
                  <c:v>649</c:v>
                </c:pt>
                <c:pt idx="5">
                  <c:v>567</c:v>
                </c:pt>
                <c:pt idx="6">
                  <c:v>575</c:v>
                </c:pt>
                <c:pt idx="7">
                  <c:v>543</c:v>
                </c:pt>
                <c:pt idx="8">
                  <c:v>597</c:v>
                </c:pt>
                <c:pt idx="9">
                  <c:v>583</c:v>
                </c:pt>
                <c:pt idx="10">
                  <c:v>526</c:v>
                </c:pt>
                <c:pt idx="11">
                  <c:v>509</c:v>
                </c:pt>
                <c:pt idx="12">
                  <c:v>531</c:v>
                </c:pt>
                <c:pt idx="13">
                  <c:v>545</c:v>
                </c:pt>
                <c:pt idx="14">
                  <c:v>566</c:v>
                </c:pt>
                <c:pt idx="15">
                  <c:v>527</c:v>
                </c:pt>
                <c:pt idx="16">
                  <c:v>617</c:v>
                </c:pt>
                <c:pt idx="17" formatCode="0">
                  <c:v>582.46700357709324</c:v>
                </c:pt>
                <c:pt idx="18">
                  <c:v>654</c:v>
                </c:pt>
                <c:pt idx="19">
                  <c:v>653</c:v>
                </c:pt>
                <c:pt idx="20">
                  <c:v>733</c:v>
                </c:pt>
                <c:pt idx="21">
                  <c:v>698</c:v>
                </c:pt>
                <c:pt idx="22" formatCode="0">
                  <c:v>653</c:v>
                </c:pt>
                <c:pt idx="23" formatCode="0">
                  <c:v>723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82B-444F-AE51-6509D28F725B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СЗФО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9387308533916851E-2"/>
                  <c:y val="3.27198364008179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82B-444F-AE51-6509D28F725B}"/>
                </c:ext>
              </c:extLst>
            </c:dLbl>
            <c:dLbl>
              <c:idx val="2"/>
              <c:layout>
                <c:manualLayout>
                  <c:x val="-4.1575492341356671E-2"/>
                  <c:y val="-2.86298568507157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82B-444F-AE51-6509D28F725B}"/>
                </c:ext>
              </c:extLst>
            </c:dLbl>
            <c:dLbl>
              <c:idx val="15"/>
              <c:layout>
                <c:manualLayout>
                  <c:x val="-2.1881838074398249E-3"/>
                  <c:y val="1.22699386503067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82B-444F-AE51-6509D28F725B}"/>
                </c:ext>
              </c:extLst>
            </c:dLbl>
            <c:dLbl>
              <c:idx val="23"/>
              <c:layout>
                <c:manualLayout>
                  <c:x val="0"/>
                  <c:y val="3.68098159509201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82B-444F-AE51-6509D28F725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Лист1!$C$2:$C$25</c:f>
              <c:numCache>
                <c:formatCode>General</c:formatCode>
                <c:ptCount val="24"/>
                <c:pt idx="0">
                  <c:v>787</c:v>
                </c:pt>
                <c:pt idx="1">
                  <c:v>836</c:v>
                </c:pt>
                <c:pt idx="2">
                  <c:v>898</c:v>
                </c:pt>
                <c:pt idx="3">
                  <c:v>813</c:v>
                </c:pt>
                <c:pt idx="4">
                  <c:v>695</c:v>
                </c:pt>
                <c:pt idx="5">
                  <c:v>608</c:v>
                </c:pt>
                <c:pt idx="6">
                  <c:v>622</c:v>
                </c:pt>
                <c:pt idx="7">
                  <c:v>598</c:v>
                </c:pt>
                <c:pt idx="8">
                  <c:v>630</c:v>
                </c:pt>
                <c:pt idx="9">
                  <c:v>602</c:v>
                </c:pt>
                <c:pt idx="10">
                  <c:v>550</c:v>
                </c:pt>
                <c:pt idx="11">
                  <c:v>526</c:v>
                </c:pt>
                <c:pt idx="12">
                  <c:v>535</c:v>
                </c:pt>
                <c:pt idx="13">
                  <c:v>570</c:v>
                </c:pt>
                <c:pt idx="14">
                  <c:v>560</c:v>
                </c:pt>
                <c:pt idx="15">
                  <c:v>520</c:v>
                </c:pt>
                <c:pt idx="16">
                  <c:v>604</c:v>
                </c:pt>
                <c:pt idx="17" formatCode="0">
                  <c:v>578.25735634584134</c:v>
                </c:pt>
                <c:pt idx="18">
                  <c:v>694</c:v>
                </c:pt>
                <c:pt idx="19">
                  <c:v>663</c:v>
                </c:pt>
                <c:pt idx="20">
                  <c:v>699</c:v>
                </c:pt>
                <c:pt idx="21">
                  <c:v>643</c:v>
                </c:pt>
                <c:pt idx="22" formatCode="0">
                  <c:v>560</c:v>
                </c:pt>
                <c:pt idx="23" formatCode="0">
                  <c:v>643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82B-444F-AE51-6509D28F725B}"/>
            </c:ext>
          </c:extLst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Вологодская область</c:v>
                </c:pt>
              </c:strCache>
            </c:strRef>
          </c:tx>
          <c:spPr>
            <a:ln w="34925">
              <a:solidFill>
                <a:srgbClr val="C00000"/>
              </a:solidFill>
            </a:ln>
          </c:spPr>
          <c:marker>
            <c:symbol val="circle"/>
            <c:size val="5"/>
            <c:spPr>
              <a:solidFill>
                <a:sysClr val="windowText" lastClr="000000">
                  <a:lumMod val="50000"/>
                  <a:lumOff val="50000"/>
                </a:sys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3.5010940919037212E-2"/>
                  <c:y val="4.0899795501022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82B-444F-AE51-6509D28F725B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82B-444F-AE51-6509D28F725B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82B-444F-AE51-6509D28F725B}"/>
                </c:ext>
              </c:extLst>
            </c:dLbl>
            <c:dLbl>
              <c:idx val="23"/>
              <c:layout>
                <c:manualLayout>
                  <c:x val="0"/>
                  <c:y val="-4.907975460122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82B-444F-AE51-6509D28F725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Лист1!$D$2:$D$25</c:f>
              <c:numCache>
                <c:formatCode>0</c:formatCode>
                <c:ptCount val="24"/>
                <c:pt idx="0">
                  <c:v>646</c:v>
                </c:pt>
                <c:pt idx="1">
                  <c:v>785</c:v>
                </c:pt>
                <c:pt idx="2">
                  <c:v>824</c:v>
                </c:pt>
                <c:pt idx="3">
                  <c:v>855</c:v>
                </c:pt>
                <c:pt idx="4">
                  <c:v>690</c:v>
                </c:pt>
                <c:pt idx="5">
                  <c:v>649</c:v>
                </c:pt>
                <c:pt idx="6">
                  <c:v>669</c:v>
                </c:pt>
                <c:pt idx="7">
                  <c:v>642</c:v>
                </c:pt>
                <c:pt idx="8">
                  <c:v>685</c:v>
                </c:pt>
                <c:pt idx="9">
                  <c:v>576</c:v>
                </c:pt>
                <c:pt idx="10">
                  <c:v>511</c:v>
                </c:pt>
                <c:pt idx="11">
                  <c:v>469</c:v>
                </c:pt>
                <c:pt idx="12">
                  <c:v>528</c:v>
                </c:pt>
                <c:pt idx="13">
                  <c:v>533</c:v>
                </c:pt>
                <c:pt idx="14">
                  <c:v>573</c:v>
                </c:pt>
                <c:pt idx="15">
                  <c:v>488</c:v>
                </c:pt>
                <c:pt idx="16">
                  <c:v>644</c:v>
                </c:pt>
                <c:pt idx="17">
                  <c:v>609</c:v>
                </c:pt>
                <c:pt idx="18">
                  <c:v>733</c:v>
                </c:pt>
                <c:pt idx="19">
                  <c:v>677</c:v>
                </c:pt>
                <c:pt idx="20">
                  <c:v>773</c:v>
                </c:pt>
                <c:pt idx="21">
                  <c:v>778</c:v>
                </c:pt>
                <c:pt idx="22">
                  <c:v>703</c:v>
                </c:pt>
                <c:pt idx="23">
                  <c:v>738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282B-444F-AE51-6509D28F72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2793344"/>
        <c:axId val="143049088"/>
      </c:lineChart>
      <c:catAx>
        <c:axId val="14279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ru-RU"/>
          </a:p>
        </c:txPr>
        <c:crossAx val="143049088"/>
        <c:crosses val="autoZero"/>
        <c:auto val="1"/>
        <c:lblAlgn val="ctr"/>
        <c:lblOffset val="100"/>
        <c:noMultiLvlLbl val="0"/>
      </c:catAx>
      <c:valAx>
        <c:axId val="143049088"/>
        <c:scaling>
          <c:orientation val="minMax"/>
          <c:min val="45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2793344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646362806643391E-2"/>
          <c:y val="0.93303524559430073"/>
          <c:w val="0.95940622504919193"/>
          <c:h val="6.6965202969260743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ndard"/>
        <c:varyColors val="0"/>
        <c:ser>
          <c:idx val="7"/>
          <c:order val="7"/>
          <c:tx>
            <c:strRef>
              <c:f>Лист1!$A$11</c:f>
              <c:strCache>
                <c:ptCount val="1"/>
                <c:pt idx="0">
                  <c:v>15-49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4.5138888888888888E-2"/>
                  <c:y val="-0.446159193082223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46FD-4890-B049-116CFC0F9551}"/>
                </c:ext>
              </c:extLst>
            </c:dLbl>
            <c:dLbl>
              <c:idx val="1"/>
              <c:layout>
                <c:manualLayout>
                  <c:x val="5.4398148148148126E-2"/>
                  <c:y val="-0.44615919308222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46FD-4890-B049-116CFC0F9551}"/>
                </c:ext>
              </c:extLst>
            </c:dLbl>
            <c:dLbl>
              <c:idx val="2"/>
              <c:layout>
                <c:manualLayout>
                  <c:x val="5.0925925925925923E-2"/>
                  <c:y val="-0.446159193082223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46FD-4890-B049-116CFC0F9551}"/>
                </c:ext>
              </c:extLst>
            </c:dLbl>
            <c:dLbl>
              <c:idx val="3"/>
              <c:layout>
                <c:manualLayout>
                  <c:x val="5.3240740740740741E-2"/>
                  <c:y val="-0.44615919308222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46FD-4890-B049-116CFC0F9551}"/>
                </c:ext>
              </c:extLst>
            </c:dLbl>
            <c:dLbl>
              <c:idx val="4"/>
              <c:layout>
                <c:manualLayout>
                  <c:x val="4.5138888888888888E-2"/>
                  <c:y val="-0.448965225743118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6FD-4890-B049-116CFC0F9551}"/>
                </c:ext>
              </c:extLst>
            </c:dLbl>
            <c:dLbl>
              <c:idx val="5"/>
              <c:layout>
                <c:manualLayout>
                  <c:x val="4.3981481481481441E-2"/>
                  <c:y val="-0.451771258404012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6FD-4890-B049-116CFC0F9551}"/>
                </c:ext>
              </c:extLst>
            </c:dLbl>
            <c:dLbl>
              <c:idx val="6"/>
              <c:layout>
                <c:manualLayout>
                  <c:x val="4.6296296296296294E-2"/>
                  <c:y val="-0.43493506243864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6FD-4890-B049-116CFC0F9551}"/>
                </c:ext>
              </c:extLst>
            </c:dLbl>
            <c:dLbl>
              <c:idx val="7"/>
              <c:layout>
                <c:manualLayout>
                  <c:x val="4.6296296296296252E-2"/>
                  <c:y val="-0.423710931795067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6FD-4890-B049-116CFC0F9551}"/>
                </c:ext>
              </c:extLst>
            </c:dLbl>
            <c:dLbl>
              <c:idx val="8"/>
              <c:layout>
                <c:manualLayout>
                  <c:x val="3.8194444444444448E-2"/>
                  <c:y val="-0.42932299711685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6FD-4890-B049-116CFC0F9551}"/>
                </c:ext>
              </c:extLst>
            </c:dLbl>
            <c:dLbl>
              <c:idx val="9"/>
              <c:layout>
                <c:manualLayout>
                  <c:x val="3.4722222222222224E-2"/>
                  <c:y val="-0.423710931795067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6FD-4890-B049-116CFC0F9551}"/>
                </c:ext>
              </c:extLst>
            </c:dLbl>
            <c:dLbl>
              <c:idx val="10"/>
              <c:layout>
                <c:manualLayout>
                  <c:x val="2.5462962962962962E-2"/>
                  <c:y val="-0.418098866473278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6FD-4890-B049-116CFC0F9551}"/>
                </c:ext>
              </c:extLst>
            </c:dLbl>
            <c:dLbl>
              <c:idx val="11"/>
              <c:layout>
                <c:manualLayout>
                  <c:x val="2.0833333333333332E-2"/>
                  <c:y val="-0.418098866473278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6FD-4890-B049-116CFC0F9551}"/>
                </c:ext>
              </c:extLst>
            </c:dLbl>
            <c:dLbl>
              <c:idx val="12"/>
              <c:layout>
                <c:manualLayout>
                  <c:x val="2.4305555555555556E-2"/>
                  <c:y val="-0.404068703168806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6FD-4890-B049-116CFC0F9551}"/>
                </c:ext>
              </c:extLst>
            </c:dLbl>
            <c:dLbl>
              <c:idx val="13"/>
              <c:layout>
                <c:manualLayout>
                  <c:x val="1.7361111111111112E-2"/>
                  <c:y val="-0.398456637847017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6FD-4890-B049-116CFC0F9551}"/>
                </c:ext>
              </c:extLst>
            </c:dLbl>
            <c:dLbl>
              <c:idx val="14"/>
              <c:layout>
                <c:manualLayout>
                  <c:x val="1.2731481481481481E-2"/>
                  <c:y val="-0.398456637847017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6FD-4890-B049-116CFC0F9551}"/>
                </c:ext>
              </c:extLst>
            </c:dLbl>
            <c:dLbl>
              <c:idx val="15"/>
              <c:layout>
                <c:manualLayout>
                  <c:x val="1.2731481481481396E-2"/>
                  <c:y val="-0.401262670507911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6FD-4890-B049-116CFC0F9551}"/>
                </c:ext>
              </c:extLst>
            </c:dLbl>
            <c:dLbl>
              <c:idx val="16"/>
              <c:layout>
                <c:manualLayout>
                  <c:x val="1.2731481481481566E-2"/>
                  <c:y val="-0.38162044188165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6FD-4890-B049-116CFC0F9551}"/>
                </c:ext>
              </c:extLst>
            </c:dLbl>
            <c:dLbl>
              <c:idx val="17"/>
              <c:layout>
                <c:manualLayout>
                  <c:x val="1.1574074074073988E-2"/>
                  <c:y val="-0.38723250720343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6FD-4890-B049-116CFC0F9551}"/>
                </c:ext>
              </c:extLst>
            </c:dLbl>
            <c:dLbl>
              <c:idx val="18"/>
              <c:layout>
                <c:manualLayout>
                  <c:x val="8.1018518518517664E-3"/>
                  <c:y val="-0.390038539864333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6FD-4890-B049-116CFC0F9551}"/>
                </c:ext>
              </c:extLst>
            </c:dLbl>
            <c:dLbl>
              <c:idx val="19"/>
              <c:layout>
                <c:manualLayout>
                  <c:x val="4.6296296296295444E-3"/>
                  <c:y val="-0.39565060518612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6FD-4890-B049-116CFC0F9551}"/>
                </c:ext>
              </c:extLst>
            </c:dLbl>
            <c:dLbl>
              <c:idx val="20"/>
              <c:layout>
                <c:manualLayout>
                  <c:x val="0"/>
                  <c:y val="-0.398456637847017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6FD-4890-B049-116CFC0F9551}"/>
                </c:ext>
              </c:extLst>
            </c:dLbl>
            <c:dLbl>
              <c:idx val="21"/>
              <c:layout>
                <c:manualLayout>
                  <c:x val="-6.9444444444444441E-3"/>
                  <c:y val="-0.401262670507911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6FD-4890-B049-116CFC0F9551}"/>
                </c:ext>
              </c:extLst>
            </c:dLbl>
            <c:dLbl>
              <c:idx val="22"/>
              <c:layout>
                <c:manualLayout>
                  <c:x val="-1.2731481481481481E-2"/>
                  <c:y val="-0.38162044188165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6FD-4890-B049-116CFC0F9551}"/>
                </c:ext>
              </c:extLst>
            </c:dLbl>
            <c:dLbl>
              <c:idx val="23"/>
              <c:layout>
                <c:manualLayout>
                  <c:x val="-1.1574074074074243E-2"/>
                  <c:y val="-0.38162044188165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6FD-4890-B049-116CFC0F95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t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Лист1!$L$3:$AI$3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strCache>
            </c:strRef>
          </c:cat>
          <c:val>
            <c:numRef>
              <c:f>Лист1!$L$11:$AI$11</c:f>
              <c:numCache>
                <c:formatCode>General</c:formatCode>
                <c:ptCount val="24"/>
                <c:pt idx="0">
                  <c:v>346320</c:v>
                </c:pt>
                <c:pt idx="1">
                  <c:v>346780</c:v>
                </c:pt>
                <c:pt idx="2">
                  <c:v>347107</c:v>
                </c:pt>
                <c:pt idx="3">
                  <c:v>347149</c:v>
                </c:pt>
                <c:pt idx="4">
                  <c:v>345745</c:v>
                </c:pt>
                <c:pt idx="5">
                  <c:v>341900</c:v>
                </c:pt>
                <c:pt idx="6">
                  <c:v>336877</c:v>
                </c:pt>
                <c:pt idx="7">
                  <c:v>331156</c:v>
                </c:pt>
                <c:pt idx="8">
                  <c:v>325220</c:v>
                </c:pt>
                <c:pt idx="9">
                  <c:v>318171</c:v>
                </c:pt>
                <c:pt idx="10">
                  <c:v>310962</c:v>
                </c:pt>
                <c:pt idx="11">
                  <c:v>303146</c:v>
                </c:pt>
                <c:pt idx="12">
                  <c:v>296307</c:v>
                </c:pt>
                <c:pt idx="13">
                  <c:v>290040</c:v>
                </c:pt>
                <c:pt idx="14">
                  <c:v>283895</c:v>
                </c:pt>
                <c:pt idx="15">
                  <c:v>278213</c:v>
                </c:pt>
                <c:pt idx="16">
                  <c:v>273034</c:v>
                </c:pt>
                <c:pt idx="17">
                  <c:v>269054</c:v>
                </c:pt>
                <c:pt idx="18">
                  <c:v>265543</c:v>
                </c:pt>
                <c:pt idx="19">
                  <c:v>262150</c:v>
                </c:pt>
                <c:pt idx="20">
                  <c:v>259732</c:v>
                </c:pt>
                <c:pt idx="21">
                  <c:v>257246</c:v>
                </c:pt>
                <c:pt idx="22">
                  <c:v>255043</c:v>
                </c:pt>
                <c:pt idx="23">
                  <c:v>253393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FD-4890-B049-116CFC0F95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57935"/>
        <c:axId val="2012628127"/>
      </c:areaChart>
      <c:lineChart>
        <c:grouping val="standard"/>
        <c:varyColors val="0"/>
        <c:ser>
          <c:idx val="0"/>
          <c:order val="0"/>
          <c:tx>
            <c:strRef>
              <c:f>Лист1!$A$4</c:f>
              <c:strCache>
                <c:ptCount val="1"/>
                <c:pt idx="0">
                  <c:v>15-19</c:v>
                </c:pt>
              </c:strCache>
            </c:strRef>
          </c:tx>
          <c:spPr>
            <a:ln w="571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strRef>
              <c:f>Лист1!$L$3:$AI$3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strCache>
            </c:strRef>
          </c:cat>
          <c:val>
            <c:numRef>
              <c:f>Лист1!$L$4:$AI$4</c:f>
              <c:numCache>
                <c:formatCode>General</c:formatCode>
                <c:ptCount val="24"/>
                <c:pt idx="0">
                  <c:v>53341</c:v>
                </c:pt>
                <c:pt idx="1">
                  <c:v>54047</c:v>
                </c:pt>
                <c:pt idx="2">
                  <c:v>55507</c:v>
                </c:pt>
                <c:pt idx="3">
                  <c:v>56256</c:v>
                </c:pt>
                <c:pt idx="4">
                  <c:v>55220</c:v>
                </c:pt>
                <c:pt idx="5">
                  <c:v>53584</c:v>
                </c:pt>
                <c:pt idx="6">
                  <c:v>50812</c:v>
                </c:pt>
                <c:pt idx="7">
                  <c:v>46607</c:v>
                </c:pt>
                <c:pt idx="8">
                  <c:v>42025</c:v>
                </c:pt>
                <c:pt idx="9">
                  <c:v>37560</c:v>
                </c:pt>
                <c:pt idx="10">
                  <c:v>33816</c:v>
                </c:pt>
                <c:pt idx="11">
                  <c:v>30726</c:v>
                </c:pt>
                <c:pt idx="12">
                  <c:v>28589</c:v>
                </c:pt>
                <c:pt idx="13">
                  <c:v>27119</c:v>
                </c:pt>
                <c:pt idx="14">
                  <c:v>26472</c:v>
                </c:pt>
                <c:pt idx="15">
                  <c:v>25563</c:v>
                </c:pt>
                <c:pt idx="16">
                  <c:v>25070</c:v>
                </c:pt>
                <c:pt idx="17">
                  <c:v>25173</c:v>
                </c:pt>
                <c:pt idx="18">
                  <c:v>25922</c:v>
                </c:pt>
                <c:pt idx="19">
                  <c:v>26587</c:v>
                </c:pt>
                <c:pt idx="20">
                  <c:v>27603</c:v>
                </c:pt>
                <c:pt idx="21">
                  <c:v>28565</c:v>
                </c:pt>
                <c:pt idx="22">
                  <c:v>29460</c:v>
                </c:pt>
                <c:pt idx="23">
                  <c:v>30360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FD-4890-B049-116CFC0F9551}"/>
            </c:ext>
          </c:extLst>
        </c:ser>
        <c:ser>
          <c:idx val="1"/>
          <c:order val="1"/>
          <c:tx>
            <c:strRef>
              <c:f>Лист1!$A$5</c:f>
              <c:strCache>
                <c:ptCount val="1"/>
                <c:pt idx="0">
                  <c:v>20-24</c:v>
                </c:pt>
              </c:strCache>
            </c:strRef>
          </c:tx>
          <c:spPr>
            <a:ln w="381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Лист1!$L$3:$AI$3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strCache>
            </c:strRef>
          </c:cat>
          <c:val>
            <c:numRef>
              <c:f>Лист1!$L$5:$AI$5</c:f>
              <c:numCache>
                <c:formatCode>General</c:formatCode>
                <c:ptCount val="24"/>
                <c:pt idx="0">
                  <c:v>47046</c:v>
                </c:pt>
                <c:pt idx="1">
                  <c:v>47938</c:v>
                </c:pt>
                <c:pt idx="2">
                  <c:v>48286</c:v>
                </c:pt>
                <c:pt idx="3">
                  <c:v>49512</c:v>
                </c:pt>
                <c:pt idx="4">
                  <c:v>50774</c:v>
                </c:pt>
                <c:pt idx="5">
                  <c:v>51773</c:v>
                </c:pt>
                <c:pt idx="6">
                  <c:v>52341</c:v>
                </c:pt>
                <c:pt idx="7">
                  <c:v>53008</c:v>
                </c:pt>
                <c:pt idx="8">
                  <c:v>53112</c:v>
                </c:pt>
                <c:pt idx="9">
                  <c:v>51916</c:v>
                </c:pt>
                <c:pt idx="10">
                  <c:v>50461</c:v>
                </c:pt>
                <c:pt idx="11">
                  <c:v>47790</c:v>
                </c:pt>
                <c:pt idx="12">
                  <c:v>44286</c:v>
                </c:pt>
                <c:pt idx="13">
                  <c:v>39777</c:v>
                </c:pt>
                <c:pt idx="14">
                  <c:v>35533</c:v>
                </c:pt>
                <c:pt idx="15">
                  <c:v>32074</c:v>
                </c:pt>
                <c:pt idx="16">
                  <c:v>29051</c:v>
                </c:pt>
                <c:pt idx="17">
                  <c:v>26811</c:v>
                </c:pt>
                <c:pt idx="18">
                  <c:v>25113</c:v>
                </c:pt>
                <c:pt idx="19">
                  <c:v>24412</c:v>
                </c:pt>
                <c:pt idx="20">
                  <c:v>23755</c:v>
                </c:pt>
                <c:pt idx="21">
                  <c:v>23564</c:v>
                </c:pt>
                <c:pt idx="22">
                  <c:v>23734</c:v>
                </c:pt>
                <c:pt idx="23">
                  <c:v>23956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6FD-4890-B049-116CFC0F9551}"/>
            </c:ext>
          </c:extLst>
        </c:ser>
        <c:ser>
          <c:idx val="2"/>
          <c:order val="2"/>
          <c:tx>
            <c:strRef>
              <c:f>Лист1!$A$6</c:f>
              <c:strCache>
                <c:ptCount val="1"/>
                <c:pt idx="0">
                  <c:v>25-29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Лист1!$L$3:$AI$3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strCache>
            </c:strRef>
          </c:cat>
          <c:val>
            <c:numRef>
              <c:f>Лист1!$L$6:$AI$6</c:f>
              <c:numCache>
                <c:formatCode>General</c:formatCode>
                <c:ptCount val="24"/>
                <c:pt idx="0">
                  <c:v>41300</c:v>
                </c:pt>
                <c:pt idx="1">
                  <c:v>42634</c:v>
                </c:pt>
                <c:pt idx="2">
                  <c:v>43647</c:v>
                </c:pt>
                <c:pt idx="3">
                  <c:v>44266</c:v>
                </c:pt>
                <c:pt idx="4">
                  <c:v>45484</c:v>
                </c:pt>
                <c:pt idx="5">
                  <c:v>46118</c:v>
                </c:pt>
                <c:pt idx="6">
                  <c:v>46910</c:v>
                </c:pt>
                <c:pt idx="7">
                  <c:v>47369</c:v>
                </c:pt>
                <c:pt idx="8">
                  <c:v>48551</c:v>
                </c:pt>
                <c:pt idx="9">
                  <c:v>49636</c:v>
                </c:pt>
                <c:pt idx="10">
                  <c:v>50331</c:v>
                </c:pt>
                <c:pt idx="11">
                  <c:v>50841</c:v>
                </c:pt>
                <c:pt idx="12">
                  <c:v>51349</c:v>
                </c:pt>
                <c:pt idx="13">
                  <c:v>51129</c:v>
                </c:pt>
                <c:pt idx="14">
                  <c:v>49798</c:v>
                </c:pt>
                <c:pt idx="15">
                  <c:v>48463</c:v>
                </c:pt>
                <c:pt idx="16">
                  <c:v>46090</c:v>
                </c:pt>
                <c:pt idx="17">
                  <c:v>42774</c:v>
                </c:pt>
                <c:pt idx="18">
                  <c:v>38454</c:v>
                </c:pt>
                <c:pt idx="19">
                  <c:v>34331</c:v>
                </c:pt>
                <c:pt idx="20">
                  <c:v>31046</c:v>
                </c:pt>
                <c:pt idx="21">
                  <c:v>28335</c:v>
                </c:pt>
                <c:pt idx="22">
                  <c:v>26489</c:v>
                </c:pt>
                <c:pt idx="23">
                  <c:v>24565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6FD-4890-B049-116CFC0F9551}"/>
            </c:ext>
          </c:extLst>
        </c:ser>
        <c:ser>
          <c:idx val="3"/>
          <c:order val="3"/>
          <c:tx>
            <c:strRef>
              <c:f>Лист1!$A$7</c:f>
              <c:strCache>
                <c:ptCount val="1"/>
                <c:pt idx="0">
                  <c:v>30-34</c:v>
                </c:pt>
              </c:strCache>
            </c:strRef>
          </c:tx>
          <c:spPr>
            <a:ln w="571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Лист1!$L$3:$AI$3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strCache>
            </c:strRef>
          </c:cat>
          <c:val>
            <c:numRef>
              <c:f>Лист1!$L$7:$AI$7</c:f>
              <c:numCache>
                <c:formatCode>General</c:formatCode>
                <c:ptCount val="24"/>
                <c:pt idx="0">
                  <c:v>40228</c:v>
                </c:pt>
                <c:pt idx="1">
                  <c:v>38919</c:v>
                </c:pt>
                <c:pt idx="2">
                  <c:v>38567</c:v>
                </c:pt>
                <c:pt idx="3">
                  <c:v>39269</c:v>
                </c:pt>
                <c:pt idx="4">
                  <c:v>39800</c:v>
                </c:pt>
                <c:pt idx="5">
                  <c:v>40847</c:v>
                </c:pt>
                <c:pt idx="6">
                  <c:v>41999</c:v>
                </c:pt>
                <c:pt idx="7">
                  <c:v>43090</c:v>
                </c:pt>
                <c:pt idx="8">
                  <c:v>43971</c:v>
                </c:pt>
                <c:pt idx="9">
                  <c:v>45116</c:v>
                </c:pt>
                <c:pt idx="10">
                  <c:v>45707</c:v>
                </c:pt>
                <c:pt idx="11">
                  <c:v>46278</c:v>
                </c:pt>
                <c:pt idx="12">
                  <c:v>46721</c:v>
                </c:pt>
                <c:pt idx="13">
                  <c:v>47695</c:v>
                </c:pt>
                <c:pt idx="14">
                  <c:v>48561</c:v>
                </c:pt>
                <c:pt idx="15">
                  <c:v>49089</c:v>
                </c:pt>
                <c:pt idx="16">
                  <c:v>49487</c:v>
                </c:pt>
                <c:pt idx="17">
                  <c:v>50103</c:v>
                </c:pt>
                <c:pt idx="18">
                  <c:v>49677</c:v>
                </c:pt>
                <c:pt idx="19">
                  <c:v>48194</c:v>
                </c:pt>
                <c:pt idx="20">
                  <c:v>46850</c:v>
                </c:pt>
                <c:pt idx="21">
                  <c:v>44437</c:v>
                </c:pt>
                <c:pt idx="22">
                  <c:v>41236</c:v>
                </c:pt>
                <c:pt idx="23">
                  <c:v>36894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6FD-4890-B049-116CFC0F9551}"/>
            </c:ext>
          </c:extLst>
        </c:ser>
        <c:ser>
          <c:idx val="4"/>
          <c:order val="4"/>
          <c:tx>
            <c:strRef>
              <c:f>Лист1!$A$8</c:f>
              <c:strCache>
                <c:ptCount val="1"/>
                <c:pt idx="0">
                  <c:v>35-39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Лист1!$L$3:$AI$3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strCache>
            </c:strRef>
          </c:cat>
          <c:val>
            <c:numRef>
              <c:f>Лист1!$L$8:$AI$8</c:f>
              <c:numCache>
                <c:formatCode>General</c:formatCode>
                <c:ptCount val="24"/>
                <c:pt idx="0">
                  <c:v>53205</c:v>
                </c:pt>
                <c:pt idx="1">
                  <c:v>50247</c:v>
                </c:pt>
                <c:pt idx="2">
                  <c:v>47322</c:v>
                </c:pt>
                <c:pt idx="3">
                  <c:v>44828</c:v>
                </c:pt>
                <c:pt idx="4">
                  <c:v>42259</c:v>
                </c:pt>
                <c:pt idx="5">
                  <c:v>39932</c:v>
                </c:pt>
                <c:pt idx="6">
                  <c:v>38546</c:v>
                </c:pt>
                <c:pt idx="7">
                  <c:v>37992</c:v>
                </c:pt>
                <c:pt idx="8">
                  <c:v>38505</c:v>
                </c:pt>
                <c:pt idx="9">
                  <c:v>39291</c:v>
                </c:pt>
                <c:pt idx="10">
                  <c:v>40481</c:v>
                </c:pt>
                <c:pt idx="11">
                  <c:v>41566</c:v>
                </c:pt>
                <c:pt idx="12">
                  <c:v>42612</c:v>
                </c:pt>
                <c:pt idx="13">
                  <c:v>43399</c:v>
                </c:pt>
                <c:pt idx="14">
                  <c:v>44436</c:v>
                </c:pt>
                <c:pt idx="15">
                  <c:v>44879</c:v>
                </c:pt>
                <c:pt idx="16">
                  <c:v>45445</c:v>
                </c:pt>
                <c:pt idx="17">
                  <c:v>45839</c:v>
                </c:pt>
                <c:pt idx="18">
                  <c:v>46715</c:v>
                </c:pt>
                <c:pt idx="19">
                  <c:v>47484</c:v>
                </c:pt>
                <c:pt idx="20">
                  <c:v>47840</c:v>
                </c:pt>
                <c:pt idx="21">
                  <c:v>48257</c:v>
                </c:pt>
                <c:pt idx="22">
                  <c:v>48693</c:v>
                </c:pt>
                <c:pt idx="23">
                  <c:v>48619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6FD-4890-B049-116CFC0F9551}"/>
            </c:ext>
          </c:extLst>
        </c:ser>
        <c:ser>
          <c:idx val="5"/>
          <c:order val="5"/>
          <c:tx>
            <c:strRef>
              <c:f>Лист1!$A$9</c:f>
              <c:strCache>
                <c:ptCount val="1"/>
                <c:pt idx="0">
                  <c:v>40-44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Лист1!$L$3:$AI$3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strCache>
            </c:strRef>
          </c:cat>
          <c:val>
            <c:numRef>
              <c:f>Лист1!$L$9:$AI$9</c:f>
              <c:numCache>
                <c:formatCode>General</c:formatCode>
                <c:ptCount val="24"/>
                <c:pt idx="0">
                  <c:v>58665</c:v>
                </c:pt>
                <c:pt idx="1">
                  <c:v>58597</c:v>
                </c:pt>
                <c:pt idx="2">
                  <c:v>58352</c:v>
                </c:pt>
                <c:pt idx="3">
                  <c:v>56703</c:v>
                </c:pt>
                <c:pt idx="4">
                  <c:v>54782</c:v>
                </c:pt>
                <c:pt idx="5">
                  <c:v>52259</c:v>
                </c:pt>
                <c:pt idx="6">
                  <c:v>49105</c:v>
                </c:pt>
                <c:pt idx="7">
                  <c:v>46265</c:v>
                </c:pt>
                <c:pt idx="8">
                  <c:v>43853</c:v>
                </c:pt>
                <c:pt idx="9">
                  <c:v>41374</c:v>
                </c:pt>
                <c:pt idx="10">
                  <c:v>39226</c:v>
                </c:pt>
                <c:pt idx="11">
                  <c:v>37900</c:v>
                </c:pt>
                <c:pt idx="12">
                  <c:v>37363</c:v>
                </c:pt>
                <c:pt idx="13">
                  <c:v>37910</c:v>
                </c:pt>
                <c:pt idx="14">
                  <c:v>38562</c:v>
                </c:pt>
                <c:pt idx="15">
                  <c:v>39727</c:v>
                </c:pt>
                <c:pt idx="16">
                  <c:v>40825</c:v>
                </c:pt>
                <c:pt idx="17">
                  <c:v>41795</c:v>
                </c:pt>
                <c:pt idx="18">
                  <c:v>42637</c:v>
                </c:pt>
                <c:pt idx="19">
                  <c:v>43480</c:v>
                </c:pt>
                <c:pt idx="20">
                  <c:v>43887</c:v>
                </c:pt>
                <c:pt idx="21">
                  <c:v>44298</c:v>
                </c:pt>
                <c:pt idx="22">
                  <c:v>44671</c:v>
                </c:pt>
                <c:pt idx="23">
                  <c:v>47001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6FD-4890-B049-116CFC0F9551}"/>
            </c:ext>
          </c:extLst>
        </c:ser>
        <c:ser>
          <c:idx val="6"/>
          <c:order val="6"/>
          <c:tx>
            <c:strRef>
              <c:f>Лист1!$A$10</c:f>
              <c:strCache>
                <c:ptCount val="1"/>
                <c:pt idx="0">
                  <c:v>45-49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Лист1!$L$3:$AI$3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strCache>
            </c:strRef>
          </c:cat>
          <c:val>
            <c:numRef>
              <c:f>Лист1!$L$10:$AI$10</c:f>
              <c:numCache>
                <c:formatCode>General</c:formatCode>
                <c:ptCount val="24"/>
                <c:pt idx="0">
                  <c:v>52535</c:v>
                </c:pt>
                <c:pt idx="1">
                  <c:v>54398</c:v>
                </c:pt>
                <c:pt idx="2">
                  <c:v>55426</c:v>
                </c:pt>
                <c:pt idx="3">
                  <c:v>56315</c:v>
                </c:pt>
                <c:pt idx="4">
                  <c:v>57426</c:v>
                </c:pt>
                <c:pt idx="5">
                  <c:v>57387</c:v>
                </c:pt>
                <c:pt idx="6">
                  <c:v>57164</c:v>
                </c:pt>
                <c:pt idx="7">
                  <c:v>56825</c:v>
                </c:pt>
                <c:pt idx="8">
                  <c:v>55203</c:v>
                </c:pt>
                <c:pt idx="9">
                  <c:v>53278</c:v>
                </c:pt>
                <c:pt idx="10">
                  <c:v>50940</c:v>
                </c:pt>
                <c:pt idx="11">
                  <c:v>48045</c:v>
                </c:pt>
                <c:pt idx="12">
                  <c:v>45387</c:v>
                </c:pt>
                <c:pt idx="13">
                  <c:v>43011</c:v>
                </c:pt>
                <c:pt idx="14">
                  <c:v>40533</c:v>
                </c:pt>
                <c:pt idx="15">
                  <c:v>38418</c:v>
                </c:pt>
                <c:pt idx="16">
                  <c:v>37066</c:v>
                </c:pt>
                <c:pt idx="17">
                  <c:v>36559</c:v>
                </c:pt>
                <c:pt idx="18">
                  <c:v>37025</c:v>
                </c:pt>
                <c:pt idx="19">
                  <c:v>37662</c:v>
                </c:pt>
                <c:pt idx="20">
                  <c:v>38751</c:v>
                </c:pt>
                <c:pt idx="21">
                  <c:v>39790</c:v>
                </c:pt>
                <c:pt idx="22">
                  <c:v>40760</c:v>
                </c:pt>
                <c:pt idx="23">
                  <c:v>41998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6FD-4890-B049-116CFC0F95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99647"/>
        <c:axId val="2012670143"/>
      </c:lineChart>
      <c:catAx>
        <c:axId val="9199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2670143"/>
        <c:crosses val="autoZero"/>
        <c:auto val="1"/>
        <c:lblAlgn val="ctr"/>
        <c:lblOffset val="100"/>
        <c:noMultiLvlLbl val="0"/>
      </c:catAx>
      <c:valAx>
        <c:axId val="2012670143"/>
        <c:scaling>
          <c:orientation val="minMax"/>
          <c:min val="20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99647"/>
        <c:crosses val="autoZero"/>
        <c:crossBetween val="between"/>
      </c:valAx>
      <c:valAx>
        <c:axId val="2012628127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57935"/>
        <c:crosses val="max"/>
        <c:crossBetween val="between"/>
      </c:valAx>
      <c:catAx>
        <c:axId val="95579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1262812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0.45288</cdr:x>
      <cdr:y>0.26594</cdr:y>
    </cdr:from>
    <cdr:to>
      <cdr:x>0.90825</cdr:x>
      <cdr:y>0.30995</cdr:y>
    </cdr:to>
    <cdr:sp macro="" textlink="">
      <cdr:nvSpPr>
        <cdr:cNvPr id="2" name="Правая фигурная скобка 1"/>
        <cdr:cNvSpPr/>
      </cdr:nvSpPr>
      <cdr:spPr>
        <a:xfrm xmlns:a="http://schemas.openxmlformats.org/drawingml/2006/main" rot="16200000">
          <a:off x="5652967" y="-877395"/>
          <a:ext cx="159029" cy="3835620"/>
        </a:xfrm>
        <a:prstGeom xmlns:a="http://schemas.openxmlformats.org/drawingml/2006/main" prst="rightBrace">
          <a:avLst>
            <a:gd name="adj1" fmla="val 30258"/>
            <a:gd name="adj2" fmla="val 50000"/>
          </a:avLst>
        </a:prstGeom>
        <a:ln xmlns:a="http://schemas.openxmlformats.org/drawingml/2006/main" w="1905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0.07099</cdr:x>
      <cdr:y>0.12509</cdr:y>
    </cdr:from>
    <cdr:to>
      <cdr:x>0.19147</cdr:x>
      <cdr:y>0.18612</cdr:y>
    </cdr:to>
    <cdr:sp macro="" textlink="">
      <cdr:nvSpPr>
        <cdr:cNvPr id="1025" name="Text Box 1">
          <a:extLst xmlns:a="http://schemas.openxmlformats.org/drawingml/2006/main">
            <a:ext uri="{FF2B5EF4-FFF2-40B4-BE49-F238E27FC236}">
              <a16:creationId xmlns:a16="http://schemas.microsoft.com/office/drawing/2014/main" id="{3960F918-246A-418F-9F3A-FEE2968FAB40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1692" y="454685"/>
          <a:ext cx="715732" cy="2218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27432" tIns="22860" rIns="0" bIns="0" anchor="t" upright="1">
          <a:no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2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Мужчины</a:t>
          </a:r>
        </a:p>
        <a:p xmlns:a="http://schemas.openxmlformats.org/drawingml/2006/main">
          <a:pPr algn="l" rtl="0">
            <a:defRPr sz="1000"/>
          </a:pPr>
          <a:endParaRPr lang="ru-RU" sz="1200" b="0" i="0" u="none" strike="noStrike" baseline="0">
            <a:solidFill>
              <a:srgbClr val="000000"/>
            </a:solidFill>
            <a:latin typeface="Arial Cyr"/>
            <a:cs typeface="Arial Cyr"/>
          </a:endParaRPr>
        </a:p>
      </cdr:txBody>
    </cdr:sp>
  </cdr:relSizeAnchor>
  <cdr:relSizeAnchor xmlns:cdr="http://schemas.openxmlformats.org/drawingml/2006/chartDrawing">
    <cdr:from>
      <cdr:x>0.80218</cdr:x>
      <cdr:y>0.12681</cdr:y>
    </cdr:from>
    <cdr:to>
      <cdr:x>0.94401</cdr:x>
      <cdr:y>0.17999</cdr:y>
    </cdr:to>
    <cdr:sp macro="" textlink="">
      <cdr:nvSpPr>
        <cdr:cNvPr id="1026" name="Text Box 2">
          <a:extLst xmlns:a="http://schemas.openxmlformats.org/drawingml/2006/main">
            <a:ext uri="{FF2B5EF4-FFF2-40B4-BE49-F238E27FC236}">
              <a16:creationId xmlns:a16="http://schemas.microsoft.com/office/drawing/2014/main" id="{2C2477D8-44FD-4DC7-BDF8-A9FBEEFBC75F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65288" y="460917"/>
          <a:ext cx="842517" cy="1932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2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Женщины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0.51559</cdr:x>
      <cdr:y>0.32289</cdr:y>
    </cdr:from>
    <cdr:to>
      <cdr:x>0.55242</cdr:x>
      <cdr:y>0.47398</cdr:y>
    </cdr:to>
    <cdr:sp macro="" textlink="">
      <cdr:nvSpPr>
        <cdr:cNvPr id="2" name="Стрелка: вправо 1">
          <a:extLst xmlns:a="http://schemas.openxmlformats.org/drawingml/2006/main">
            <a:ext uri="{FF2B5EF4-FFF2-40B4-BE49-F238E27FC236}">
              <a16:creationId xmlns:a16="http://schemas.microsoft.com/office/drawing/2014/main" id="{32A71CDD-F03D-48F8-9EAB-7B653BF5BFA9}"/>
            </a:ext>
          </a:extLst>
        </cdr:cNvPr>
        <cdr:cNvSpPr/>
      </cdr:nvSpPr>
      <cdr:spPr>
        <a:xfrm xmlns:a="http://schemas.openxmlformats.org/drawingml/2006/main" rot="7738117">
          <a:off x="2655335" y="774910"/>
          <a:ext cx="330740" cy="194553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0.28789</cdr:x>
      <cdr:y>0.72658</cdr:y>
    </cdr:from>
    <cdr:to>
      <cdr:x>0.75911</cdr:x>
      <cdr:y>0.87557</cdr:y>
    </cdr:to>
    <cdr:sp macro="" textlink="">
      <cdr:nvSpPr>
        <cdr:cNvPr id="3" name="Овал 2">
          <a:extLst xmlns:a="http://schemas.openxmlformats.org/drawingml/2006/main">
            <a:ext uri="{FF2B5EF4-FFF2-40B4-BE49-F238E27FC236}">
              <a16:creationId xmlns:a16="http://schemas.microsoft.com/office/drawing/2014/main" id="{68B76241-DF09-446A-AD37-F79F214A3580}"/>
            </a:ext>
          </a:extLst>
        </cdr:cNvPr>
        <cdr:cNvSpPr/>
      </cdr:nvSpPr>
      <cdr:spPr>
        <a:xfrm xmlns:a="http://schemas.openxmlformats.org/drawingml/2006/main">
          <a:off x="1520691" y="1590517"/>
          <a:ext cx="2489050" cy="32614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0.51559</cdr:x>
      <cdr:y>0.32289</cdr:y>
    </cdr:from>
    <cdr:to>
      <cdr:x>0.55242</cdr:x>
      <cdr:y>0.47398</cdr:y>
    </cdr:to>
    <cdr:sp macro="" textlink="">
      <cdr:nvSpPr>
        <cdr:cNvPr id="2" name="Стрелка: вправо 1">
          <a:extLst xmlns:a="http://schemas.openxmlformats.org/drawingml/2006/main">
            <a:ext uri="{FF2B5EF4-FFF2-40B4-BE49-F238E27FC236}">
              <a16:creationId xmlns:a16="http://schemas.microsoft.com/office/drawing/2014/main" id="{32A71CDD-F03D-48F8-9EAB-7B653BF5BFA9}"/>
            </a:ext>
          </a:extLst>
        </cdr:cNvPr>
        <cdr:cNvSpPr/>
      </cdr:nvSpPr>
      <cdr:spPr>
        <a:xfrm xmlns:a="http://schemas.openxmlformats.org/drawingml/2006/main" rot="7738117">
          <a:off x="2655335" y="774910"/>
          <a:ext cx="330740" cy="194553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0.28789</cdr:x>
      <cdr:y>0.72658</cdr:y>
    </cdr:from>
    <cdr:to>
      <cdr:x>0.75911</cdr:x>
      <cdr:y>0.87557</cdr:y>
    </cdr:to>
    <cdr:sp macro="" textlink="">
      <cdr:nvSpPr>
        <cdr:cNvPr id="3" name="Овал 2">
          <a:extLst xmlns:a="http://schemas.openxmlformats.org/drawingml/2006/main">
            <a:ext uri="{FF2B5EF4-FFF2-40B4-BE49-F238E27FC236}">
              <a16:creationId xmlns:a16="http://schemas.microsoft.com/office/drawing/2014/main" id="{68B76241-DF09-446A-AD37-F79F214A3580}"/>
            </a:ext>
          </a:extLst>
        </cdr:cNvPr>
        <cdr:cNvSpPr/>
      </cdr:nvSpPr>
      <cdr:spPr>
        <a:xfrm xmlns:a="http://schemas.openxmlformats.org/drawingml/2006/main">
          <a:off x="1520691" y="1590517"/>
          <a:ext cx="2489050" cy="32614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2946351" cy="49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18" tIns="45659" rIns="91318" bIns="45659" numCol="1" anchor="t" anchorCtr="0" compatLnSpc="1"/>
          <a:lstStyle>
            <a:lvl1pPr defTabSz="912495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731" y="3"/>
            <a:ext cx="2946351" cy="49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18" tIns="45659" rIns="91318" bIns="45659" numCol="1" anchor="t" anchorCtr="0" compatLnSpc="1"/>
          <a:lstStyle>
            <a:lvl1pPr algn="r" defTabSz="912495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F80E0B-130F-4D23-9B2D-07BC9947F955}" type="datetimeFigureOut">
              <a:rPr lang="ru-RU"/>
              <a:t>03.07.2025</a:t>
            </a:fld>
            <a:endParaRPr lang="ru-RU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27377"/>
            <a:ext cx="2946351" cy="49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18" tIns="45659" rIns="91318" bIns="45659" numCol="1" anchor="b" anchorCtr="0" compatLnSpc="1"/>
          <a:lstStyle>
            <a:lvl1pPr defTabSz="912495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731" y="9427377"/>
            <a:ext cx="2946351" cy="49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18" tIns="45659" rIns="91318" bIns="45659" numCol="1" anchor="b" anchorCtr="0" compatLnSpc="1"/>
          <a:lstStyle>
            <a:lvl1pPr algn="r" defTabSz="911225" eaLnBrk="1" hangingPunct="1">
              <a:defRPr sz="1200"/>
            </a:lvl1pPr>
          </a:lstStyle>
          <a:p>
            <a:pPr>
              <a:defRPr/>
            </a:pPr>
            <a:fld id="{A880CC9D-9CE0-4D87-99DB-436930C161C5}" type="slidenum">
              <a:rPr lang="ru-RU" altLang="ru-RU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3" y="3"/>
            <a:ext cx="2946351" cy="4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427" tIns="47714" rIns="95427" bIns="47714" numCol="1" anchor="t" anchorCtr="0" compatLnSpc="1"/>
          <a:lstStyle>
            <a:lvl1pPr defTabSz="956310" eaLnBrk="1" hangingPunct="1">
              <a:defRPr sz="13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731" y="3"/>
            <a:ext cx="2946351" cy="4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427" tIns="47714" rIns="95427" bIns="47714" numCol="1" anchor="t" anchorCtr="0" compatLnSpc="1"/>
          <a:lstStyle>
            <a:lvl1pPr algn="r" defTabSz="956310" eaLnBrk="1" hangingPunct="1">
              <a:defRPr sz="13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D954BA-1DDF-46A6-A4DE-277482B77E01}" type="datetimeFigureOut">
              <a:rPr lang="ru-RU"/>
              <a:t>03.07.2025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1363"/>
            <a:ext cx="662305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24" tIns="45162" rIns="90324" bIns="45162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931" y="4715274"/>
            <a:ext cx="5437821" cy="446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427" tIns="47714" rIns="95427" bIns="47714" numCol="1" anchor="t" anchorCtr="0" compatLnSpc="1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3" y="9427377"/>
            <a:ext cx="2946351" cy="4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427" tIns="47714" rIns="95427" bIns="47714" numCol="1" anchor="b" anchorCtr="0" compatLnSpc="1"/>
          <a:lstStyle>
            <a:lvl1pPr defTabSz="956310" eaLnBrk="1" hangingPunct="1">
              <a:defRPr sz="13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731" y="9427377"/>
            <a:ext cx="2946351" cy="4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427" tIns="47714" rIns="95427" bIns="47714" numCol="1" anchor="b" anchorCtr="0" compatLnSpc="1"/>
          <a:lstStyle>
            <a:lvl1pPr algn="r" defTabSz="955675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2C5C7B8-8531-44E3-8749-CE0AFDE7AF1B}" type="slidenum">
              <a:rPr lang="ru-RU" altLang="ru-RU"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1363"/>
            <a:ext cx="6623050" cy="3725862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Дети появляются в союзе мужчины и женщины. Первый фактор РП – это </a:t>
            </a:r>
            <a:r>
              <a:rPr lang="ru-RU" altLang="ru-RU" sz="1000" dirty="0" err="1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брачность</a:t>
            </a:r>
            <a:r>
              <a:rPr lang="ru-RU" alt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 регионе крайне высока нестабильность браков – в 2023 г. на 1000 браков приходится 738 разводов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Анализ показал, что самые устойчивые браки заключаются в возрасте 22-25 лет.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000" b="1" dirty="0" err="1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Предразводное</a:t>
            </a:r>
            <a:r>
              <a:rPr lang="ru-RU" alt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консультирование (в т.ч. работа семейных психологов)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000" b="1" dirty="0" err="1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Просемейное</a:t>
            </a:r>
            <a:r>
              <a:rPr lang="ru-RU" alt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воспитание с самого раннего возраста</a:t>
            </a:r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49325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49325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49325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49325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493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824725-28E3-4F04-AEDA-FD8BDFEBE408}" type="slidenum">
              <a:rPr kumimoji="0" lang="ru-RU" alt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493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06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Рождаемость населения определяют два фактора – половозрастная структура - численность населения в репродуктивном возрасте и репродуктивное поведение, которое в свою очередь так же имеет свой набор </a:t>
            </a:r>
            <a:r>
              <a:rPr lang="ru-RU" dirty="0" err="1"/>
              <a:t>дерминант</a:t>
            </a:r>
            <a:r>
              <a:rPr lang="ru-RU" dirty="0"/>
              <a:t>.</a:t>
            </a:r>
          </a:p>
          <a:p>
            <a:pPr marL="228600" indent="-228600">
              <a:buAutoNum type="arabicParenR"/>
            </a:pPr>
            <a:r>
              <a:rPr lang="ru-RU" dirty="0"/>
              <a:t>Структурный фактор – численность женщин, способных к деторождению. Как и численность всего населения, численность женщин репродуктивного возраста снижается. Однако динамика пятилетних групп внутри диапазона различна. После роста рождаемости начала 2000-х гг. растет число девушек до 24 лет (две группы на рис – 15-19 и 20-24 года)НО!!! </a:t>
            </a:r>
            <a:r>
              <a:rPr lang="ru-RU" b="1" dirty="0"/>
              <a:t>Снижается число молодых женщин 25-34 года </a:t>
            </a:r>
            <a:r>
              <a:rPr lang="ru-RU" dirty="0"/>
              <a:t>(25-29 и 30-34 года). </a:t>
            </a:r>
          </a:p>
          <a:p>
            <a:pPr marL="0" indent="0">
              <a:buNone/>
            </a:pPr>
            <a:r>
              <a:rPr lang="ru-RU" dirty="0"/>
              <a:t>Параллельно увеличивается число женщин, приближающихся к верхней границе возрастной группы (49 лет) – «работает» демографическое старение.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DE77-86FA-4688-BDC8-5C4451F3020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30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Большей прогностической силой обладает показатель ожидаемого/планируемого числа детей. Это то число детей, которое вологжане планируют иметь в своей семье в реальных условиях. Оно ниже, что говорит о том, что условия жизни ограничивают реализацию репродуктивных предпочтений.</a:t>
            </a:r>
          </a:p>
          <a:p>
            <a:r>
              <a:rPr lang="ru-RU" dirty="0"/>
              <a:t>В среднем, ожидаемое число детей меньше 2 – 1,94. </a:t>
            </a:r>
          </a:p>
          <a:p>
            <a:r>
              <a:rPr lang="ru-RU" b="1" dirty="0"/>
              <a:t>Потенциал многодетности – 18,7%.</a:t>
            </a:r>
          </a:p>
          <a:p>
            <a:r>
              <a:rPr lang="ru-RU" dirty="0"/>
              <a:t>Однако, если сопоставить ожидаемое число детей с реальным суммарным коэффициентом рождаемости – 1,39 – можно увидеть потенциальный </a:t>
            </a:r>
            <a:r>
              <a:rPr lang="ru-RU" b="1" dirty="0"/>
              <a:t>«коридор возможностей» роста СКР.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DE77-86FA-4688-BDC8-5C4451F3020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44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регионе по данным ВНП-2020 </a:t>
            </a:r>
            <a:r>
              <a:rPr lang="ru-RU" b="1" dirty="0"/>
              <a:t>259 262 </a:t>
            </a:r>
            <a:r>
              <a:rPr lang="ru-RU" dirty="0"/>
              <a:t>женщины в репродуктивном возрасте – от 14 до 49 лет. Посмотрим возрастную модель рождаемости – активные репродуктивные группы 25-30, 30-34, 20-24 и 35- 39 лет. Женщин 20-39 лет уже только 131 585 (это 51% численности женщин в репродуктивном возрасте). </a:t>
            </a:r>
          </a:p>
          <a:p>
            <a:pPr marL="0" indent="0">
              <a:buNone/>
            </a:pPr>
            <a:r>
              <a:rPr lang="ru-RU" b="1" dirty="0"/>
              <a:t>Анализ структурного фактора и возрастных трендов рождаемости, что максимальный вклад в рождаемость дает 51% численности женщин в репродуктивном возрасте</a:t>
            </a:r>
          </a:p>
          <a:p>
            <a:r>
              <a:rPr lang="ru-RU" dirty="0"/>
              <a:t>2) При этом в браке состоят только 44% женщин </a:t>
            </a:r>
            <a:r>
              <a:rPr lang="ru-RU" dirty="0" err="1"/>
              <a:t>репр</a:t>
            </a:r>
            <a:r>
              <a:rPr lang="ru-RU" dirty="0"/>
              <a:t>. возраста, и 55% женщин активного репродуктивного возраста</a:t>
            </a:r>
            <a:r>
              <a:rPr lang="ru-RU" b="1" dirty="0"/>
              <a:t>. (потери 44%) </a:t>
            </a:r>
          </a:p>
          <a:p>
            <a:r>
              <a:rPr lang="ru-RU" dirty="0"/>
              <a:t>3) Анализ детности женщин в репродуктивном возрасте показывает, что в процессе деторождения могут еще принять участие бездетные и </a:t>
            </a:r>
            <a:r>
              <a:rPr lang="ru-RU" dirty="0" err="1"/>
              <a:t>малодетные</a:t>
            </a:r>
            <a:r>
              <a:rPr lang="ru-RU" dirty="0"/>
              <a:t> женщины – таких 146 702. Но это могут быть однодетные 45 летние, например. Поэтому смотрим </a:t>
            </a:r>
            <a:r>
              <a:rPr lang="ru-RU" b="1" dirty="0"/>
              <a:t>бездетных и женщин с 1-2 детьми в активном репродуктивном возрасте – таких только 80 842 (вне зависимости от </a:t>
            </a:r>
            <a:r>
              <a:rPr lang="ru-RU" b="1" dirty="0" err="1"/>
              <a:t>брачности</a:t>
            </a:r>
            <a:r>
              <a:rPr lang="ru-RU" b="1" dirty="0"/>
              <a:t>)</a:t>
            </a:r>
            <a:r>
              <a:rPr lang="ru-RU" dirty="0"/>
              <a:t>. </a:t>
            </a:r>
          </a:p>
          <a:p>
            <a:r>
              <a:rPr lang="ru-RU" sz="800" i="1" dirty="0"/>
              <a:t>Это наш репродуктивный базис – те, кто может еще рожать</a:t>
            </a:r>
            <a:endParaRPr lang="ru-RU" sz="200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DE77-86FA-4688-BDC8-5C4451F3020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80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Укрепляем материальный базис семьи </a:t>
            </a:r>
          </a:p>
          <a:p>
            <a:r>
              <a:rPr lang="ru-RU" dirty="0"/>
              <a:t>Создаем благоприятную инфраструктуру как для появления ребенка – женские консультации в шаговой доступности, благоприятные режимы труда и отдыха (</a:t>
            </a:r>
            <a:r>
              <a:rPr lang="ru-RU" b="1" dirty="0"/>
              <a:t>в том числе дополнительный  оплачиваемый отпуск беременным</a:t>
            </a:r>
            <a:r>
              <a:rPr lang="ru-RU" dirty="0"/>
              <a:t>).</a:t>
            </a:r>
          </a:p>
          <a:p>
            <a:r>
              <a:rPr lang="ru-RU" dirty="0"/>
              <a:t>И дружественная для семей с детьми городская среда и доступная медицина, образование.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DE77-86FA-4688-BDC8-5C4451F3020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265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обследовании 2022 г. мы не выявили критичных различий в медицинской активности мужчин и женщин. Только каждый пятый за последний год обращался к врачу с профилактической целью, 6% мужчин при болезни сами себе назначали лекарства и принимали их. </a:t>
            </a:r>
          </a:p>
          <a:p>
            <a:r>
              <a:rPr lang="ru-RU" dirty="0"/>
              <a:t>Однако посещение «профильного» врача разнится существенно. 35% мужчин никогда не обращались к урологу/андрологу, реже 3 раз в 5 лет обращались 27%. Ежегодные посещения связаны скорее всего с профосмотрами, а регулярные – с имеющимися заболеваниями.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FEF4-C5DE-4271-83B6-A87148CFED5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8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Весьма заметно чаще мужчины привержены вредным привычкам. Доля употребляющих алкоголь мужчин приближается к 70%, тогда как среди женщин – к 40%. Курят почти половина мужчин и 17% женщин. Женщины чаще аргументируют употребление алкоголя традицией (58%), необходимостью поддержания компании (32%), тогда как мужчины – мотивами, связанными со снятием напряжения и стресса, например, возможностью расслабиться (54%), желанием отвлечься от проблем (30%), повысить настроение (24%), а также потребностью выпить. Женщины приверженность курению чаще по сравнению с мужчинами мотивируют привычкой (71%) и желанием успокоиться, снять стресс (41%), тогда как мужчины – тем, что это помогает в общении (17%) и придаёт сил в работе (14%).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FEF4-C5DE-4271-83B6-A87148CFED5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980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5925" y="1235075"/>
            <a:ext cx="5929313" cy="33353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04875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04875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04875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04875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EC451-2EE3-49F2-A550-18DC76C3FF6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31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Средний возраст матери при рождении ребенка вырос с начала века на 3 года и составил почти 29 лет. Расчет возраста матери при рождении первенца начал расти в когортах женщин 1970 г р и младше (с 1990-х гг.)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B7CFB-AEB7-492D-82E8-187F85366B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753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региональным данным остаются риски сексуального поведения. Так, более 50% сексуальных дебютов были незащищены, а возраст начала половой жизни у 15-19летних заметно меньше, чем у старших возрастных групп (средний возраст сексуального дебюта 16 лет против 18 у более старших респондентов). Мужчины в среднем, имеют больше половых партнеров, чем женщины и заметно чаще допускают «текущую </a:t>
            </a:r>
            <a:r>
              <a:rPr lang="ru-RU" dirty="0" err="1"/>
              <a:t>полигамность</a:t>
            </a:r>
            <a:r>
              <a:rPr lang="ru-RU" dirty="0"/>
              <a:t>».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FEF4-C5DE-4271-83B6-A87148CFED5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94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DE77-86FA-4688-BDC8-5C4451F3020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35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Наши коллеги из ЧГУ под руководством со-руководителя Центра развития кадрового потенциала в области демографии Альбины Анатольевны Меховой провели опрос школьников и студентов СПО. </a:t>
            </a:r>
          </a:p>
          <a:p>
            <a:r>
              <a:rPr lang="ru-RU" dirty="0"/>
              <a:t>Крайне настораживает , что учащаяся молодежь в большинстве считает ,что семья может быть счастливой и без детей, 14-16% школьников вообще не хотят иметь детей. </a:t>
            </a:r>
          </a:p>
          <a:p>
            <a:r>
              <a:rPr lang="ru-RU" dirty="0"/>
              <a:t>Это говорит о </a:t>
            </a:r>
            <a:r>
              <a:rPr lang="ru-RU" b="1" dirty="0"/>
              <a:t>важности воспитательной </a:t>
            </a:r>
            <a:r>
              <a:rPr lang="ru-RU" b="1" dirty="0" err="1"/>
              <a:t>просемейной</a:t>
            </a:r>
            <a:r>
              <a:rPr lang="ru-RU" b="1" dirty="0"/>
              <a:t> работы с детьми и молодежью</a:t>
            </a:r>
            <a:r>
              <a:rPr lang="ru-RU" dirty="0"/>
              <a:t>.</a:t>
            </a:r>
          </a:p>
          <a:p>
            <a:r>
              <a:rPr lang="ru-RU" b="1" dirty="0"/>
              <a:t>Это задача 1 на перспективу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DE77-86FA-4688-BDC8-5C4451F3020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877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 помощью метода расчета относительного риска была оценена вероятность заболеваний детей при наличии тех или иных рисков со стороны их отцов. Мы рассмотрели возраст, условия труда и наличие ряда заболеваний в анамнезе отцов.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FEF4-C5DE-4271-83B6-A87148CFED5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263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Молодой возраст отца выступает защитным фактором в период беременности и внутриутробного развития, но является фактором риска развития ряда заболеваний в будущем (ЖКТ, кардиология, отставание в НПР). Более зрелый возраст повышает риск врожденных патологий сердечно-сосудистой системы, но в дальнейшем его негативное влияние также нивелируется (как и материнский фактор). Возможно, это также связано с большей медицинской грамотностью и ответственностью, материальной обеспеченностью и более широкими возможностями укрепления здоровья ребенка.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FEF4-C5DE-4271-83B6-A87148CFED5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56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Вредные условия труда мужчины оказывают коррелируют с рядом диагнозов в дошкольный период. Наибольший вред здоровью ребенка наносит работа мужчины в тесном контакте с химическими и токсическими веществами. У их детей на 75% чаще отмечаются неврологические заболевания уже на первом году жизни. В 2 и более раз чаще регистрируются педиатром различные аллергические проявления к 3-4 годам и нарушения работы пищеварительной системы, начиная с трех лет. Заболеваниям ЖКТ и сердца более подвержены дети, чьи отцы трудились в условиях повышенной загазованности. Риск развития пупочной грыжи в младенчестве в 4,6 раз чаще отмечен среди маленьких участников </a:t>
            </a:r>
            <a:r>
              <a:rPr lang="ru-RU" dirty="0" err="1"/>
              <a:t>когортного</a:t>
            </a:r>
            <a:r>
              <a:rPr lang="ru-RU" dirty="0"/>
              <a:t> наблюдения, будущий отец которых работал на </a:t>
            </a:r>
            <a:r>
              <a:rPr lang="ru-RU" dirty="0" err="1"/>
              <a:t>конвеерном</a:t>
            </a:r>
            <a:r>
              <a:rPr lang="ru-RU" dirty="0"/>
              <a:t> производстве. Если мужчина трудился в условиях повышенной влажности, то у его ребенка к </a:t>
            </a:r>
            <a:r>
              <a:rPr lang="ru-RU" dirty="0" err="1"/>
              <a:t>преддошкольному</a:t>
            </a:r>
            <a:r>
              <a:rPr lang="ru-RU" dirty="0"/>
              <a:t> возрасту вероятность развития бронхиальной астмы увеличивается в 5,5 раз.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FEF4-C5DE-4271-83B6-A87148CFED5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224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 вредных и опасных производствах трудятся, преимущественно, мужчины.  Удельный вес работников из числа мужчин, занятых во вредных и (или) опасных условиях труда составляет 44% в РФ и 57% в Вологодской области (</a:t>
            </a:r>
            <a:r>
              <a:rPr lang="ru-RU" dirty="0" err="1"/>
              <a:t>СеверСталь</a:t>
            </a:r>
            <a:r>
              <a:rPr lang="ru-RU" dirty="0"/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FEF4-C5DE-4271-83B6-A87148CFED5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073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Заболевания кожи и подкожной клетчатки у мужчины в 4 раза повышают риск развития у его новорождённого сына или дочери желтухи и в 11 раз – отклонений со стороны костно-мышечной системы (дисплазии тазобедренных суставов, вальгусной стопы, косолапости). Риск появления на свет ребенка с врожденным пороком сердца в 3,8 раз выше у отца, страдавшего болезнями системы пищеварения. Урологические проблемы у новорожденных мальчиков (гипоспадия, крипторхизм, опущение яичка) положительно коррелируют с проблемами мочеполовой системы их отцов.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Хронические заболевания в анамнезе мужчины повышают риск  развития некоторых патологий  у его потомства на протяжении дошкольного периода. Так, расстройства нервной системы и органов чувств у отца повышает риск развития у его будущих детей заболеваний желудочно-кишечного тракта (ЖКТ) в 3-4 годам в 5 раз, а к 6-7 годам в 6,5 раз. В свою очередь наличие проблем с ЖКТ у отца не наследуется детьми (не проявляется в дошкольном возрасте), но вдвое повышает риск отставания нервно-психического развития ребенка к 3-4 годам. Анамнез отца, осложненный болезнями почек, втрое чаще провоцирует развитие неврологических заболеваний его сына или дочери к 3-4 годам. Венерические болезни, перенесенные мужчиной ранее, в 4,8 раз увеличивают вероятность желудочно-кишечных болезней у его потомства к </a:t>
            </a:r>
            <a:r>
              <a:rPr lang="ru-RU" dirty="0" err="1"/>
              <a:t>преддошкольному</a:t>
            </a:r>
            <a:r>
              <a:rPr lang="ru-RU" dirty="0"/>
              <a:t> возрасту. А болезни кожи и подкожной клетчатки, более, чем в 2,5 раза повышают риск развития у его детей кардиологических заболеваний, начиная с 1 года.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FEF4-C5DE-4271-83B6-A87148CFED5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632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C00000"/>
                </a:solidFill>
              </a:rPr>
              <a:t>Поэтому так важно  развивать демографическое образование в регионах, готовить специалистов-демографов в том числе для системы управления, для бизнеса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DE77-86FA-4688-BDC8-5C4451F3020B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1572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71472-497D-40DC-9913-A31888CFF71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913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DE77-86FA-4688-BDC8-5C4451F3020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259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Подводя итог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9910C8-27E1-4FF6-9008-FA7C9B01811C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675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обратимся непосредственно к основным исследовательским выводам.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 1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Перспективы развития экономики регионов во многом определяются процессами, происходящими в мировой и национальной экономике, достигнутым уровнем развития регионов.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u="sng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Во-первых</a:t>
            </a:r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мир вступил в период трансформации, который характеризуется глубокой рецессией глобальной экономики, снижением потоков инвестиций, замедлением процессов формирования новых транснациональных производственных цепочек.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Во-вторых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происходит смена технологического уклада, в результате, производство все более активно проникают такие технологические новации, как: цифровизация, робототехника, аддитивные технологии и т.п.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В-третьих,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наблюдается трансформация мировой системы расселения, рабочей силы и потребления;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в-четвертых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формируются новые региональные центры экономического и политического влияния.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этих условиях для России все более актуальным становится обеспечение устойчивого развития экономики на новой технологической основе за счет трансформации структуры экономики, повышения ее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диверсифицированности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конкурентоспособности.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282A2-70DD-4275-AC8E-251CA11F040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969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Остановлюсь на 4 наиболее важных демографических вехах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Во- первых </a:t>
            </a:r>
            <a:r>
              <a:rPr lang="ru-RU" dirty="0"/>
              <a:t>–число жителей земли перешло рубеж в 8 млрд. Дальнейший рост населения мира будет основан не столько на повышении рождаемости, сколько на увеличении ОПЖ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Во-вторых</a:t>
            </a:r>
            <a:r>
              <a:rPr lang="ru-RU" dirty="0"/>
              <a:t> – Индия превзошла по численности Китай и к 2035 г. число жителей Индии  увеличится с 1,43 млрд до 1,57 млрд</a:t>
            </a:r>
          </a:p>
          <a:p>
            <a:r>
              <a:rPr lang="ru-RU" b="1" dirty="0"/>
              <a:t>В – третьих </a:t>
            </a:r>
            <a:r>
              <a:rPr lang="ru-RU" dirty="0"/>
              <a:t>впервые за многие десятилетия зафиксировано сокращение населения Китая, которое будет постепенно продолжаться</a:t>
            </a:r>
          </a:p>
          <a:p>
            <a:r>
              <a:rPr lang="ru-RU" b="1" dirty="0"/>
              <a:t>В- четвертых </a:t>
            </a:r>
            <a:r>
              <a:rPr lang="ru-RU" dirty="0"/>
              <a:t>– число людей в возрасте 50+ в мире впервые превысило число детей до 15 лет. Уже к 2050 году превышение будет больше чем в 1,5 раза.</a:t>
            </a:r>
          </a:p>
          <a:p>
            <a:r>
              <a:rPr lang="ru-RU" dirty="0"/>
              <a:t>По оценкам экспертов именно </a:t>
            </a:r>
            <a:r>
              <a:rPr lang="ru-RU" u="sng" dirty="0"/>
              <a:t>разворот возрастной структуры экономически самый значимый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DE77-86FA-4688-BDC8-5C4451F3020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694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ru-RU" sz="1200" dirty="0"/>
              <a:t>На национальном уровне сохранение народонаселения осознается как важнейший фактор национальной безопасности; </a:t>
            </a:r>
          </a:p>
          <a:p>
            <a:pPr marL="342900" indent="-342900">
              <a:buAutoNum type="arabicPeriod"/>
            </a:pPr>
            <a:r>
              <a:rPr lang="ru-RU" sz="1200" dirty="0"/>
              <a:t>В нашей стране уделяется должное внимание формированию законодательных основ в сфере демографической политики</a:t>
            </a:r>
          </a:p>
          <a:p>
            <a:pPr marL="342900" indent="-342900">
              <a:buAutoNum type="arabicPeriod"/>
            </a:pPr>
            <a:r>
              <a:rPr lang="ru-RU" sz="1200" dirty="0"/>
              <a:t>При разработке и реализации документов развития территорий, предприятий необходимо учитывать особенности и закономерности  демографического процессов.</a:t>
            </a:r>
          </a:p>
          <a:p>
            <a:pPr marL="342900" indent="-342900">
              <a:buAutoNum type="arabicPeriod"/>
            </a:pP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CEECF-6999-44A7-943C-DF232A3533D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28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13D27-03A1-4325-919F-0D3613FB757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447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13D27-03A1-4325-919F-0D3613FB757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308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 среднему варианту прогноза Росстата регион к 2045 г. потеряет 18% населения, 12% - городского и 20% - сельского. В том числе 8% молодежи.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 2030-2035 структурный фактор рождаемости не будет способствовать повышению рождаемости.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Несомненно, в таких условиях необходимо активизировать все резервы повышения рождаемости населения и миграционной привлекательности области.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910C8-27E1-4FF6-9008-FA7C9B01811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024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Здоровье занимает лидирующее положение в иерархии ценностей вологжан, однако, в практических действиях по его сбережению это отражается не вполне четко. И это важный показатель того, что культуру здоровья формировать еще предстоит.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FEF4-C5DE-4271-83B6-A87148CFED5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5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4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AF13A-6D58-4E03-B2D9-723BA23F8C4D}" type="datetime1">
              <a:rPr lang="ru-RU" smtClean="0"/>
              <a:t>03.07.2025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5C89C-96A1-45C2-9A57-B4B006C1A654}" type="slidenum">
              <a:rPr lang="ru-RU" altLang="ru-RU"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5239F-7789-4532-B489-B5AA68C353BE}" type="datetime1">
              <a:rPr lang="ru-RU" smtClean="0"/>
              <a:t>03.07.2025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988E9-B16F-4F4F-A331-DDAF81348327}" type="slidenum">
              <a:rPr lang="ru-RU" altLang="ru-RU"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5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5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9F881-354D-4FAC-B12E-371B77ED544C}" type="datetime1">
              <a:rPr lang="ru-RU" smtClean="0"/>
              <a:t>03.07.2025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9A4B1-9357-4D46-8675-58AE360C593E}" type="slidenum">
              <a:rPr lang="ru-RU" altLang="ru-RU"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овсем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915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7454E-436A-4C64-BF69-4EDAC01D7097}" type="datetime1">
              <a:rPr lang="ru-RU" smtClean="0"/>
              <a:t>03.07.2025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3FABD-833F-44BB-85C6-5FD69B13CC1C}" type="slidenum">
              <a:rPr lang="ru-RU" altLang="ru-RU"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4683B-1BAF-435E-BDE7-07A81FDAE396}" type="datetime1">
              <a:rPr lang="ru-RU" smtClean="0"/>
              <a:t>03.07.2025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E9C81-7726-49FB-8D51-DD1B878B61E8}" type="slidenum">
              <a:rPr lang="ru-RU" altLang="ru-RU"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ABAAB-7B61-4C82-AD3D-B39E56D087E8}" type="datetime1">
              <a:rPr lang="ru-RU" smtClean="0"/>
              <a:t>03.07.2025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FD476-FA90-46A2-9725-A06175C8282A}" type="slidenum">
              <a:rPr lang="ru-RU" altLang="ru-RU"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4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4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D7819-33BB-418F-976F-04C8D15F9CC0}" type="datetime1">
              <a:rPr lang="ru-RU" smtClean="0"/>
              <a:t>03.07.2025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94F6C-1A02-4E3F-AC41-FA5371CD4362}" type="slidenum">
              <a:rPr lang="ru-RU" altLang="ru-RU"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4F84A-787B-4889-B2F9-5A81395182BA}" type="datetime1">
              <a:rPr lang="ru-RU" smtClean="0"/>
              <a:t>03.07.2025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38BEF-A522-496F-9ECF-C7A06A407FFB}" type="slidenum">
              <a:rPr lang="ru-RU" altLang="ru-RU"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AB735-14BB-44ED-970C-E95F80EF9FBD}" type="datetime1">
              <a:rPr lang="ru-RU" smtClean="0"/>
              <a:t>03.07.2025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EB021-885F-43D8-A93A-080C5EDB219F}" type="slidenum">
              <a:rPr lang="ru-RU" altLang="ru-RU"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2022D-AC90-426C-B885-0D5264BC14DE}" type="datetime1">
              <a:rPr lang="ru-RU" smtClean="0"/>
              <a:t>03.07.2025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39282-8E52-4B06-B77A-510E92A401F4}" type="slidenum">
              <a:rPr lang="ru-RU" altLang="ru-RU"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61259-2621-4874-B3F0-BC5E0F0EC74E}" type="datetime1">
              <a:rPr lang="ru-RU" smtClean="0"/>
              <a:t>03.07.2025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D52B8-B504-4194-9F96-E898337C2130}" type="slidenum">
              <a:rPr lang="ru-RU" altLang="ru-RU"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F7F7F8-0039-497F-B8EE-C2D6D3F90760}" type="datetime1">
              <a:rPr lang="ru-RU" smtClean="0"/>
              <a:t>03.07.2025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67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6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5920B82-9E5F-4C8A-921A-5B3D7764220A}" type="slidenum">
              <a:rPr lang="ru-RU" altLang="ru-RU"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Candara" panose="020E0502030303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andara" panose="020E0502030303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andara" panose="020E0502030303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andara" panose="020E0502030303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Candara" panose="020E0502030303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osstat.gov.ru/free_doc/new_site/RPN22/index.html" TargetMode="External"/><Relationship Id="rId4" Type="http://schemas.openxmlformats.org/officeDocument/2006/relationships/chart" Target="../charts/char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3935760" y="6237312"/>
            <a:ext cx="3852428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1700" dirty="0">
                <a:solidFill>
                  <a:srgbClr val="0055A5"/>
                </a:solidFill>
                <a:cs typeface="Arial" panose="020B0604020202020204" pitchFamily="34" charset="0"/>
              </a:rPr>
              <a:t>ФГБУН ВолНЦ РАН, 3 июля 2025 г.</a:t>
            </a:r>
          </a:p>
        </p:txBody>
      </p:sp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2368248" y="4200904"/>
            <a:ext cx="7273925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 algn="ctr" defTabSz="914400">
              <a:buNone/>
            </a:pPr>
            <a:r>
              <a:rPr lang="ru-RU" altLang="ru-RU" sz="1600" b="1" dirty="0">
                <a:solidFill>
                  <a:srgbClr val="FF0000"/>
                </a:solidFill>
              </a:rPr>
              <a:t>Шабунова Александра Анатольевна</a:t>
            </a:r>
            <a:endParaRPr lang="ru-RU" altLang="ru-RU" sz="1600" b="1" dirty="0">
              <a:solidFill>
                <a:srgbClr val="000000"/>
              </a:solidFill>
            </a:endParaRPr>
          </a:p>
          <a:p>
            <a:pPr algn="ctr" defTabSz="914400">
              <a:buNone/>
            </a:pPr>
            <a:r>
              <a:rPr lang="ru-RU" altLang="ru-RU" sz="1600" dirty="0">
                <a:solidFill>
                  <a:srgbClr val="000000"/>
                </a:solidFill>
              </a:rPr>
              <a:t>доктор экономических наук, доцент, </a:t>
            </a:r>
            <a:endParaRPr lang="en-US" altLang="ru-RU" sz="1600" dirty="0">
              <a:solidFill>
                <a:srgbClr val="000000"/>
              </a:solidFill>
            </a:endParaRPr>
          </a:p>
          <a:p>
            <a:pPr algn="ctr" defTabSz="914400">
              <a:buNone/>
            </a:pPr>
            <a:r>
              <a:rPr lang="ru-RU" altLang="ru-RU" sz="1600" dirty="0">
                <a:solidFill>
                  <a:srgbClr val="000000"/>
                </a:solidFill>
              </a:rPr>
              <a:t>директор Вологодского научного центра РАН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99456" y="1487102"/>
            <a:ext cx="10619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Тенденции демографического поведения населения Вологодской области в контексте здоровьесбережения</a:t>
            </a:r>
            <a:endParaRPr lang="ru-RU" sz="2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CA4CF5-A13F-45D9-9F6D-D2C9171BD005}"/>
              </a:ext>
            </a:extLst>
          </p:cNvPr>
          <p:cNvSpPr txBox="1"/>
          <p:nvPr/>
        </p:nvSpPr>
        <p:spPr>
          <a:xfrm>
            <a:off x="695400" y="2692513"/>
            <a:ext cx="106196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alt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Круглый стол</a:t>
            </a:r>
          </a:p>
          <a:p>
            <a:pPr marL="27305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alt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«Репродуктивное здоровье в эпицентре сбережения традиционных семейных ценностей»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840CF1A-53BE-4794-8693-37CF15F1D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6077031"/>
            <a:ext cx="10801200" cy="639669"/>
          </a:xfrm>
        </p:spPr>
        <p:txBody>
          <a:bodyPr/>
          <a:lstStyle/>
          <a:p>
            <a:pPr marL="0" indent="0" algn="r">
              <a:buNone/>
            </a:pP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“Все говорят, что здоровье дороже всего; но никто этого не соблюдает.”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Козьма Прутков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75824022-D5FA-4CD6-808F-4CD5E0A7666B}"/>
              </a:ext>
            </a:extLst>
          </p:cNvPr>
          <p:cNvGraphicFramePr>
            <a:graphicFrameLocks/>
          </p:cNvGraphicFramePr>
          <p:nvPr/>
        </p:nvGraphicFramePr>
        <p:xfrm>
          <a:off x="6960096" y="982821"/>
          <a:ext cx="5060048" cy="4892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2F39DC-DA6C-438F-ACC8-9CE130172FF1}"/>
              </a:ext>
            </a:extLst>
          </p:cNvPr>
          <p:cNvSpPr/>
          <p:nvPr/>
        </p:nvSpPr>
        <p:spPr>
          <a:xfrm>
            <a:off x="3124825" y="321761"/>
            <a:ext cx="7205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Что для Вас является главной ценностью?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BDC2B2F7-7FEC-41F1-8A96-9D919063C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0808" y="141302"/>
            <a:ext cx="638978" cy="365125"/>
          </a:xfrm>
        </p:spPr>
        <p:txBody>
          <a:bodyPr/>
          <a:lstStyle/>
          <a:p>
            <a:pPr>
              <a:defRPr/>
            </a:pPr>
            <a:fld id="{3A733F69-73CC-4647-A31E-A419AA92B276}" type="slidenum">
              <a:rPr lang="ru-RU" sz="1400" b="1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ru-RU" sz="1400" b="1">
              <a:solidFill>
                <a:schemeClr val="bg1"/>
              </a:solidFill>
            </a:endParaRPr>
          </a:p>
        </p:txBody>
      </p:sp>
      <p:graphicFrame>
        <p:nvGraphicFramePr>
          <p:cNvPr id="8" name="Объект 4">
            <a:extLst>
              <a:ext uri="{FF2B5EF4-FFF2-40B4-BE49-F238E27FC236}">
                <a16:creationId xmlns:a16="http://schemas.microsoft.com/office/drawing/2014/main" id="{66A8B8CC-DDE6-419F-94FA-73D8272972CC}"/>
              </a:ext>
            </a:extLst>
          </p:cNvPr>
          <p:cNvGraphicFramePr>
            <a:graphicFrameLocks/>
          </p:cNvGraphicFramePr>
          <p:nvPr/>
        </p:nvGraphicFramePr>
        <p:xfrm>
          <a:off x="171856" y="990282"/>
          <a:ext cx="6975325" cy="5094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3983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4"/>
          <p:cNvSpPr>
            <a:spLocks noChangeArrowheads="1"/>
          </p:cNvSpPr>
          <p:nvPr/>
        </p:nvSpPr>
        <p:spPr bwMode="auto">
          <a:xfrm>
            <a:off x="4381499" y="768982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</a:rPr>
              <a:t>Доля сожительств, %</a:t>
            </a:r>
          </a:p>
        </p:txBody>
      </p:sp>
      <p:sp>
        <p:nvSpPr>
          <p:cNvPr id="32771" name="Прямоугольник 6"/>
          <p:cNvSpPr>
            <a:spLocks noChangeArrowheads="1"/>
          </p:cNvSpPr>
          <p:nvPr/>
        </p:nvSpPr>
        <p:spPr bwMode="auto">
          <a:xfrm>
            <a:off x="2373666" y="343122"/>
            <a:ext cx="744466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50" b="1" dirty="0">
                <a:solidFill>
                  <a:srgbClr val="FF0000"/>
                </a:solidFill>
              </a:rPr>
              <a:t>Девальвация брака. Высокая разводимость, </a:t>
            </a:r>
            <a:r>
              <a:rPr lang="ru-RU" altLang="ru-RU" sz="1650" b="1" dirty="0" err="1">
                <a:solidFill>
                  <a:srgbClr val="FF0000"/>
                </a:solidFill>
              </a:rPr>
              <a:t>распостраненность</a:t>
            </a:r>
            <a:r>
              <a:rPr lang="ru-RU" altLang="ru-RU" sz="1650" b="1" dirty="0">
                <a:solidFill>
                  <a:srgbClr val="FF0000"/>
                </a:solidFill>
              </a:rPr>
              <a:t> сожительств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00132" y="1227506"/>
          <a:ext cx="6688985" cy="143385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37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7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7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7994">
                  <a:extLst>
                    <a:ext uri="{9D8B030D-6E8A-4147-A177-3AD203B41FA5}">
                      <a16:colId xmlns:a16="http://schemas.microsoft.com/office/drawing/2014/main" val="4070849489"/>
                    </a:ext>
                  </a:extLst>
                </a:gridCol>
              </a:tblGrid>
              <a:tr h="408317">
                <a:tc>
                  <a:txBody>
                    <a:bodyPr/>
                    <a:lstStyle/>
                    <a:p>
                      <a:r>
                        <a:rPr lang="ru-RU" sz="1800" dirty="0"/>
                        <a:t>Год переписи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2002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2010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2015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317">
                <a:tc>
                  <a:txBody>
                    <a:bodyPr/>
                    <a:lstStyle/>
                    <a:p>
                      <a:r>
                        <a:rPr lang="ru-RU" sz="1800" dirty="0"/>
                        <a:t>Россия</a:t>
                      </a:r>
                      <a:endParaRPr lang="ru-RU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9,7</a:t>
                      </a:r>
                      <a:endParaRPr lang="ru-RU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13,0</a:t>
                      </a:r>
                      <a:endParaRPr lang="ru-RU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12,5</a:t>
                      </a:r>
                      <a:endParaRPr lang="ru-RU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/>
                        <a:t>9,0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317">
                <a:tc>
                  <a:txBody>
                    <a:bodyPr/>
                    <a:lstStyle/>
                    <a:p>
                      <a:r>
                        <a:rPr lang="ru-RU" sz="1800" dirty="0"/>
                        <a:t>Вологодская область</a:t>
                      </a:r>
                      <a:endParaRPr lang="ru-RU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10,3</a:t>
                      </a:r>
                      <a:endParaRPr lang="ru-RU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16,7</a:t>
                      </a:r>
                      <a:endParaRPr lang="ru-RU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12,7</a:t>
                      </a:r>
                      <a:endParaRPr lang="ru-RU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/>
                        <a:t>10,4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77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228537" y="5805490"/>
            <a:ext cx="250031" cy="165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fld id="{5B687A9E-D948-48BA-B611-91CBE83AEDB5}" type="slidenum">
              <a:rPr lang="ru-RU" altLang="ru-RU" sz="1050" b="1">
                <a:solidFill>
                  <a:srgbClr val="FFFFFF"/>
                </a:solidFill>
                <a:latin typeface="Calibri" panose="020F0502020204030204" pitchFamily="34" charset="0"/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altLang="ru-RU" sz="105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4246196" y="6401320"/>
            <a:ext cx="5994797" cy="4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88" i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Источники: 1. Переписи населения 2002, 2010, микроперепись населения 2015, перепись 2020 2. Единая межведомственная информационно–статистическая система // </a:t>
            </a:r>
            <a:r>
              <a:rPr lang="ru-RU" sz="788" i="1" dirty="0" err="1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Фед</a:t>
            </a:r>
            <a:r>
              <a:rPr lang="ru-RU" sz="788" i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. служба гос. статистики. URL: https://fedstat.ru/; Бюллетень "Естественное движение населения Российской Федерации". URL: https://gks.ru/folder/11110/document/13269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C6F1A2-F29E-4445-AF02-F919736A681C}"/>
              </a:ext>
            </a:extLst>
          </p:cNvPr>
          <p:cNvSpPr/>
          <p:nvPr/>
        </p:nvSpPr>
        <p:spPr>
          <a:xfrm>
            <a:off x="4758934" y="3673097"/>
            <a:ext cx="26741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Число разводов на 1000 браков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17A03CB2-6514-43B5-BF23-223B67C4DF44}"/>
              </a:ext>
            </a:extLst>
          </p:cNvPr>
          <p:cNvGraphicFramePr/>
          <p:nvPr/>
        </p:nvGraphicFramePr>
        <p:xfrm>
          <a:off x="289367" y="2760234"/>
          <a:ext cx="11713579" cy="3450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E6485A7-E92F-43DC-A969-26E71FD477F5}"/>
              </a:ext>
            </a:extLst>
          </p:cNvPr>
          <p:cNvSpPr/>
          <p:nvPr/>
        </p:nvSpPr>
        <p:spPr>
          <a:xfrm>
            <a:off x="4569464" y="3008659"/>
            <a:ext cx="3379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Число разводов на 1000 браков</a:t>
            </a:r>
          </a:p>
        </p:txBody>
      </p:sp>
    </p:spTree>
    <p:extLst>
      <p:ext uri="{BB962C8B-B14F-4D97-AF65-F5344CB8AC3E}">
        <p14:creationId xmlns:p14="http://schemas.microsoft.com/office/powerpoint/2010/main" val="9942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7D2935B-63B6-485B-B63E-A00699CDB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4384"/>
            <a:ext cx="10972800" cy="858126"/>
          </a:xfrm>
        </p:spPr>
        <p:txBody>
          <a:bodyPr/>
          <a:lstStyle/>
          <a:p>
            <a:r>
              <a:rPr lang="ru-RU" sz="2400" b="1" dirty="0"/>
              <a:t>Численность женщин репродуктивного возраста (человек), Вологодская область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30B98C-7D70-41C5-B9CD-DBD509D1A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F4B61D-9842-46EE-B4D8-B4A90093E972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8E429E34-B566-4C02-B892-C027DEB91918}"/>
              </a:ext>
            </a:extLst>
          </p:cNvPr>
          <p:cNvGraphicFramePr>
            <a:graphicFrameLocks/>
          </p:cNvGraphicFramePr>
          <p:nvPr/>
        </p:nvGraphicFramePr>
        <p:xfrm>
          <a:off x="464024" y="1525136"/>
          <a:ext cx="11263952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7630130A-663C-4D29-B0B8-35A72D016F73}"/>
              </a:ext>
            </a:extLst>
          </p:cNvPr>
          <p:cNvSpPr/>
          <p:nvPr/>
        </p:nvSpPr>
        <p:spPr>
          <a:xfrm>
            <a:off x="9512490" y="3933968"/>
            <a:ext cx="204716" cy="1047466"/>
          </a:xfrm>
          <a:prstGeom prst="down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9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172165-CBA0-4D8D-81CE-D5FC6D29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3F3F3-6A10-4A19-A7D9-4EE01DEF4BAF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5" name="Объект 5">
            <a:extLst>
              <a:ext uri="{FF2B5EF4-FFF2-40B4-BE49-F238E27FC236}">
                <a16:creationId xmlns:a16="http://schemas.microsoft.com/office/drawing/2014/main" id="{B32F6D6C-FC03-4A2E-B9E4-050B79EC0C3A}"/>
              </a:ext>
            </a:extLst>
          </p:cNvPr>
          <p:cNvGraphicFramePr>
            <a:graphicFrameLocks/>
          </p:cNvGraphicFramePr>
          <p:nvPr/>
        </p:nvGraphicFramePr>
        <p:xfrm>
          <a:off x="609600" y="877411"/>
          <a:ext cx="10972800" cy="2885186"/>
        </p:xfrm>
        <a:graphic>
          <a:graphicData uri="http://schemas.openxmlformats.org/drawingml/2006/table">
            <a:tbl>
              <a:tblPr firstRow="1" firstCol="1" bandRow="1"/>
              <a:tblGrid>
                <a:gridCol w="2438400">
                  <a:extLst>
                    <a:ext uri="{9D8B030D-6E8A-4147-A177-3AD203B41FA5}">
                      <a16:colId xmlns:a16="http://schemas.microsoft.com/office/drawing/2014/main" val="70911778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452449056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687954729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3751406992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3639151847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4079174132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3037926324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3195418514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6090641"/>
                    </a:ext>
                  </a:extLst>
                </a:gridCol>
                <a:gridCol w="944881">
                  <a:extLst>
                    <a:ext uri="{9D8B030D-6E8A-4147-A177-3AD203B41FA5}">
                      <a16:colId xmlns:a16="http://schemas.microsoft.com/office/drawing/2014/main" val="1624826307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val="1233667163"/>
                    </a:ext>
                  </a:extLst>
                </a:gridCol>
              </a:tblGrid>
              <a:tr h="202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Мужчины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Женщины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15 - 19 лет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20 - 24 лет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25 - 34 лет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Старше 35 лет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среднем</a:t>
                      </a:r>
                    </a:p>
                  </a:txBody>
                  <a:tcPr marL="36195" marR="3619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Вологда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Череповец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91679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 одного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9193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Одного ребёнка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43471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Двух детей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44,6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49,0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41,3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52205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Трёх детей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87767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Четырех детей и более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64027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Затрудняюсь ответить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33460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ожидаемое число детей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1,95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1,93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1,98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1,94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1,95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509178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57E8ABA-6837-4595-A5E5-C0625AB99313}"/>
              </a:ext>
            </a:extLst>
          </p:cNvPr>
          <p:cNvSpPr/>
          <p:nvPr/>
        </p:nvSpPr>
        <p:spPr>
          <a:xfrm>
            <a:off x="4701065" y="247134"/>
            <a:ext cx="3494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Ожидаемое число детей</a:t>
            </a:r>
            <a:endParaRPr lang="ru-RU" sz="2400" b="1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5DD19AC1-F087-4C23-882C-DF06029B753E}"/>
              </a:ext>
            </a:extLst>
          </p:cNvPr>
          <p:cNvGraphicFramePr>
            <a:graphicFrameLocks/>
          </p:cNvGraphicFramePr>
          <p:nvPr/>
        </p:nvGraphicFramePr>
        <p:xfrm>
          <a:off x="609599" y="4328932"/>
          <a:ext cx="10860912" cy="2281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C7F0C11-D83D-4FA8-A10D-8E0DB2609056}"/>
              </a:ext>
            </a:extLst>
          </p:cNvPr>
          <p:cNvSpPr txBox="1"/>
          <p:nvPr/>
        </p:nvSpPr>
        <p:spPr>
          <a:xfrm>
            <a:off x="8019902" y="3778899"/>
            <a:ext cx="1435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</a:rPr>
              <a:t>ОЖД – 1,94</a:t>
            </a:r>
          </a:p>
          <a:p>
            <a:r>
              <a:rPr lang="ru-RU" b="1" dirty="0">
                <a:solidFill>
                  <a:srgbClr val="000099"/>
                </a:solidFill>
              </a:rPr>
              <a:t>СКР – 1,39</a:t>
            </a:r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2D1ED776-B3DF-4572-89D2-3BA0B7F50A34}"/>
              </a:ext>
            </a:extLst>
          </p:cNvPr>
          <p:cNvSpPr/>
          <p:nvPr/>
        </p:nvSpPr>
        <p:spPr>
          <a:xfrm>
            <a:off x="9256061" y="3868148"/>
            <a:ext cx="255181" cy="467832"/>
          </a:xfrm>
          <a:prstGeom prst="righ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ADF24-2122-43B5-AF82-81EF306FE718}"/>
              </a:ext>
            </a:extLst>
          </p:cNvPr>
          <p:cNvSpPr txBox="1"/>
          <p:nvPr/>
        </p:nvSpPr>
        <p:spPr>
          <a:xfrm>
            <a:off x="9537566" y="3832543"/>
            <a:ext cx="241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Нереализованный потенциал (0,55)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7C5FB69-72C1-4A0A-9A93-05171926A9E2}"/>
              </a:ext>
            </a:extLst>
          </p:cNvPr>
          <p:cNvSpPr/>
          <p:nvPr/>
        </p:nvSpPr>
        <p:spPr>
          <a:xfrm>
            <a:off x="7982688" y="3825268"/>
            <a:ext cx="3618614" cy="6107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A718AB36-B0CD-49C8-8E09-084C2EDC9D64}"/>
              </a:ext>
            </a:extLst>
          </p:cNvPr>
          <p:cNvSpPr/>
          <p:nvPr/>
        </p:nvSpPr>
        <p:spPr>
          <a:xfrm>
            <a:off x="8019902" y="2206171"/>
            <a:ext cx="1236159" cy="63583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90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B44D66A6-0346-467D-AA2B-FCACD1AB0A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79805" y="3303794"/>
          <a:ext cx="6190013" cy="12079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7779">
                  <a:extLst>
                    <a:ext uri="{9D8B030D-6E8A-4147-A177-3AD203B41FA5}">
                      <a16:colId xmlns:a16="http://schemas.microsoft.com/office/drawing/2014/main" val="3318691770"/>
                    </a:ext>
                  </a:extLst>
                </a:gridCol>
                <a:gridCol w="790146">
                  <a:extLst>
                    <a:ext uri="{9D8B030D-6E8A-4147-A177-3AD203B41FA5}">
                      <a16:colId xmlns:a16="http://schemas.microsoft.com/office/drawing/2014/main" val="491385297"/>
                    </a:ext>
                  </a:extLst>
                </a:gridCol>
                <a:gridCol w="861237">
                  <a:extLst>
                    <a:ext uri="{9D8B030D-6E8A-4147-A177-3AD203B41FA5}">
                      <a16:colId xmlns:a16="http://schemas.microsoft.com/office/drawing/2014/main" val="273754413"/>
                    </a:ext>
                  </a:extLst>
                </a:gridCol>
                <a:gridCol w="614213">
                  <a:extLst>
                    <a:ext uri="{9D8B030D-6E8A-4147-A177-3AD203B41FA5}">
                      <a16:colId xmlns:a16="http://schemas.microsoft.com/office/drawing/2014/main" val="2998706358"/>
                    </a:ext>
                  </a:extLst>
                </a:gridCol>
                <a:gridCol w="595419">
                  <a:extLst>
                    <a:ext uri="{9D8B030D-6E8A-4147-A177-3AD203B41FA5}">
                      <a16:colId xmlns:a16="http://schemas.microsoft.com/office/drawing/2014/main" val="3647858438"/>
                    </a:ext>
                  </a:extLst>
                </a:gridCol>
                <a:gridCol w="577882">
                  <a:extLst>
                    <a:ext uri="{9D8B030D-6E8A-4147-A177-3AD203B41FA5}">
                      <a16:colId xmlns:a16="http://schemas.microsoft.com/office/drawing/2014/main" val="881833574"/>
                    </a:ext>
                  </a:extLst>
                </a:gridCol>
                <a:gridCol w="687779">
                  <a:extLst>
                    <a:ext uri="{9D8B030D-6E8A-4147-A177-3AD203B41FA5}">
                      <a16:colId xmlns:a16="http://schemas.microsoft.com/office/drawing/2014/main" val="2524041995"/>
                    </a:ext>
                  </a:extLst>
                </a:gridCol>
                <a:gridCol w="687779">
                  <a:extLst>
                    <a:ext uri="{9D8B030D-6E8A-4147-A177-3AD203B41FA5}">
                      <a16:colId xmlns:a16="http://schemas.microsoft.com/office/drawing/2014/main" val="2263610269"/>
                    </a:ext>
                  </a:extLst>
                </a:gridCol>
                <a:gridCol w="687779">
                  <a:extLst>
                    <a:ext uri="{9D8B030D-6E8A-4147-A177-3AD203B41FA5}">
                      <a16:colId xmlns:a16="http://schemas.microsoft.com/office/drawing/2014/main" val="3694040462"/>
                    </a:ext>
                  </a:extLst>
                </a:gridCol>
              </a:tblGrid>
              <a:tr h="640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Женщины </a:t>
                      </a: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Бездетные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с 1 ребенком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с 2 детьми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с 3 детьми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с 4 детьми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с 5 детьми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с 6 детьми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с 7 детьми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9" marR="7049" marT="7049" marB="0" anchor="b"/>
                </a:tc>
                <a:extLst>
                  <a:ext uri="{0D108BD9-81ED-4DB2-BD59-A6C34878D82A}">
                    <a16:rowId xmlns:a16="http://schemas.microsoft.com/office/drawing/2014/main" val="2361705625"/>
                  </a:ext>
                </a:extLst>
              </a:tr>
              <a:tr h="283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14-49</a:t>
                      </a: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40 037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50495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56170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15308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2642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875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156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156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9" marR="7049" marT="7049" marB="0" anchor="b"/>
                </a:tc>
                <a:extLst>
                  <a:ext uri="{0D108BD9-81ED-4DB2-BD59-A6C34878D82A}">
                    <a16:rowId xmlns:a16="http://schemas.microsoft.com/office/drawing/2014/main" val="3457774395"/>
                  </a:ext>
                </a:extLst>
              </a:tr>
              <a:tr h="283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20-39</a:t>
                      </a:r>
                    </a:p>
                  </a:txBody>
                  <a:tcPr marL="7049" marR="7049" marT="70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21 972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28 997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29873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8034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764292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C90E5E-939D-4755-B1AA-AA41C1F2A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3F3F3-6A10-4A19-A7D9-4EE01DEF4BAF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50894EA0-B6FF-4315-8428-CC3EA9212E17}"/>
              </a:ext>
            </a:extLst>
          </p:cNvPr>
          <p:cNvGraphicFramePr/>
          <p:nvPr/>
        </p:nvGraphicFramePr>
        <p:xfrm>
          <a:off x="219456" y="942403"/>
          <a:ext cx="5834601" cy="5183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E133937-C25C-4D9A-B508-8BA7544AC202}"/>
              </a:ext>
            </a:extLst>
          </p:cNvPr>
          <p:cNvSpPr/>
          <p:nvPr/>
        </p:nvSpPr>
        <p:spPr>
          <a:xfrm>
            <a:off x="926592" y="3547872"/>
            <a:ext cx="4803648" cy="1524000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9BD3CBB-7D87-4363-BE3B-A12DB5335691}"/>
              </a:ext>
            </a:extLst>
          </p:cNvPr>
          <p:cNvSpPr/>
          <p:nvPr/>
        </p:nvSpPr>
        <p:spPr>
          <a:xfrm>
            <a:off x="6458750" y="2618032"/>
            <a:ext cx="49111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Женщины в репродуктивном возрасте - 259 262</a:t>
            </a:r>
          </a:p>
          <a:p>
            <a:r>
              <a:rPr lang="ru-RU" dirty="0"/>
              <a:t>В активном репродуктивном возрасте – 131 585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9D45BB3-1763-428D-88D1-1A43E40CAF71}"/>
              </a:ext>
            </a:extLst>
          </p:cNvPr>
          <p:cNvSpPr/>
          <p:nvPr/>
        </p:nvSpPr>
        <p:spPr>
          <a:xfrm>
            <a:off x="4668092" y="4373356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259 262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C4C209A3-2E32-4889-A284-1CACE693B572}"/>
              </a:ext>
            </a:extLst>
          </p:cNvPr>
          <p:cNvGraphicFramePr>
            <a:graphicFrameLocks/>
          </p:cNvGraphicFramePr>
          <p:nvPr/>
        </p:nvGraphicFramePr>
        <p:xfrm>
          <a:off x="6583680" y="383460"/>
          <a:ext cx="5282146" cy="2189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9BAEBEE-5E6F-4D32-8A16-F6BC6C35856A}"/>
              </a:ext>
            </a:extLst>
          </p:cNvPr>
          <p:cNvSpPr/>
          <p:nvPr/>
        </p:nvSpPr>
        <p:spPr>
          <a:xfrm>
            <a:off x="6256090" y="5239382"/>
            <a:ext cx="48141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В браке 14-49 - </a:t>
            </a:r>
            <a:r>
              <a:rPr lang="ru-RU" dirty="0"/>
              <a:t> 120 299 + 86116 (</a:t>
            </a:r>
            <a:r>
              <a:rPr lang="ru-RU" dirty="0" err="1"/>
              <a:t>сож</a:t>
            </a:r>
            <a:r>
              <a:rPr lang="ru-RU" dirty="0"/>
              <a:t>) =206 415</a:t>
            </a:r>
          </a:p>
          <a:p>
            <a:endParaRPr lang="ru-RU" dirty="0"/>
          </a:p>
          <a:p>
            <a:r>
              <a:rPr lang="ru-RU" dirty="0"/>
              <a:t>В браке 20-39 – </a:t>
            </a:r>
            <a:r>
              <a:rPr lang="ru-RU" b="1" dirty="0"/>
              <a:t>71 873 </a:t>
            </a:r>
            <a:r>
              <a:rPr lang="ru-RU" dirty="0"/>
              <a:t>+ 62251 (</a:t>
            </a:r>
            <a:r>
              <a:rPr lang="ru-RU" dirty="0" err="1"/>
              <a:t>сож</a:t>
            </a:r>
            <a:r>
              <a:rPr lang="ru-RU" dirty="0"/>
              <a:t>) = 116427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E96ABCB-BBC4-40EF-9E59-4DB19A5307EB}"/>
              </a:ext>
            </a:extLst>
          </p:cNvPr>
          <p:cNvSpPr/>
          <p:nvPr/>
        </p:nvSpPr>
        <p:spPr>
          <a:xfrm>
            <a:off x="11348243" y="2818775"/>
            <a:ext cx="721578" cy="441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51%</a:t>
            </a: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C67C1C74-3D18-4804-8C0C-D52CD4E72ACF}"/>
              </a:ext>
            </a:extLst>
          </p:cNvPr>
          <p:cNvSpPr/>
          <p:nvPr/>
        </p:nvSpPr>
        <p:spPr>
          <a:xfrm rot="7738117">
            <a:off x="8569325" y="1380707"/>
            <a:ext cx="330740" cy="19455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C67C1C74-3D18-4804-8C0C-D52CD4E72ACF}"/>
              </a:ext>
            </a:extLst>
          </p:cNvPr>
          <p:cNvSpPr/>
          <p:nvPr/>
        </p:nvSpPr>
        <p:spPr>
          <a:xfrm rot="7738117">
            <a:off x="10392383" y="1444598"/>
            <a:ext cx="330740" cy="19455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C67C1C74-3D18-4804-8C0C-D52CD4E72ACF}"/>
              </a:ext>
            </a:extLst>
          </p:cNvPr>
          <p:cNvSpPr/>
          <p:nvPr/>
        </p:nvSpPr>
        <p:spPr>
          <a:xfrm rot="7738117">
            <a:off x="9814999" y="1309987"/>
            <a:ext cx="330740" cy="19455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9" name="Левая фигурная скобка 18">
            <a:extLst>
              <a:ext uri="{FF2B5EF4-FFF2-40B4-BE49-F238E27FC236}">
                <a16:creationId xmlns:a16="http://schemas.microsoft.com/office/drawing/2014/main" id="{0CCDB353-C280-4083-85B6-6F82E2A84118}"/>
              </a:ext>
            </a:extLst>
          </p:cNvPr>
          <p:cNvSpPr/>
          <p:nvPr/>
        </p:nvSpPr>
        <p:spPr>
          <a:xfrm rot="16200000">
            <a:off x="7584708" y="3693399"/>
            <a:ext cx="231050" cy="19057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4DF8310-0289-469E-B923-7C910A4AB0CE}"/>
              </a:ext>
            </a:extLst>
          </p:cNvPr>
          <p:cNvSpPr/>
          <p:nvPr/>
        </p:nvSpPr>
        <p:spPr>
          <a:xfrm>
            <a:off x="6610968" y="4631906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Calibri" panose="020F0502020204030204" pitchFamily="34" charset="0"/>
              </a:rPr>
              <a:t>146 702</a:t>
            </a:r>
            <a:r>
              <a:rPr lang="ru-RU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F36BCE66-C951-4D6C-A481-4A24ECCDD79A}"/>
              </a:ext>
            </a:extLst>
          </p:cNvPr>
          <p:cNvSpPr/>
          <p:nvPr/>
        </p:nvSpPr>
        <p:spPr>
          <a:xfrm>
            <a:off x="11044333" y="5708835"/>
            <a:ext cx="1076133" cy="662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54,6 % в браке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F515FEE2-0863-4C0A-94C9-C7ACCAD81E76}"/>
              </a:ext>
            </a:extLst>
          </p:cNvPr>
          <p:cNvSpPr/>
          <p:nvPr/>
        </p:nvSpPr>
        <p:spPr>
          <a:xfrm>
            <a:off x="11070228" y="4958880"/>
            <a:ext cx="1076133" cy="6936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44,4% в браке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6B44CE1-D22C-407A-8A79-C86A16A7F8F9}"/>
              </a:ext>
            </a:extLst>
          </p:cNvPr>
          <p:cNvSpPr/>
          <p:nvPr/>
        </p:nvSpPr>
        <p:spPr>
          <a:xfrm>
            <a:off x="7913937" y="4618304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80 842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75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C3B96BD-DA7F-4EB6-8EE8-F65EA51B1E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7880750"/>
              </p:ext>
            </p:extLst>
          </p:nvPr>
        </p:nvGraphicFramePr>
        <p:xfrm>
          <a:off x="688693" y="1810840"/>
          <a:ext cx="10814613" cy="28438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79474">
                  <a:extLst>
                    <a:ext uri="{9D8B030D-6E8A-4147-A177-3AD203B41FA5}">
                      <a16:colId xmlns:a16="http://schemas.microsoft.com/office/drawing/2014/main" val="1226037500"/>
                    </a:ext>
                  </a:extLst>
                </a:gridCol>
                <a:gridCol w="1853107">
                  <a:extLst>
                    <a:ext uri="{9D8B030D-6E8A-4147-A177-3AD203B41FA5}">
                      <a16:colId xmlns:a16="http://schemas.microsoft.com/office/drawing/2014/main" val="3269863075"/>
                    </a:ext>
                  </a:extLst>
                </a:gridCol>
                <a:gridCol w="1282032">
                  <a:extLst>
                    <a:ext uri="{9D8B030D-6E8A-4147-A177-3AD203B41FA5}">
                      <a16:colId xmlns:a16="http://schemas.microsoft.com/office/drawing/2014/main" val="415450661"/>
                    </a:ext>
                  </a:extLst>
                </a:gridCol>
              </a:tblGrid>
              <a:tr h="428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Условие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Доля высоких оценок («4» и «5» баллов)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Средний балл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 anchor="ctr"/>
                </a:tc>
                <a:extLst>
                  <a:ext uri="{0D108BD9-81ED-4DB2-BD59-A6C34878D82A}">
                    <a16:rowId xmlns:a16="http://schemas.microsoft.com/office/drawing/2014/main" val="3522341222"/>
                  </a:ext>
                </a:extLst>
              </a:tr>
              <a:tr h="137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Доступность качественной медицинской помощи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B050"/>
                          </a:solidFill>
                          <a:effectLst/>
                        </a:rPr>
                        <a:t>81,8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B050"/>
                          </a:solidFill>
                          <a:effectLst/>
                        </a:rPr>
                        <a:t>4,3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 anchor="ctr"/>
                </a:tc>
                <a:extLst>
                  <a:ext uri="{0D108BD9-81ED-4DB2-BD59-A6C34878D82A}">
                    <a16:rowId xmlns:a16="http://schemas.microsoft.com/office/drawing/2014/main" val="1577387023"/>
                  </a:ext>
                </a:extLst>
              </a:tr>
              <a:tr h="137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Стабильность материального благополучия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B050"/>
                          </a:solidFill>
                          <a:effectLst/>
                        </a:rPr>
                        <a:t>81,5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B050"/>
                          </a:solidFill>
                          <a:effectLst/>
                        </a:rPr>
                        <a:t>4,3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 anchor="ctr"/>
                </a:tc>
                <a:extLst>
                  <a:ext uri="{0D108BD9-81ED-4DB2-BD59-A6C34878D82A}">
                    <a16:rowId xmlns:a16="http://schemas.microsoft.com/office/drawing/2014/main" val="168714523"/>
                  </a:ext>
                </a:extLst>
              </a:tr>
              <a:tr h="137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Возможность обеспечить своим детям качественное образование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</a:rPr>
                        <a:t>81,4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B050"/>
                          </a:solidFill>
                          <a:effectLst/>
                        </a:rPr>
                        <a:t>4,3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 anchor="ctr"/>
                </a:tc>
                <a:extLst>
                  <a:ext uri="{0D108BD9-81ED-4DB2-BD59-A6C34878D82A}">
                    <a16:rowId xmlns:a16="http://schemas.microsoft.com/office/drawing/2014/main" val="2805504099"/>
                  </a:ext>
                </a:extLst>
              </a:tr>
              <a:tr h="137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Уверенность в завтрашнем дне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</a:rPr>
                        <a:t>79,5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B050"/>
                          </a:solidFill>
                          <a:effectLst/>
                        </a:rPr>
                        <a:t>4,3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 anchor="ctr"/>
                </a:tc>
                <a:extLst>
                  <a:ext uri="{0D108BD9-81ED-4DB2-BD59-A6C34878D82A}">
                    <a16:rowId xmlns:a16="http://schemas.microsoft.com/office/drawing/2014/main" val="3000578730"/>
                  </a:ext>
                </a:extLst>
              </a:tr>
              <a:tr h="137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Наличие (возможность приобретения) и удовлетворительное состояние жилья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</a:rPr>
                        <a:t>78,9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B050"/>
                          </a:solidFill>
                          <a:effectLst/>
                        </a:rPr>
                        <a:t>4,3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 anchor="ctr"/>
                </a:tc>
                <a:extLst>
                  <a:ext uri="{0D108BD9-81ED-4DB2-BD59-A6C34878D82A}">
                    <a16:rowId xmlns:a16="http://schemas.microsoft.com/office/drawing/2014/main" val="1907414204"/>
                  </a:ext>
                </a:extLst>
              </a:tr>
              <a:tr h="137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Полная семья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894" marR="678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73,0</a:t>
                      </a:r>
                    </a:p>
                  </a:txBody>
                  <a:tcPr marL="67894" marR="678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4,2</a:t>
                      </a:r>
                    </a:p>
                  </a:txBody>
                  <a:tcPr marL="67894" marR="67894" marT="0" marB="0" anchor="ctr"/>
                </a:tc>
                <a:extLst>
                  <a:ext uri="{0D108BD9-81ED-4DB2-BD59-A6C34878D82A}">
                    <a16:rowId xmlns:a16="http://schemas.microsoft.com/office/drawing/2014/main" val="2959166721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D3E5DA-21E2-4DD7-B983-5A432BD0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3F3F3-6A10-4A19-A7D9-4EE01DEF4BAF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E0EE32-94C1-44C3-A0B0-FCD9839BC7E4}"/>
              </a:ext>
            </a:extLst>
          </p:cNvPr>
          <p:cNvSpPr/>
          <p:nvPr/>
        </p:nvSpPr>
        <p:spPr>
          <a:xfrm>
            <a:off x="1449407" y="591670"/>
            <a:ext cx="9293184" cy="73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Условия, необходимые для рождения желаемого числа детей*, 2023 г.</a:t>
            </a: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(% ответов «4» и «5» баллов, средний балл)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**</a:t>
            </a:r>
            <a:endParaRPr lang="ru-RU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6AC773-D847-4FDF-BD1A-36EC6A596AA7}"/>
              </a:ext>
            </a:extLst>
          </p:cNvPr>
          <p:cNvSpPr txBox="1"/>
          <p:nvPr/>
        </p:nvSpPr>
        <p:spPr>
          <a:xfrm>
            <a:off x="797442" y="5262144"/>
            <a:ext cx="9813852" cy="1004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0" dirty="0">
                <a:effectLst/>
              </a:rPr>
              <a:t>* В представленном виде вопрос задаётся с 2023 г.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0" dirty="0">
                <a:effectLst/>
              </a:rPr>
              <a:t>** Распределение ответов на вопрос «Какие условия необходимы Вам для рождения желаемого числа детей? (оцените значимость каждого условия по 5-бальной шкале от «1» – не имеет значения до «5» – имеет очень большое значение)».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0" dirty="0">
                <a:effectLst/>
              </a:rPr>
              <a:t>Источник: данные мониторинга репродуктивного потенциала населения Вологодской области, ФГБУН </a:t>
            </a:r>
            <a:r>
              <a:rPr lang="ru-RU" sz="1400" b="0" dirty="0" err="1">
                <a:effectLst/>
              </a:rPr>
              <a:t>ВолНЦ</a:t>
            </a:r>
            <a:r>
              <a:rPr lang="ru-RU" sz="1400" b="0" dirty="0">
                <a:effectLst/>
              </a:rPr>
              <a:t> РАН (N=1500).</a:t>
            </a:r>
            <a:endParaRPr lang="ru-RU" sz="1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6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47B3665-0888-4373-BD89-AAEA0DB2E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326" y="852013"/>
            <a:ext cx="10972800" cy="132383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В Вологодской области 190 акушеров-гинекологов (на 2023 г., в 2019 г. было 220 врачей).</a:t>
            </a:r>
          </a:p>
          <a:p>
            <a:pPr marL="0" indent="0">
              <a:buNone/>
            </a:pPr>
            <a:r>
              <a:rPr lang="ru-RU" sz="1800" dirty="0"/>
              <a:t>Обеспеченность – 3,1 на 10 </a:t>
            </a:r>
            <a:r>
              <a:rPr lang="ru-RU" sz="1800" dirty="0" err="1"/>
              <a:t>тыс</a:t>
            </a:r>
            <a:r>
              <a:rPr lang="ru-RU" sz="1800" dirty="0"/>
              <a:t> женщин (в среднем по России - 5,5). При такой обеспеченности врачами акушерами-гинекологами и численности женщин при посещении врача только 2 раза в год время приема должно быть сокращено в 2 раза относительно нормативов Минздрава. 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>
              <a:buFontTx/>
              <a:buChar char="-"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EEF1AC-6455-49A5-A545-32215B4AE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3F3F3-6A10-4A19-A7D9-4EE01DEF4BAF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CE30D1-3F06-426A-9CFD-B5DF29DD6095}"/>
              </a:ext>
            </a:extLst>
          </p:cNvPr>
          <p:cNvGraphicFramePr>
            <a:graphicFrameLocks noGrp="1"/>
          </p:cNvGraphicFramePr>
          <p:nvPr/>
        </p:nvGraphicFramePr>
        <p:xfrm>
          <a:off x="489045" y="2278970"/>
          <a:ext cx="10972800" cy="3312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71199723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5007729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84808273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59066836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35346858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578787088"/>
                    </a:ext>
                  </a:extLst>
                </a:gridCol>
              </a:tblGrid>
              <a:tr h="42531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Число врачей акушеров-гинекологов, чел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5347543"/>
                  </a:ext>
                </a:extLst>
              </a:tr>
              <a:tr h="3704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регион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73674"/>
                  </a:ext>
                </a:extLst>
              </a:tr>
              <a:tr h="221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Вологодская обл.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220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220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210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200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190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4297418"/>
                  </a:ext>
                </a:extLst>
              </a:tr>
              <a:tr h="221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Калининградская обл.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290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290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290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280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4752612"/>
                  </a:ext>
                </a:extLst>
              </a:tr>
              <a:tr h="221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Ленинградская обл.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430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430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450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5664723"/>
                  </a:ext>
                </a:extLst>
              </a:tr>
              <a:tr h="221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Мурманская обл.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3998222"/>
                  </a:ext>
                </a:extLst>
              </a:tr>
              <a:tr h="221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Ненецкий АО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5252308"/>
                  </a:ext>
                </a:extLst>
              </a:tr>
              <a:tr h="2775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Новгородская обл.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3066329"/>
                  </a:ext>
                </a:extLst>
              </a:tr>
              <a:tr h="221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Псковская обл.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746762"/>
                  </a:ext>
                </a:extLst>
              </a:tr>
              <a:tr h="221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Республика Карелия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0146617"/>
                  </a:ext>
                </a:extLst>
              </a:tr>
              <a:tr h="221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Республика Коми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6630955"/>
                  </a:ext>
                </a:extLst>
              </a:tr>
              <a:tr h="221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г. Санкт-Петербург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2370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2440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2440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5919494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EB351E2-CE8A-4CB0-8965-64A5201D0815}"/>
              </a:ext>
            </a:extLst>
          </p:cNvPr>
          <p:cNvSpPr/>
          <p:nvPr/>
        </p:nvSpPr>
        <p:spPr>
          <a:xfrm>
            <a:off x="608881" y="5708032"/>
            <a:ext cx="10731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600" dirty="0"/>
              <a:t> За 10 лет число акушерских коек в области снизилось на 30%.</a:t>
            </a:r>
          </a:p>
          <a:p>
            <a:pPr>
              <a:buFontTx/>
              <a:buChar char="-"/>
            </a:pPr>
            <a:r>
              <a:rPr lang="ru-RU" sz="1600" dirty="0"/>
              <a:t> Частота самопроизвольных прерываний беременности составляет 15-20% от общего числа выявленных беременностей (80% выкидышей происходит в 6-8 недель).</a:t>
            </a:r>
          </a:p>
        </p:txBody>
      </p:sp>
    </p:spTree>
    <p:extLst>
      <p:ext uri="{BB962C8B-B14F-4D97-AF65-F5344CB8AC3E}">
        <p14:creationId xmlns:p14="http://schemas.microsoft.com/office/powerpoint/2010/main" val="33345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08D24E0A-DE7C-42EB-9185-522558AB98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67213" y="1318588"/>
          <a:ext cx="5079178" cy="534181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674307">
                  <a:extLst>
                    <a:ext uri="{9D8B030D-6E8A-4147-A177-3AD203B41FA5}">
                      <a16:colId xmlns:a16="http://schemas.microsoft.com/office/drawing/2014/main" val="2812267067"/>
                    </a:ext>
                  </a:extLst>
                </a:gridCol>
                <a:gridCol w="1312918">
                  <a:extLst>
                    <a:ext uri="{9D8B030D-6E8A-4147-A177-3AD203B41FA5}">
                      <a16:colId xmlns:a16="http://schemas.microsoft.com/office/drawing/2014/main" val="3069281178"/>
                    </a:ext>
                  </a:extLst>
                </a:gridCol>
                <a:gridCol w="1091953">
                  <a:extLst>
                    <a:ext uri="{9D8B030D-6E8A-4147-A177-3AD203B41FA5}">
                      <a16:colId xmlns:a16="http://schemas.microsoft.com/office/drawing/2014/main" val="3948141901"/>
                    </a:ext>
                  </a:extLst>
                </a:gridCol>
              </a:tblGrid>
              <a:tr h="29302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Цель обращения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315305"/>
                  </a:ext>
                </a:extLst>
              </a:tr>
              <a:tr h="2930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Мужчины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Женщины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680836"/>
                  </a:ext>
                </a:extLst>
              </a:tr>
              <a:tr h="293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 профилактической целью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20,3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19,5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1000419"/>
                  </a:ext>
                </a:extLst>
              </a:tr>
              <a:tr h="599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 период плохого самочувствия, болезни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49,6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</a:rPr>
                        <a:t>55,3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1955987"/>
                  </a:ext>
                </a:extLst>
              </a:tr>
              <a:tr h="495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 прохождении профосмотра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19,3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19,2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0263122"/>
                  </a:ext>
                </a:extLst>
              </a:tr>
              <a:tr h="293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Не помню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2348930"/>
                  </a:ext>
                </a:extLst>
              </a:tr>
              <a:tr h="9062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 обращался(ась), т.к. лечился(ась) самостоятельно с помощью лекарств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</a:rPr>
                        <a:t>6,0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3,1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128924"/>
                  </a:ext>
                </a:extLst>
              </a:tr>
              <a:tr h="15099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 обращался(ась), т.к. лечился(ась) нетрадиционными методами (акупунктура, гомеопатия, знахарство и др.)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6184286"/>
                  </a:ext>
                </a:extLst>
              </a:tr>
              <a:tr h="599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Не обращался(ась), т.к. не болел(а)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26,6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25,2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2533014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9E98432-01DB-4EE5-8204-0FC05BB96E3A}"/>
              </a:ext>
            </a:extLst>
          </p:cNvPr>
          <p:cNvSpPr/>
          <p:nvPr/>
        </p:nvSpPr>
        <p:spPr>
          <a:xfrm>
            <a:off x="2868168" y="536845"/>
            <a:ext cx="7379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Цель обращения к врачу в течение последних 12 месяцев 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(в % от числа ответивших), 2022 г.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CDE2AB44-8673-455B-945C-FF67EA54C97F}"/>
              </a:ext>
            </a:extLst>
          </p:cNvPr>
          <p:cNvGraphicFramePr>
            <a:graphicFrameLocks/>
          </p:cNvGraphicFramePr>
          <p:nvPr/>
        </p:nvGraphicFramePr>
        <p:xfrm>
          <a:off x="7291040" y="1318586"/>
          <a:ext cx="3305058" cy="5437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2A1C282F-1E3D-45D4-97AC-3ACE0AAB8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0808" y="141302"/>
            <a:ext cx="638978" cy="365125"/>
          </a:xfrm>
        </p:spPr>
        <p:txBody>
          <a:bodyPr/>
          <a:lstStyle/>
          <a:p>
            <a:pPr>
              <a:defRPr/>
            </a:pPr>
            <a:fld id="{3A733F69-73CC-4647-A31E-A419AA92B276}" type="slidenum">
              <a:rPr lang="ru-RU" sz="1400" b="1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ru-RU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3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6D915-60A8-4160-B6FB-F988124B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023" y="541169"/>
            <a:ext cx="7448578" cy="369332"/>
          </a:xfrm>
        </p:spPr>
        <p:txBody>
          <a:bodyPr wrap="square">
            <a:spAutoFit/>
          </a:bodyPr>
          <a:lstStyle/>
          <a:p>
            <a:pPr defTabSz="457200" eaLnBrk="1" hangingPunct="1"/>
            <a:r>
              <a:rPr lang="ru-RU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Вредные привычки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BBC5A887-CF80-4423-8D0F-EC7051D5AA06}"/>
              </a:ext>
            </a:extLst>
          </p:cNvPr>
          <p:cNvGraphicFramePr/>
          <p:nvPr/>
        </p:nvGraphicFramePr>
        <p:xfrm>
          <a:off x="6836664" y="1399032"/>
          <a:ext cx="3640781" cy="5230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ED28432F-13FD-4E8E-8AEB-0AA4E114302C}"/>
              </a:ext>
            </a:extLst>
          </p:cNvPr>
          <p:cNvGraphicFramePr>
            <a:graphicFrameLocks noGrp="1"/>
          </p:cNvGraphicFramePr>
          <p:nvPr/>
        </p:nvGraphicFramePr>
        <p:xfrm>
          <a:off x="335361" y="1399034"/>
          <a:ext cx="6290992" cy="504749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491722">
                  <a:extLst>
                    <a:ext uri="{9D8B030D-6E8A-4147-A177-3AD203B41FA5}">
                      <a16:colId xmlns:a16="http://schemas.microsoft.com/office/drawing/2014/main" val="4122635862"/>
                    </a:ext>
                  </a:extLst>
                </a:gridCol>
                <a:gridCol w="1399635">
                  <a:extLst>
                    <a:ext uri="{9D8B030D-6E8A-4147-A177-3AD203B41FA5}">
                      <a16:colId xmlns:a16="http://schemas.microsoft.com/office/drawing/2014/main" val="3542157274"/>
                    </a:ext>
                  </a:extLst>
                </a:gridCol>
                <a:gridCol w="1399635">
                  <a:extLst>
                    <a:ext uri="{9D8B030D-6E8A-4147-A177-3AD203B41FA5}">
                      <a16:colId xmlns:a16="http://schemas.microsoft.com/office/drawing/2014/main" val="282388057"/>
                    </a:ext>
                  </a:extLst>
                </a:gridCol>
              </a:tblGrid>
              <a:tr h="253848"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Мотивы употребления алкоголя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771889"/>
                  </a:ext>
                </a:extLst>
              </a:tr>
              <a:tr h="402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Мужчины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Женщины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911583"/>
                  </a:ext>
                </a:extLst>
              </a:tr>
              <a:tr h="5195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 традиции отмечать праздники со спиртным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44,3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58,4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1039042"/>
                  </a:ext>
                </a:extLst>
              </a:tr>
              <a:tr h="25384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Возможность расслабиться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53,6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39,0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2386084"/>
                  </a:ext>
                </a:extLst>
              </a:tr>
              <a:tr h="5195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Для поддержания компании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29,3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32,4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8405564"/>
                  </a:ext>
                </a:extLst>
              </a:tr>
              <a:tr h="25384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Отвлечься от проблем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29,8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20,7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9606974"/>
                  </a:ext>
                </a:extLst>
              </a:tr>
              <a:tr h="51291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Для повышения настроения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23,6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19,4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092530"/>
                  </a:ext>
                </a:extLst>
              </a:tr>
              <a:tr h="78520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Облегчает процесс общения и даёт чувство весёлости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19,6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17,6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0090379"/>
                  </a:ext>
                </a:extLst>
              </a:tr>
              <a:tr h="5195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Иногда испытываю потребность выпить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15,0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9,7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2701213"/>
                  </a:ext>
                </a:extLst>
              </a:tr>
              <a:tr h="25384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Нравится вкус напитка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11,1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13,8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0789029"/>
                  </a:ext>
                </a:extLst>
              </a:tr>
              <a:tr h="25384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силу привычки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1915018"/>
                  </a:ext>
                </a:extLst>
              </a:tr>
              <a:tr h="5195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Из-за недостатка воли прекратить выпивку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3742600"/>
                  </a:ext>
                </a:extLst>
              </a:tr>
            </a:tbl>
          </a:graphicData>
        </a:graphic>
      </p:graphicFrame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974D5047-2827-4520-88D4-5BB80F68A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0808" y="141302"/>
            <a:ext cx="638978" cy="365125"/>
          </a:xfrm>
        </p:spPr>
        <p:txBody>
          <a:bodyPr/>
          <a:lstStyle/>
          <a:p>
            <a:pPr>
              <a:defRPr/>
            </a:pPr>
            <a:fld id="{3A733F69-73CC-4647-A31E-A419AA92B276}" type="slidenum">
              <a:rPr lang="ru-RU" sz="1400" b="1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ru-RU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4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AD833D9-61B4-4B20-B896-F56FB4542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63272"/>
            <a:ext cx="6854552" cy="536289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2. Длительный протогенетический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 интервал (от сексуального дебюта до рождения первенца – 10-12 лет)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331E56-DA1C-4490-9A31-0D1FD0DE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mtClean="0"/>
              <a:t>19</a:t>
            </a:fld>
            <a:endParaRPr lang="ru-RU" alt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7F33B6-15DB-4F23-A1EB-C60BB6CCF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4" y="703434"/>
            <a:ext cx="4443350" cy="31251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E91A35-126A-4865-AFD9-1876213F7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3237229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50F21-B155-4EF6-8EBE-ADDAA9F59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582" y="1408976"/>
            <a:ext cx="4001061" cy="328478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Candara" panose="020E0502030303020204" pitchFamily="34" charset="0"/>
                <a:cs typeface="+mn-cs"/>
              </a:rPr>
              <a:t>Демографические</a:t>
            </a:r>
            <a:r>
              <a:rPr lang="ru-RU" sz="1800" dirty="0">
                <a:solidFill>
                  <a:srgbClr val="C00000"/>
                </a:solidFill>
                <a:latin typeface="Candara" panose="020E0502030303020204" pitchFamily="34" charset="0"/>
                <a:cs typeface="+mn-cs"/>
              </a:rPr>
              <a:t> </a:t>
            </a:r>
            <a:r>
              <a:rPr lang="ru-RU" dirty="0">
                <a:solidFill>
                  <a:srgbClr val="C00000"/>
                </a:solidFill>
                <a:latin typeface="Candara" panose="020E0502030303020204" pitchFamily="34" charset="0"/>
                <a:cs typeface="+mn-cs"/>
              </a:rPr>
              <a:t>тренды</a:t>
            </a: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1CEF4586-AEE4-4775-8F04-E713E2622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8614" y="929478"/>
            <a:ext cx="439386" cy="273844"/>
          </a:xfrm>
        </p:spPr>
        <p:txBody>
          <a:bodyPr/>
          <a:lstStyle/>
          <a:p>
            <a:pPr defTabSz="685800">
              <a:defRPr/>
            </a:pPr>
            <a:fld id="{D533FABD-833F-44BB-85C6-5FD69B13CC1C}" type="slidenum">
              <a:rPr lang="ru-RU" altLang="ru-RU" sz="1050" b="1">
                <a:solidFill>
                  <a:prstClr val="white"/>
                </a:solidFill>
              </a:rPr>
              <a:pPr defTabSz="685800">
                <a:defRPr/>
              </a:pPr>
              <a:t>2</a:t>
            </a:fld>
            <a:endParaRPr lang="ru-RU" altLang="ru-RU" sz="1050" b="1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95943-6645-4F9F-AA09-CC572E69B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859" y="1737455"/>
            <a:ext cx="7045635" cy="412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01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282112" y="5805488"/>
            <a:ext cx="242888" cy="195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fld id="{0540D5AC-62F0-41E4-A664-3ABBFA1B50CD}" type="slidenum">
              <a:rPr lang="ru-RU" altLang="ru-RU" sz="1050" b="1">
                <a:solidFill>
                  <a:srgbClr val="FFFFFF"/>
                </a:solidFill>
                <a:latin typeface="Calibri" panose="020F0502020204030204" pitchFamily="34" charset="0"/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 sz="105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4824" name="TextBox 5"/>
          <p:cNvSpPr txBox="1">
            <a:spLocks noChangeArrowheads="1"/>
          </p:cNvSpPr>
          <p:nvPr/>
        </p:nvSpPr>
        <p:spPr bwMode="auto">
          <a:xfrm>
            <a:off x="2423592" y="552760"/>
            <a:ext cx="7858090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FF0000"/>
                </a:solidFill>
                <a:latin typeface="Calibri" panose="020F0502020204030204" pitchFamily="34" charset="0"/>
              </a:rPr>
              <a:t>Откладывание регистрации брака; сожительство, как «репетиция» брака 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9C676CF-A4CB-4B89-8E76-F3115ACA2C7D}"/>
              </a:ext>
            </a:extLst>
          </p:cNvPr>
          <p:cNvGraphicFramePr>
            <a:graphicFrameLocks noGrp="1"/>
          </p:cNvGraphicFramePr>
          <p:nvPr/>
        </p:nvGraphicFramePr>
        <p:xfrm>
          <a:off x="4511824" y="4876490"/>
          <a:ext cx="7061200" cy="142875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13662910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3323322601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2186560281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Возраст (лет)</a:t>
                      </a:r>
                      <a:endParaRPr lang="ru-RU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Женщины 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Мужчины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5257137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до 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     </a:t>
                      </a:r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41,25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     56,04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80147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25-29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     23,71</a:t>
                      </a:r>
                      <a:endParaRPr lang="ru-RU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     27,33</a:t>
                      </a:r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5747999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30-34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     12,66</a:t>
                      </a:r>
                      <a:endParaRPr lang="ru-RU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     21,59</a:t>
                      </a:r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3256189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35-39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     11,71</a:t>
                      </a:r>
                      <a:endParaRPr lang="ru-RU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     12,76</a:t>
                      </a:r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65761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40 и старше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     12,47</a:t>
                      </a:r>
                      <a:endParaRPr lang="ru-RU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     10,33</a:t>
                      </a:r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78951052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C71DD6-EBC2-42A7-BD3E-314B5FFBC811}"/>
              </a:ext>
            </a:extLst>
          </p:cNvPr>
          <p:cNvSpPr/>
          <p:nvPr/>
        </p:nvSpPr>
        <p:spPr>
          <a:xfrm>
            <a:off x="4862796" y="4342487"/>
            <a:ext cx="68000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600" b="1" dirty="0">
                <a:solidFill>
                  <a:srgbClr val="C00000"/>
                </a:solidFill>
              </a:rPr>
              <a:t>Доля состоящих в незарегистрированном браке </a:t>
            </a:r>
          </a:p>
          <a:p>
            <a:pPr algn="ctr" fontAlgn="ctr"/>
            <a:r>
              <a:rPr lang="ru-RU" sz="1600" b="1" dirty="0">
                <a:solidFill>
                  <a:srgbClr val="C00000"/>
                </a:solidFill>
              </a:rPr>
              <a:t>(% от состоящих в браке, зарегистрированном или нет)</a:t>
            </a:r>
            <a:endParaRPr lang="ru-RU" sz="1600" b="1" dirty="0">
              <a:solidFill>
                <a:srgbClr val="C00000"/>
              </a:solidFill>
              <a:latin typeface="Arial Bold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C67B6D-B49F-4824-B914-218CDCEFCA78}"/>
              </a:ext>
            </a:extLst>
          </p:cNvPr>
          <p:cNvSpPr/>
          <p:nvPr/>
        </p:nvSpPr>
        <p:spPr>
          <a:xfrm>
            <a:off x="5976801" y="6381328"/>
            <a:ext cx="4572000" cy="3288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85000"/>
              </a:lnSpc>
              <a:defRPr/>
            </a:pPr>
            <a:r>
              <a:rPr lang="ru-RU" sz="900" i="1" dirty="0">
                <a:solidFill>
                  <a:srgbClr val="1F497D">
                    <a:lumMod val="75000"/>
                  </a:srgbClr>
                </a:solidFill>
              </a:rPr>
              <a:t>Источник: Выборочное исследование репродуктивных планов населения в 2022 году (таблица 5) // Росстат. – </a:t>
            </a:r>
            <a:r>
              <a:rPr lang="en-US" sz="900" i="1" dirty="0">
                <a:solidFill>
                  <a:srgbClr val="1F497D">
                    <a:lumMod val="75000"/>
                  </a:srgbClr>
                </a:solidFill>
              </a:rPr>
              <a:t>URL</a:t>
            </a:r>
            <a:r>
              <a:rPr lang="ru-RU" sz="900" i="1" dirty="0">
                <a:solidFill>
                  <a:srgbClr val="1F497D">
                    <a:lumMod val="75000"/>
                  </a:srgbClr>
                </a:solidFill>
              </a:rPr>
              <a:t>: </a:t>
            </a:r>
            <a:r>
              <a:rPr lang="en-US" sz="900" i="1" dirty="0">
                <a:solidFill>
                  <a:srgbClr val="1F497D">
                    <a:lumMod val="75000"/>
                  </a:srgbClr>
                </a:solidFill>
              </a:rPr>
              <a:t>https://rosstat.gov.ru/free_doc/new_site/RPN22/index.html</a:t>
            </a:r>
            <a:endParaRPr lang="ru-RU" sz="900" i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8FFA344-01D8-426B-A64D-433C0C4FF852}"/>
              </a:ext>
            </a:extLst>
          </p:cNvPr>
          <p:cNvSpPr/>
          <p:nvPr/>
        </p:nvSpPr>
        <p:spPr>
          <a:xfrm>
            <a:off x="263352" y="4702790"/>
            <a:ext cx="388691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Средний возраст женихов достиг 28 лет, невест – 25 лет 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tx2"/>
                </a:solidFill>
              </a:rPr>
              <a:t>Половина союзов молодежи до 25 лет - сожительства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3FE39285-7CDF-45AC-9ADA-1777A467F53A}"/>
              </a:ext>
            </a:extLst>
          </p:cNvPr>
          <p:cNvGraphicFramePr>
            <a:graphicFrameLocks/>
          </p:cNvGraphicFramePr>
          <p:nvPr/>
        </p:nvGraphicFramePr>
        <p:xfrm>
          <a:off x="979167" y="126547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C446D938-1858-4774-AA02-0A925B5CE056}"/>
              </a:ext>
            </a:extLst>
          </p:cNvPr>
          <p:cNvGraphicFramePr>
            <a:graphicFrameLocks/>
          </p:cNvGraphicFramePr>
          <p:nvPr/>
        </p:nvGraphicFramePr>
        <p:xfrm>
          <a:off x="6624968" y="126350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EDEB40-9FBD-4B7D-A8D2-9FA93FCCE116}"/>
              </a:ext>
            </a:extLst>
          </p:cNvPr>
          <p:cNvSpPr/>
          <p:nvPr/>
        </p:nvSpPr>
        <p:spPr>
          <a:xfrm>
            <a:off x="8544272" y="3898985"/>
            <a:ext cx="25218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i="1" dirty="0">
                <a:solidFill>
                  <a:srgbClr val="1F497D">
                    <a:lumMod val="75000"/>
                  </a:srgbClr>
                </a:solidFill>
              </a:rPr>
              <a:t>Источник: Росстат</a:t>
            </a:r>
            <a:r>
              <a:rPr lang="en-US" sz="800" i="1" dirty="0">
                <a:solidFill>
                  <a:srgbClr val="1F497D">
                    <a:lumMod val="75000"/>
                  </a:srgbClr>
                </a:solidFill>
              </a:rPr>
              <a:t> https://rosstat.gov.ru/folder/12781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38136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D5AB4E-AAD4-4F9A-A5A6-C3B254292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3F3F3-6A10-4A19-A7D9-4EE01DEF4BAF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E348AB08-84D1-4A8A-889B-DD31A13BC6FE}"/>
              </a:ext>
            </a:extLst>
          </p:cNvPr>
          <p:cNvGraphicFramePr>
            <a:graphicFrameLocks/>
          </p:cNvGraphicFramePr>
          <p:nvPr/>
        </p:nvGraphicFramePr>
        <p:xfrm>
          <a:off x="479376" y="1063040"/>
          <a:ext cx="5904656" cy="2014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B64BF95-B0DA-4421-8662-D679412B584F}"/>
              </a:ext>
            </a:extLst>
          </p:cNvPr>
          <p:cNvSpPr/>
          <p:nvPr/>
        </p:nvSpPr>
        <p:spPr>
          <a:xfrm>
            <a:off x="1068087" y="693708"/>
            <a:ext cx="6073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600" b="1" dirty="0">
                <a:solidFill>
                  <a:srgbClr val="C00000"/>
                </a:solidFill>
              </a:rPr>
              <a:t>Средний возраст матери при рождении ребенка в году</a:t>
            </a:r>
            <a:endParaRPr lang="ru-RU" altLang="ru-RU" sz="1600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E9344FF-A646-4DA8-B2D2-8F51BD88000D}"/>
              </a:ext>
            </a:extLst>
          </p:cNvPr>
          <p:cNvGraphicFramePr>
            <a:graphicFrameLocks noGrp="1"/>
          </p:cNvGraphicFramePr>
          <p:nvPr/>
        </p:nvGraphicFramePr>
        <p:xfrm>
          <a:off x="1559496" y="3711338"/>
          <a:ext cx="8208912" cy="2563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1789">
                  <a:extLst>
                    <a:ext uri="{9D8B030D-6E8A-4147-A177-3AD203B41FA5}">
                      <a16:colId xmlns:a16="http://schemas.microsoft.com/office/drawing/2014/main" val="3013487144"/>
                    </a:ext>
                  </a:extLst>
                </a:gridCol>
                <a:gridCol w="2051789">
                  <a:extLst>
                    <a:ext uri="{9D8B030D-6E8A-4147-A177-3AD203B41FA5}">
                      <a16:colId xmlns:a16="http://schemas.microsoft.com/office/drawing/2014/main" val="1633220417"/>
                    </a:ext>
                  </a:extLst>
                </a:gridCol>
                <a:gridCol w="2052667">
                  <a:extLst>
                    <a:ext uri="{9D8B030D-6E8A-4147-A177-3AD203B41FA5}">
                      <a16:colId xmlns:a16="http://schemas.microsoft.com/office/drawing/2014/main" val="1179072340"/>
                    </a:ext>
                  </a:extLst>
                </a:gridCol>
                <a:gridCol w="2052667">
                  <a:extLst>
                    <a:ext uri="{9D8B030D-6E8A-4147-A177-3AD203B41FA5}">
                      <a16:colId xmlns:a16="http://schemas.microsoft.com/office/drawing/2014/main" val="3160083980"/>
                    </a:ext>
                  </a:extLst>
                </a:gridCol>
              </a:tblGrid>
              <a:tr h="28342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Год рождения ребенка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Средний возраст матери при рождении: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44981"/>
                  </a:ext>
                </a:extLst>
              </a:tr>
              <a:tr h="296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Первого ребенка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Второго ребенка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Третьего ребенка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3333565"/>
                  </a:ext>
                </a:extLst>
              </a:tr>
              <a:tr h="283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 1994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15,59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6178073"/>
                  </a:ext>
                </a:extLst>
              </a:tr>
              <a:tr h="283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1995-1999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19,54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6894565"/>
                  </a:ext>
                </a:extLst>
              </a:tr>
              <a:tr h="283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2000-2004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21,89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23,21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24,41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6771795"/>
                  </a:ext>
                </a:extLst>
              </a:tr>
              <a:tr h="283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2005-2009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23,50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475120"/>
                  </a:ext>
                </a:extLst>
              </a:tr>
              <a:tr h="283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2010-2014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25,32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28,44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29,86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9109299"/>
                  </a:ext>
                </a:extLst>
              </a:tr>
              <a:tr h="283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2015-2017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26, 49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29,83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31,88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0822015"/>
                  </a:ext>
                </a:extLst>
              </a:tr>
              <a:tr h="283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2018-2022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26,75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30,51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33,09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5155884"/>
                  </a:ext>
                </a:extLst>
              </a:tr>
            </a:tbl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F83D0933-C8F2-42AC-9270-D19FBCFCE2D2}"/>
              </a:ext>
            </a:extLst>
          </p:cNvPr>
          <p:cNvGraphicFramePr>
            <a:graphicFrameLocks/>
          </p:cNvGraphicFramePr>
          <p:nvPr/>
        </p:nvGraphicFramePr>
        <p:xfrm>
          <a:off x="6672064" y="693708"/>
          <a:ext cx="5282146" cy="2189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953DA96-0975-4FE9-A65B-0302E709922F}"/>
              </a:ext>
            </a:extLst>
          </p:cNvPr>
          <p:cNvSpPr/>
          <p:nvPr/>
        </p:nvSpPr>
        <p:spPr>
          <a:xfrm>
            <a:off x="1055440" y="6383487"/>
            <a:ext cx="9361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Источник: Выборочное исследование репродуктивных планов населения в 2022 году // Росстат. – URL: </a:t>
            </a:r>
            <a:r>
              <a:rPr lang="ru-RU" sz="1000" dirty="0">
                <a:hlinkClick r:id="rId5"/>
              </a:rPr>
              <a:t>https://rosstat.gov.ru/free_doc/new_site/RPN22/index.html</a:t>
            </a:r>
            <a:r>
              <a:rPr lang="ru-RU" sz="1000" dirty="0"/>
              <a:t>; Выборочное исследование репродуктивных планов населения в 2012 году // Росстат. – URL: http://www.gks.ru/free_doc/new_site/RPN/Publisher/index.html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080E0F4-A440-4C4E-93D0-600EA18DDED8}"/>
              </a:ext>
            </a:extLst>
          </p:cNvPr>
          <p:cNvSpPr/>
          <p:nvPr/>
        </p:nvSpPr>
        <p:spPr>
          <a:xfrm>
            <a:off x="1631504" y="3361147"/>
            <a:ext cx="8208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400" b="1" dirty="0">
                <a:solidFill>
                  <a:srgbClr val="C00000"/>
                </a:solidFill>
              </a:rPr>
              <a:t>Средний возраст матери при рождении детей (по году рождения ребенка и очередности рождения)</a:t>
            </a:r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val="27720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CA123C4-0937-4C76-9159-647EA402C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995" y="4622661"/>
            <a:ext cx="508473" cy="40011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000" dirty="0"/>
              <a:t>3,5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D90ACF75-7CB4-4BDF-AC25-0CFFBEFC43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623046"/>
              </p:ext>
            </p:extLst>
          </p:nvPr>
        </p:nvGraphicFramePr>
        <p:xfrm>
          <a:off x="415885" y="3933056"/>
          <a:ext cx="486211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A4FCF5E-050D-4C6D-8A45-D957EC91B94D}"/>
              </a:ext>
            </a:extLst>
          </p:cNvPr>
          <p:cNvSpPr/>
          <p:nvPr/>
        </p:nvSpPr>
        <p:spPr>
          <a:xfrm>
            <a:off x="5277996" y="5445224"/>
            <a:ext cx="50847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/>
              <a:t>4,8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6868D3C6-7855-45C5-AF31-82BE42593F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2549385"/>
              </p:ext>
            </p:extLst>
          </p:nvPr>
        </p:nvGraphicFramePr>
        <p:xfrm>
          <a:off x="6861392" y="411711"/>
          <a:ext cx="4862111" cy="3521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108C25D6-A569-4BD6-87AE-4B70EB84BC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8538728"/>
              </p:ext>
            </p:extLst>
          </p:nvPr>
        </p:nvGraphicFramePr>
        <p:xfrm>
          <a:off x="415887" y="1125140"/>
          <a:ext cx="4862110" cy="2903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Объект 2">
            <a:extLst>
              <a:ext uri="{FF2B5EF4-FFF2-40B4-BE49-F238E27FC236}">
                <a16:creationId xmlns:a16="http://schemas.microsoft.com/office/drawing/2014/main" id="{AE6A7610-E0F6-44ED-8067-692A4E195ED3}"/>
              </a:ext>
            </a:extLst>
          </p:cNvPr>
          <p:cNvSpPr txBox="1">
            <a:spLocks/>
          </p:cNvSpPr>
          <p:nvPr/>
        </p:nvSpPr>
        <p:spPr bwMode="auto">
          <a:xfrm>
            <a:off x="7474009" y="1056427"/>
            <a:ext cx="667370" cy="3069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/>
              <a:t>16 лет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F3ECD0BA-584C-4F5E-9799-413767DAC0D3}"/>
              </a:ext>
            </a:extLst>
          </p:cNvPr>
          <p:cNvSpPr txBox="1">
            <a:spLocks/>
          </p:cNvSpPr>
          <p:nvPr/>
        </p:nvSpPr>
        <p:spPr bwMode="auto">
          <a:xfrm>
            <a:off x="8839980" y="1056427"/>
            <a:ext cx="2341656" cy="3069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/>
              <a:t>18 лет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AAEC2CB-A415-4F49-9BD1-C0582604BE24}"/>
              </a:ext>
            </a:extLst>
          </p:cNvPr>
          <p:cNvSpPr/>
          <p:nvPr/>
        </p:nvSpPr>
        <p:spPr>
          <a:xfrm>
            <a:off x="7276036" y="4291062"/>
            <a:ext cx="457200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FF0000"/>
                </a:solidFill>
              </a:rPr>
              <a:t>50% сексуальных дебютов были незащищены</a:t>
            </a:r>
            <a:r>
              <a:rPr lang="ru-RU" dirty="0"/>
              <a:t>;</a:t>
            </a:r>
          </a:p>
          <a:p>
            <a:pPr marL="285750" indent="-285750">
              <a:buFontTx/>
              <a:buChar char="-"/>
            </a:pPr>
            <a:r>
              <a:rPr lang="ru-RU" dirty="0"/>
              <a:t>56% мужчин и 35% женщин не пользуются контрацепцией по причине нежелания;</a:t>
            </a:r>
          </a:p>
          <a:p>
            <a:pPr marL="285750" indent="-285750">
              <a:buFontTx/>
              <a:buChar char="-"/>
            </a:pPr>
            <a:r>
              <a:rPr lang="ru-RU" dirty="0"/>
              <a:t>49% мужчин и 28% женщин считают допустимыми сексуальные отношения не с одним партнером</a:t>
            </a:r>
          </a:p>
        </p:txBody>
      </p:sp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8573282A-08D6-4B6A-A9FF-90F682B76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0808" y="141302"/>
            <a:ext cx="638978" cy="365125"/>
          </a:xfrm>
        </p:spPr>
        <p:txBody>
          <a:bodyPr/>
          <a:lstStyle/>
          <a:p>
            <a:pPr>
              <a:defRPr/>
            </a:pPr>
            <a:fld id="{3A733F69-73CC-4647-A31E-A419AA92B276}" type="slidenum">
              <a:rPr lang="ru-RU" sz="1400" b="1">
                <a:solidFill>
                  <a:schemeClr val="bg1"/>
                </a:solidFill>
              </a:rPr>
              <a:pPr>
                <a:defRPr/>
              </a:pPr>
              <a:t>22</a:t>
            </a:fld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227E5E-C197-4267-81FE-A2ACE4A91ABE}"/>
              </a:ext>
            </a:extLst>
          </p:cNvPr>
          <p:cNvSpPr/>
          <p:nvPr/>
        </p:nvSpPr>
        <p:spPr>
          <a:xfrm>
            <a:off x="335360" y="687095"/>
            <a:ext cx="561724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Доля браков, начавшихся с регистрации – менее 50%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1097706-6520-4D58-BD78-F332024BA07C}"/>
              </a:ext>
            </a:extLst>
          </p:cNvPr>
          <p:cNvSpPr/>
          <p:nvPr/>
        </p:nvSpPr>
        <p:spPr>
          <a:xfrm>
            <a:off x="335360" y="692696"/>
            <a:ext cx="561724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Доля браков, начавшихся с регистрации – менее 50%</a:t>
            </a:r>
          </a:p>
        </p:txBody>
      </p:sp>
    </p:spTree>
    <p:extLst>
      <p:ext uri="{BB962C8B-B14F-4D97-AF65-F5344CB8AC3E}">
        <p14:creationId xmlns:p14="http://schemas.microsoft.com/office/powerpoint/2010/main" val="28527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Anastasia\Downloads\Шаблон презы ЧГУ\Pics\ЧГУ_лого_рус_гориз_прозрачныйdd фон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7326" y="212135"/>
            <a:ext cx="2057242" cy="604377"/>
          </a:xfrm>
          <a:prstGeom prst="rect">
            <a:avLst/>
          </a:prstGeom>
          <a:noFill/>
        </p:spPr>
      </p:pic>
      <p:sp>
        <p:nvSpPr>
          <p:cNvPr id="50" name="Номер слайда 4"/>
          <p:cNvSpPr txBox="1">
            <a:spLocks/>
          </p:cNvSpPr>
          <p:nvPr/>
        </p:nvSpPr>
        <p:spPr>
          <a:xfrm>
            <a:off x="11432734" y="6356467"/>
            <a:ext cx="757063" cy="365040"/>
          </a:xfrm>
          <a:prstGeom prst="rect">
            <a:avLst/>
          </a:prstGeom>
        </p:spPr>
        <p:txBody>
          <a:bodyPr vert="horz" lIns="117199" tIns="58599" rIns="117199" bIns="58599" rtlCol="0" anchor="ctr"/>
          <a:lstStyle/>
          <a:p>
            <a:pPr algn="r" defTabSz="1172027">
              <a:defRPr/>
            </a:pPr>
            <a:fld id="{024C55D1-92A9-4B02-AD60-DEC4B6659F3A}" type="slidenum">
              <a:rPr lang="ru-RU" sz="1500">
                <a:solidFill>
                  <a:srgbClr val="000000">
                    <a:tint val="75000"/>
                  </a:srgbClr>
                </a:solidFill>
                <a:latin typeface="Arial"/>
              </a:rPr>
              <a:pPr algn="r" defTabSz="1172027">
                <a:defRPr/>
              </a:pPr>
              <a:t>23</a:t>
            </a:fld>
            <a:endParaRPr lang="ru-RU" sz="1500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35" y="72862"/>
            <a:ext cx="2208462" cy="885590"/>
          </a:xfrm>
          <a:prstGeom prst="rect">
            <a:avLst/>
          </a:prstGeom>
        </p:spPr>
      </p:pic>
      <p:sp>
        <p:nvSpPr>
          <p:cNvPr id="41" name="Заголовок 1"/>
          <p:cNvSpPr txBox="1">
            <a:spLocks/>
          </p:cNvSpPr>
          <p:nvPr/>
        </p:nvSpPr>
        <p:spPr bwMode="auto">
          <a:xfrm>
            <a:off x="1503135" y="982397"/>
            <a:ext cx="2737580" cy="2340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19" tIns="45709" rIns="91419" bIns="46789" numCol="1" anchor="ctr" anchorCtr="0" compatLnSpc="1">
            <a:prstTxWarp prst="textNoShape">
              <a:avLst/>
            </a:prstTxWarp>
          </a:bodyPr>
          <a:lstStyle/>
          <a:p>
            <a:pPr algn="ctr"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40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"/>
                <a:cs typeface="Times New Roman" pitchFamily="18" charset="0"/>
              </a:rPr>
              <a:t>Репродуктивные установки</a:t>
            </a:r>
            <a:endParaRPr lang="ru-RU" altLang="ru-RU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8724458" y="3851352"/>
            <a:ext cx="2966834" cy="18154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1172027"/>
            <a:r>
              <a:rPr lang="ru-RU" sz="1400" b="1" dirty="0">
                <a:solidFill>
                  <a:srgbClr val="000000"/>
                </a:solidFill>
                <a:latin typeface="Arial"/>
              </a:rPr>
              <a:t>14-16% школьников вообще не хотят иметь детей</a:t>
            </a:r>
          </a:p>
          <a:p>
            <a:pPr algn="just" defTabSz="1172027"/>
            <a:r>
              <a:rPr lang="ru-RU" sz="1400" dirty="0">
                <a:solidFill>
                  <a:srgbClr val="000000"/>
                </a:solidFill>
                <a:latin typeface="Arial"/>
              </a:rPr>
              <a:t>18-22% одного ребенка, </a:t>
            </a:r>
          </a:p>
          <a:p>
            <a:pPr algn="just" defTabSz="1172027"/>
            <a:r>
              <a:rPr lang="ru-RU" sz="1400" dirty="0">
                <a:solidFill>
                  <a:srgbClr val="000000"/>
                </a:solidFill>
                <a:latin typeface="Arial"/>
              </a:rPr>
              <a:t>36% настроены на рождение двоих детей.</a:t>
            </a:r>
          </a:p>
          <a:p>
            <a:pPr algn="just" defTabSz="1172027"/>
            <a:r>
              <a:rPr lang="ru-RU" sz="1400" dirty="0">
                <a:solidFill>
                  <a:srgbClr val="000000"/>
                </a:solidFill>
                <a:latin typeface="Arial"/>
              </a:rPr>
              <a:t>Установка на многодетное </a:t>
            </a:r>
            <a:r>
              <a:rPr lang="ru-RU" sz="1400" dirty="0" err="1">
                <a:solidFill>
                  <a:srgbClr val="000000"/>
                </a:solidFill>
                <a:latin typeface="Arial"/>
              </a:rPr>
              <a:t>родительство</a:t>
            </a:r>
            <a:r>
              <a:rPr lang="ru-RU" sz="1400" dirty="0">
                <a:solidFill>
                  <a:srgbClr val="000000"/>
                </a:solidFill>
                <a:latin typeface="Arial"/>
              </a:rPr>
              <a:t> выражена крайне низко – 8-10%. </a:t>
            </a:r>
          </a:p>
        </p:txBody>
      </p:sp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313283" y="1196344"/>
            <a:ext cx="5482325" cy="33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036" indent="-2036" algn="ctr" defTabSz="1172027">
              <a:spcBef>
                <a:spcPct val="20000"/>
              </a:spcBef>
              <a:defRPr/>
            </a:pPr>
            <a:r>
              <a:rPr lang="ru-RU" sz="1600" b="1" dirty="0">
                <a:solidFill>
                  <a:srgbClr val="F5F3F4">
                    <a:lumMod val="25000"/>
                  </a:srgbClr>
                </a:solidFill>
                <a:latin typeface="Arial"/>
                <a:cs typeface="Times New Roman" pitchFamily="18" charset="0"/>
              </a:rPr>
              <a:t>Сколько детей Вы бы хотели иметь в будущем?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3BED143C-0629-4CB4-8B0A-96EA0B393C89}"/>
              </a:ext>
            </a:extLst>
          </p:cNvPr>
          <p:cNvGraphicFramePr/>
          <p:nvPr/>
        </p:nvGraphicFramePr>
        <p:xfrm>
          <a:off x="389885" y="1631718"/>
          <a:ext cx="5267532" cy="2009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/>
        </p:nvGraphicFramePr>
        <p:xfrm>
          <a:off x="346789" y="4154058"/>
          <a:ext cx="3445572" cy="2384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/>
        </p:nvGraphicFramePr>
        <p:xfrm>
          <a:off x="3640448" y="4225199"/>
          <a:ext cx="4911105" cy="2384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TextBox 19"/>
          <p:cNvSpPr txBox="1">
            <a:spLocks noChangeArrowheads="1"/>
          </p:cNvSpPr>
          <p:nvPr/>
        </p:nvSpPr>
        <p:spPr bwMode="auto">
          <a:xfrm>
            <a:off x="7151" y="3820551"/>
            <a:ext cx="6094589" cy="33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036" indent="-2036" algn="ctr" defTabSz="1172027">
              <a:spcBef>
                <a:spcPct val="20000"/>
              </a:spcBef>
              <a:defRPr/>
            </a:pPr>
            <a:r>
              <a:rPr lang="ru-RU" sz="1600" b="1" dirty="0">
                <a:solidFill>
                  <a:srgbClr val="F5F3F4">
                    <a:lumMod val="25000"/>
                  </a:srgbClr>
                </a:solidFill>
                <a:latin typeface="Arial"/>
                <a:cs typeface="Times New Roman" pitchFamily="18" charset="0"/>
              </a:rPr>
              <a:t>С какими суждениями о семье Вы согласны?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BEF98AC0-CC07-490E-BB26-E6B7840CC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394" y="1196344"/>
            <a:ext cx="4041139" cy="58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172027"/>
            <a:r>
              <a:rPr lang="ru-RU" altLang="ru-RU" sz="1600" b="1" dirty="0">
                <a:solidFill>
                  <a:srgbClr val="000000"/>
                </a:solidFill>
                <a:latin typeface="Arial"/>
              </a:rPr>
              <a:t>Опрос учащихся 9-11 классов и учащихся СПО Вологодской области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D8F851-9551-49DA-A31E-92418E06862C}"/>
              </a:ext>
            </a:extLst>
          </p:cNvPr>
          <p:cNvSpPr/>
          <p:nvPr/>
        </p:nvSpPr>
        <p:spPr>
          <a:xfrm>
            <a:off x="6396394" y="1859971"/>
            <a:ext cx="3617461" cy="307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72027"/>
            <a:r>
              <a:rPr lang="ru-RU" altLang="ru-RU" sz="1400" b="1" dirty="0">
                <a:solidFill>
                  <a:srgbClr val="000000"/>
                </a:solidFill>
                <a:latin typeface="Arial"/>
              </a:rPr>
              <a:t>Вологодская область конец 2023-2024 </a:t>
            </a:r>
            <a:endParaRPr lang="ru-RU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2DC50DED-4F83-4F6D-8FE1-86D698DD6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9875" y="2246663"/>
            <a:ext cx="4134177" cy="132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172027"/>
            <a:r>
              <a:rPr lang="ru-RU" altLang="ru-RU" sz="1600" i="1" dirty="0">
                <a:solidFill>
                  <a:srgbClr val="000000"/>
                </a:solidFill>
                <a:latin typeface="Arial"/>
              </a:rPr>
              <a:t>Всего опрошено </a:t>
            </a:r>
            <a:r>
              <a:rPr lang="ru-RU" altLang="ru-RU" sz="1600" b="1" i="1" dirty="0">
                <a:solidFill>
                  <a:srgbClr val="A50E13"/>
                </a:solidFill>
                <a:latin typeface="Arial"/>
              </a:rPr>
              <a:t>2380</a:t>
            </a:r>
            <a:r>
              <a:rPr lang="ru-RU" altLang="ru-RU" sz="1600" i="1" dirty="0">
                <a:solidFill>
                  <a:srgbClr val="000000"/>
                </a:solidFill>
                <a:latin typeface="Arial"/>
              </a:rPr>
              <a:t> чел, в </a:t>
            </a:r>
            <a:r>
              <a:rPr lang="ru-RU" altLang="ru-RU" sz="1600" i="1" dirty="0" err="1">
                <a:solidFill>
                  <a:srgbClr val="000000"/>
                </a:solidFill>
                <a:latin typeface="Arial"/>
              </a:rPr>
              <a:t>т.ч</a:t>
            </a:r>
            <a:r>
              <a:rPr lang="ru-RU" altLang="ru-RU" sz="1600" i="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defTabSz="1172027"/>
            <a:r>
              <a:rPr lang="ru-RU" altLang="ru-RU" sz="1600" i="1" dirty="0">
                <a:solidFill>
                  <a:srgbClr val="000000"/>
                </a:solidFill>
                <a:latin typeface="Arial"/>
              </a:rPr>
              <a:t>Вологда – 425</a:t>
            </a:r>
          </a:p>
          <a:p>
            <a:pPr defTabSz="1172027"/>
            <a:r>
              <a:rPr lang="ru-RU" altLang="ru-RU" sz="1600" i="1" dirty="0">
                <a:solidFill>
                  <a:srgbClr val="000000"/>
                </a:solidFill>
                <a:latin typeface="Arial"/>
              </a:rPr>
              <a:t>Череповец – 600</a:t>
            </a:r>
          </a:p>
          <a:p>
            <a:pPr defTabSz="1172027"/>
            <a:r>
              <a:rPr lang="ru-RU" altLang="ru-RU" sz="1600" i="1" dirty="0">
                <a:solidFill>
                  <a:srgbClr val="000000"/>
                </a:solidFill>
                <a:latin typeface="Arial"/>
              </a:rPr>
              <a:t>Малые города и районы -930</a:t>
            </a:r>
          </a:p>
          <a:p>
            <a:pPr defTabSz="1172027"/>
            <a:r>
              <a:rPr lang="ru-RU" altLang="ru-RU" sz="1600" i="1" dirty="0">
                <a:solidFill>
                  <a:srgbClr val="000000"/>
                </a:solidFill>
                <a:latin typeface="Arial"/>
              </a:rPr>
              <a:t>Студенты СПО - 425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DD7AE64E-664D-44C7-A55D-4E9389990D83}"/>
              </a:ext>
            </a:extLst>
          </p:cNvPr>
          <p:cNvSpPr txBox="1">
            <a:spLocks/>
          </p:cNvSpPr>
          <p:nvPr/>
        </p:nvSpPr>
        <p:spPr bwMode="auto">
          <a:xfrm>
            <a:off x="2822999" y="206016"/>
            <a:ext cx="6971263" cy="6104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19" tIns="45709" rIns="91419" bIns="45709" numCol="1" anchor="ctr" anchorCtr="0" compatLnSpc="1">
            <a:prstTxWarp prst="textNoShape">
              <a:avLst/>
            </a:prstTxWarp>
          </a:bodyPr>
          <a:lstStyle/>
          <a:p>
            <a:pPr algn="ctr"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FFFFFF"/>
                </a:solidFill>
                <a:latin typeface="Arial"/>
              </a:rPr>
              <a:t>Старшеклассники Вологодской области: ценности, образовательные, трудовые и миграционные стратегии </a:t>
            </a:r>
            <a:endParaRPr lang="ru-RU" altLang="ru-RU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3410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6C56CD-64F9-4569-8237-7D095D8E5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6018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Candara" panose="020E0502030303020204" pitchFamily="34" charset="0"/>
              </a:rPr>
              <a:t>3. Вклад отцов </a:t>
            </a:r>
            <a:br>
              <a:rPr lang="ru-RU" b="1" dirty="0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Candara" panose="020E0502030303020204" pitchFamily="34" charset="0"/>
              </a:rPr>
              <a:t>в здоровье молодого поколения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C00000"/>
                </a:solidFill>
                <a:latin typeface="Candara" panose="020E0502030303020204" pitchFamily="34" charset="0"/>
              </a:rPr>
              <a:t>Мужское здоровье – здоровье отцов</a:t>
            </a:r>
            <a:endParaRPr lang="ru-RU" sz="2000" i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BA9B2B-742E-4419-84AD-8E1C0BD94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mtClean="0"/>
              <a:t>24</a:t>
            </a:fld>
            <a:endParaRPr lang="ru-RU" alt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8CCC10-36CE-4D33-8A1A-4836F7821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394" y="1647936"/>
            <a:ext cx="3967006" cy="26369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48235F-C228-4021-93E3-BCBE55239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2974987"/>
            <a:ext cx="61912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7368" y="1268760"/>
            <a:ext cx="11521280" cy="5447939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ru-RU" sz="1600" dirty="0">
                <a:cs typeface="Times New Roman" panose="02020603050405020304" pitchFamily="18" charset="0"/>
              </a:rPr>
              <a:t>Риск – это вероятность появления определенного исхода, например, болезни.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ru-RU" sz="1600" dirty="0">
                <a:cs typeface="Times New Roman" panose="02020603050405020304" pitchFamily="18" charset="0"/>
              </a:rPr>
              <a:t>Относительный риск (</a:t>
            </a:r>
            <a:r>
              <a:rPr lang="ru-RU" sz="1600" dirty="0" err="1">
                <a:cs typeface="Times New Roman" panose="02020603050405020304" pitchFamily="18" charset="0"/>
              </a:rPr>
              <a:t>relative</a:t>
            </a:r>
            <a:r>
              <a:rPr lang="ru-RU" sz="1600" dirty="0"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cs typeface="Times New Roman" panose="02020603050405020304" pitchFamily="18" charset="0"/>
              </a:rPr>
              <a:t>risk</a:t>
            </a:r>
            <a:r>
              <a:rPr lang="ru-RU" sz="1600" dirty="0">
                <a:cs typeface="Times New Roman" panose="02020603050405020304" pitchFamily="18" charset="0"/>
              </a:rPr>
              <a:t>) (ОР) рассчитывается как отношение риска развития заболевания в «экспонированной» группе (подвергшейся воздействию фактора риска) к риску развития заболевания в «неэкспонированной группе». Относительный риск демонстрирует, во сколько раз действие фактора риска увеличивает вероятность развития заболевания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ru-RU" sz="1600" dirty="0">
                <a:cs typeface="Times New Roman" panose="02020603050405020304" pitchFamily="18" charset="0"/>
              </a:rPr>
              <a:t>Показатель относительного риска сравнивается с 1 для того, чтобы определить характер связи фактора и исхода: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ru-RU" sz="1600" dirty="0">
                <a:cs typeface="Times New Roman" panose="02020603050405020304" pitchFamily="18" charset="0"/>
              </a:rPr>
              <a:t>Если ОР равен 1, можно сделать вывод, что исследуемый фактор не влияет на вероятность исхода (отсутствие связи между фактором и исходом).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ru-RU" sz="1600" dirty="0">
                <a:cs typeface="Times New Roman" panose="02020603050405020304" pitchFamily="18" charset="0"/>
              </a:rPr>
              <a:t>При значениях </a:t>
            </a:r>
            <a:r>
              <a:rPr lang="ru-RU" sz="1600" dirty="0">
                <a:solidFill>
                  <a:srgbClr val="C00000"/>
                </a:solidFill>
                <a:cs typeface="Times New Roman" panose="02020603050405020304" pitchFamily="18" charset="0"/>
              </a:rPr>
              <a:t>более 1</a:t>
            </a:r>
            <a:r>
              <a:rPr lang="ru-RU" sz="1600" dirty="0">
                <a:cs typeface="Times New Roman" panose="02020603050405020304" pitchFamily="18" charset="0"/>
              </a:rPr>
              <a:t> делается вывод о том, что фактор </a:t>
            </a:r>
            <a:r>
              <a:rPr lang="ru-RU" sz="1600" dirty="0">
                <a:solidFill>
                  <a:srgbClr val="C00000"/>
                </a:solidFill>
                <a:cs typeface="Times New Roman" panose="02020603050405020304" pitchFamily="18" charset="0"/>
              </a:rPr>
              <a:t>повышает частоту исходов </a:t>
            </a:r>
            <a:r>
              <a:rPr lang="ru-RU" sz="1600" dirty="0">
                <a:cs typeface="Times New Roman" panose="02020603050405020304" pitchFamily="18" charset="0"/>
              </a:rPr>
              <a:t>(прямая связь).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ru-RU" sz="1600" dirty="0">
                <a:cs typeface="Times New Roman" panose="02020603050405020304" pitchFamily="18" charset="0"/>
              </a:rPr>
              <a:t>При значениях </a:t>
            </a:r>
            <a:r>
              <a:rPr lang="ru-RU" sz="1600" dirty="0">
                <a:solidFill>
                  <a:srgbClr val="C00000"/>
                </a:solidFill>
                <a:cs typeface="Times New Roman" panose="02020603050405020304" pitchFamily="18" charset="0"/>
              </a:rPr>
              <a:t>менее 1 -</a:t>
            </a:r>
            <a:r>
              <a:rPr lang="ru-RU" sz="1600" dirty="0">
                <a:cs typeface="Times New Roman" panose="02020603050405020304" pitchFamily="18" charset="0"/>
              </a:rPr>
              <a:t> о </a:t>
            </a:r>
            <a:r>
              <a:rPr lang="ru-RU" sz="1600" dirty="0">
                <a:solidFill>
                  <a:srgbClr val="C00000"/>
                </a:solidFill>
                <a:cs typeface="Times New Roman" panose="02020603050405020304" pitchFamily="18" charset="0"/>
              </a:rPr>
              <a:t>снижении вероятности исхода </a:t>
            </a:r>
            <a:r>
              <a:rPr lang="ru-RU" sz="1600" dirty="0">
                <a:cs typeface="Times New Roman" panose="02020603050405020304" pitchFamily="18" charset="0"/>
              </a:rPr>
              <a:t>при воздействии фактора (обратная связь).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ru-RU" sz="1600" dirty="0">
                <a:cs typeface="Times New Roman" panose="02020603050405020304" pitchFamily="18" charset="0"/>
              </a:rPr>
              <a:t>Также обязательно оцениваются значения границ 95% доверительного интервала. Если оба значения - и нижней, и верхней границы - находятся по одну сторону от 1, или, другими словами, доверительный интервал не включает 1, то делается вывод о статистической значимости выявленной связи между фактором и исходом с вероятностью ошибки p&lt;0,05.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Ø"/>
            </a:pPr>
            <a:r>
              <a:rPr lang="ru-RU" sz="1600" dirty="0">
                <a:cs typeface="Times New Roman" panose="02020603050405020304" pitchFamily="18" charset="0"/>
              </a:rPr>
              <a:t>Расчет относительного риска заимствован медицинской статистикой из экономики. Правильная оценка влияния политических, экономических и социальных факторов на востребованность товара или услуги может привести к успеху, а недооценка этих факторов - к финансовым неудачам и банкротству предприятия. Аналогично этому, недоучет латентных факторов риска здоровья может существенно его снизить.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59032" y="702926"/>
            <a:ext cx="7351776" cy="369332"/>
          </a:xfrm>
        </p:spPr>
        <p:txBody>
          <a:bodyPr wrap="square">
            <a:spAutoFit/>
          </a:bodyPr>
          <a:lstStyle/>
          <a:p>
            <a:pPr defTabSz="457200" eaLnBrk="1" hangingPunct="1"/>
            <a:r>
              <a:rPr lang="ru-RU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Относительный  риск (</a:t>
            </a:r>
            <a:r>
              <a:rPr lang="ru-RU" sz="1800" b="1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relative</a:t>
            </a:r>
            <a:r>
              <a:rPr lang="ru-RU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b="1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risk</a:t>
            </a:r>
            <a:r>
              <a:rPr lang="ru-RU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) (ОР) 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C4706087-9AE2-4CA3-B0CC-74E42DAE6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0808" y="141302"/>
            <a:ext cx="638978" cy="365125"/>
          </a:xfrm>
        </p:spPr>
        <p:txBody>
          <a:bodyPr/>
          <a:lstStyle/>
          <a:p>
            <a:pPr>
              <a:defRPr/>
            </a:pPr>
            <a:fld id="{3A733F69-73CC-4647-A31E-A419AA92B276}" type="slidenum">
              <a:rPr lang="ru-RU" sz="1400" b="1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ru-RU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0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32801" y="367202"/>
            <a:ext cx="7397496" cy="369332"/>
          </a:xfrm>
        </p:spPr>
        <p:txBody>
          <a:bodyPr wrap="square">
            <a:spAutoFit/>
          </a:bodyPr>
          <a:lstStyle/>
          <a:p>
            <a:pPr defTabSz="457200" eaLnBrk="1" hangingPunct="1"/>
            <a:r>
              <a:rPr lang="ru-RU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Влияние возраста отца на здоровье ребенка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0971668"/>
              </p:ext>
            </p:extLst>
          </p:nvPr>
        </p:nvGraphicFramePr>
        <p:xfrm>
          <a:off x="371364" y="3272836"/>
          <a:ext cx="11449271" cy="344386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60306">
                  <a:extLst>
                    <a:ext uri="{9D8B030D-6E8A-4147-A177-3AD203B41FA5}">
                      <a16:colId xmlns:a16="http://schemas.microsoft.com/office/drawing/2014/main" val="1685989726"/>
                    </a:ext>
                  </a:extLst>
                </a:gridCol>
                <a:gridCol w="1758611">
                  <a:extLst>
                    <a:ext uri="{9D8B030D-6E8A-4147-A177-3AD203B41FA5}">
                      <a16:colId xmlns:a16="http://schemas.microsoft.com/office/drawing/2014/main" val="3819382180"/>
                    </a:ext>
                  </a:extLst>
                </a:gridCol>
                <a:gridCol w="1889130">
                  <a:extLst>
                    <a:ext uri="{9D8B030D-6E8A-4147-A177-3AD203B41FA5}">
                      <a16:colId xmlns:a16="http://schemas.microsoft.com/office/drawing/2014/main" val="589933508"/>
                    </a:ext>
                  </a:extLst>
                </a:gridCol>
                <a:gridCol w="1560306">
                  <a:extLst>
                    <a:ext uri="{9D8B030D-6E8A-4147-A177-3AD203B41FA5}">
                      <a16:colId xmlns:a16="http://schemas.microsoft.com/office/drawing/2014/main" val="3673592761"/>
                    </a:ext>
                  </a:extLst>
                </a:gridCol>
                <a:gridCol w="1560306">
                  <a:extLst>
                    <a:ext uri="{9D8B030D-6E8A-4147-A177-3AD203B41FA5}">
                      <a16:colId xmlns:a16="http://schemas.microsoft.com/office/drawing/2014/main" val="1440437439"/>
                    </a:ext>
                  </a:extLst>
                </a:gridCol>
                <a:gridCol w="1560306">
                  <a:extLst>
                    <a:ext uri="{9D8B030D-6E8A-4147-A177-3AD203B41FA5}">
                      <a16:colId xmlns:a16="http://schemas.microsoft.com/office/drawing/2014/main" val="1552720926"/>
                    </a:ext>
                  </a:extLst>
                </a:gridCol>
                <a:gridCol w="1560306">
                  <a:extLst>
                    <a:ext uri="{9D8B030D-6E8A-4147-A177-3AD203B41FA5}">
                      <a16:colId xmlns:a16="http://schemas.microsoft.com/office/drawing/2014/main" val="1329779614"/>
                    </a:ext>
                  </a:extLst>
                </a:gridCol>
              </a:tblGrid>
              <a:tr h="19570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Возраст отца, лет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</a:rPr>
                        <a:t>В 1-2 года</a:t>
                      </a:r>
                      <a:endParaRPr lang="ru-RU" sz="18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 3-4 года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 6-7 лет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5289499"/>
                  </a:ext>
                </a:extLst>
              </a:tr>
              <a:tr h="1957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Нарушения здоровья ребенка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642207"/>
                  </a:ext>
                </a:extLst>
              </a:tr>
              <a:tr h="5871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Несоответствие физического и НПР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Заболевания ЖКТ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Группа здоровья </a:t>
                      </a:r>
                      <a:r>
                        <a:rPr lang="en-US" sz="1800" dirty="0">
                          <a:effectLst/>
                        </a:rPr>
                        <a:t>II-IV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Отставание НПР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Кардиологические заболевания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Группа здоровья </a:t>
                      </a:r>
                      <a:r>
                        <a:rPr lang="en-US" sz="1800" dirty="0">
                          <a:effectLst/>
                        </a:rPr>
                        <a:t>II-IV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2648941"/>
                  </a:ext>
                </a:extLst>
              </a:tr>
              <a:tr h="555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до 20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3,09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(1,50-6,40)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1,20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(1,15-1,24)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1,18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(1,14-1,23)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5119331"/>
                  </a:ext>
                </a:extLst>
              </a:tr>
              <a:tr h="5939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до 30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1,40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(1,13-1,74)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2,00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(1,35-2,97)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1,81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(1,23-2,69)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7049063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30 и более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1,82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(1,22-2,70)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37228827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79566" y="856591"/>
            <a:ext cx="1080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Calibri" panose="020F0502020204030204" pitchFamily="34" charset="0"/>
              </a:rPr>
              <a:t>Возраст </a:t>
            </a:r>
            <a:r>
              <a:rPr lang="ru-RU" sz="1600" dirty="0">
                <a:solidFill>
                  <a:srgbClr val="FF0000"/>
                </a:solidFill>
                <a:ea typeface="Calibri" panose="020F0502020204030204" pitchFamily="34" charset="0"/>
              </a:rPr>
              <a:t>мужчины до 30 лет</a:t>
            </a:r>
            <a:r>
              <a:rPr lang="ru-RU" sz="1600" dirty="0">
                <a:ea typeface="Calibri" panose="020F0502020204030204" pitchFamily="34" charset="0"/>
              </a:rPr>
              <a:t>, является, согласно нашим расчетам, </a:t>
            </a:r>
            <a:r>
              <a:rPr lang="ru-RU" sz="1600" b="1" dirty="0">
                <a:solidFill>
                  <a:srgbClr val="00B050"/>
                </a:solidFill>
                <a:ea typeface="Calibri" panose="020F0502020204030204" pitchFamily="34" charset="0"/>
              </a:rPr>
              <a:t>защитным фактором</a:t>
            </a:r>
            <a:r>
              <a:rPr lang="ru-RU" sz="1600" dirty="0">
                <a:ea typeface="Calibri" panose="020F0502020204030204" pitchFamily="34" charset="0"/>
              </a:rPr>
              <a:t> :</a:t>
            </a:r>
          </a:p>
          <a:p>
            <a:pPr marL="342900" indent="-342900">
              <a:buAutoNum type="arabicParenR"/>
            </a:pPr>
            <a:r>
              <a:rPr lang="ru-RU" sz="1600" dirty="0">
                <a:ea typeface="Calibri" panose="020F0502020204030204" pitchFamily="34" charset="0"/>
              </a:rPr>
              <a:t>развития в период беременности </a:t>
            </a:r>
            <a:r>
              <a:rPr lang="ru-RU" sz="1600" dirty="0">
                <a:solidFill>
                  <a:srgbClr val="00B050"/>
                </a:solidFill>
                <a:ea typeface="Calibri" panose="020F0502020204030204" pitchFamily="34" charset="0"/>
              </a:rPr>
              <a:t>у матери </a:t>
            </a:r>
            <a:r>
              <a:rPr lang="ru-RU" sz="1600" dirty="0">
                <a:ea typeface="Calibri" panose="020F0502020204030204" pitchFamily="34" charset="0"/>
              </a:rPr>
              <a:t>его будущего ребенка анемии (ОР=0,70; 0,61-0,79; ДИ 95%) и отеков (ОР=0,55; 0,38-0,79; ДИ 95%);</a:t>
            </a:r>
          </a:p>
          <a:p>
            <a:pPr marL="342900" indent="-342900">
              <a:buAutoNum type="arabicParenR"/>
            </a:pPr>
            <a:r>
              <a:rPr lang="ru-RU" sz="1600" dirty="0">
                <a:ea typeface="Times New Roman" panose="02020603050405020304" pitchFamily="18" charset="0"/>
              </a:rPr>
              <a:t>отклонений в состоянии здоровья, патологических состояний, заболевания, врожденных пороков развития </a:t>
            </a:r>
            <a:r>
              <a:rPr lang="ru-RU" sz="1600" dirty="0">
                <a:solidFill>
                  <a:srgbClr val="00B050"/>
                </a:solidFill>
                <a:ea typeface="Times New Roman" panose="02020603050405020304" pitchFamily="18" charset="0"/>
              </a:rPr>
              <a:t>у новорожденного </a:t>
            </a:r>
            <a:r>
              <a:rPr lang="ru-RU" sz="1600" dirty="0">
                <a:ea typeface="Calibri" panose="020F0502020204030204" pitchFamily="34" charset="0"/>
              </a:rPr>
              <a:t>(ОР=0,71; 0,56-0,91; ДИ 95%). </a:t>
            </a:r>
          </a:p>
          <a:p>
            <a:r>
              <a:rPr lang="ru-RU" sz="1600" dirty="0">
                <a:ea typeface="Calibri" panose="020F0502020204030204" pitchFamily="34" charset="0"/>
              </a:rPr>
              <a:t>Если мужчине </a:t>
            </a:r>
            <a:r>
              <a:rPr lang="ru-RU" sz="1600" dirty="0">
                <a:solidFill>
                  <a:srgbClr val="FF0000"/>
                </a:solidFill>
                <a:ea typeface="Calibri" panose="020F0502020204030204" pitchFamily="34" charset="0"/>
              </a:rPr>
              <a:t>больше 40 лет</a:t>
            </a:r>
            <a:r>
              <a:rPr lang="ru-RU" sz="1600" dirty="0">
                <a:ea typeface="Calibri" panose="020F0502020204030204" pitchFamily="34" charset="0"/>
              </a:rPr>
              <a:t>, то у его ребенка увеличивается вероятность развития </a:t>
            </a: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врожденных отклонений</a:t>
            </a:r>
            <a:r>
              <a:rPr lang="ru-RU" sz="1600" dirty="0">
                <a:ea typeface="Calibri" panose="020F0502020204030204" pitchFamily="34" charset="0"/>
              </a:rPr>
              <a:t> со стороны сердечно-сосудистой системы, в т.ч. порока сердца, втрое (ОР=3,05; 1,18-7,87; ДИ 95%)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7473" y="2837971"/>
            <a:ext cx="1106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</a:rPr>
              <a:t>Влияние возраста отца на здоровье ребенка в дошкольном возрасте </a:t>
            </a:r>
            <a:r>
              <a:rPr lang="ru-RU" dirty="0">
                <a:solidFill>
                  <a:srgbClr val="C00000"/>
                </a:solidFill>
              </a:rPr>
              <a:t>(показатель относительного риска)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77F44FEA-5964-4955-9A6C-8F6BDAFD2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0808" y="141302"/>
            <a:ext cx="638978" cy="365125"/>
          </a:xfrm>
        </p:spPr>
        <p:txBody>
          <a:bodyPr/>
          <a:lstStyle/>
          <a:p>
            <a:pPr>
              <a:defRPr/>
            </a:pPr>
            <a:fld id="{3A733F69-73CC-4647-A31E-A419AA92B276}" type="slidenum">
              <a:rPr lang="ru-RU" sz="1400" b="1">
                <a:solidFill>
                  <a:schemeClr val="bg1"/>
                </a:solidFill>
              </a:rPr>
              <a:pPr>
                <a:defRPr/>
              </a:pPr>
              <a:t>26</a:t>
            </a:fld>
            <a:endParaRPr lang="ru-RU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8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40737" y="506427"/>
            <a:ext cx="7489561" cy="646331"/>
          </a:xfrm>
        </p:spPr>
        <p:txBody>
          <a:bodyPr wrap="square">
            <a:spAutoFit/>
          </a:bodyPr>
          <a:lstStyle/>
          <a:p>
            <a:pPr defTabSz="457200" eaLnBrk="1" hangingPunct="1"/>
            <a:r>
              <a:rPr lang="ru-RU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Влияние вредных условий труда отца на развитие отдельных заболеваний ребенка </a:t>
            </a:r>
            <a:r>
              <a:rPr lang="ru-RU" sz="18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(показатель относительного риска)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6100156"/>
              </p:ext>
            </p:extLst>
          </p:nvPr>
        </p:nvGraphicFramePr>
        <p:xfrm>
          <a:off x="335360" y="1412776"/>
          <a:ext cx="11449271" cy="382945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91950">
                  <a:extLst>
                    <a:ext uri="{9D8B030D-6E8A-4147-A177-3AD203B41FA5}">
                      <a16:colId xmlns:a16="http://schemas.microsoft.com/office/drawing/2014/main" val="2212851977"/>
                    </a:ext>
                  </a:extLst>
                </a:gridCol>
                <a:gridCol w="2566970">
                  <a:extLst>
                    <a:ext uri="{9D8B030D-6E8A-4147-A177-3AD203B41FA5}">
                      <a16:colId xmlns:a16="http://schemas.microsoft.com/office/drawing/2014/main" val="2912680530"/>
                    </a:ext>
                  </a:extLst>
                </a:gridCol>
                <a:gridCol w="1968983">
                  <a:extLst>
                    <a:ext uri="{9D8B030D-6E8A-4147-A177-3AD203B41FA5}">
                      <a16:colId xmlns:a16="http://schemas.microsoft.com/office/drawing/2014/main" val="2203676728"/>
                    </a:ext>
                  </a:extLst>
                </a:gridCol>
                <a:gridCol w="1016260">
                  <a:extLst>
                    <a:ext uri="{9D8B030D-6E8A-4147-A177-3AD203B41FA5}">
                      <a16:colId xmlns:a16="http://schemas.microsoft.com/office/drawing/2014/main" val="730269300"/>
                    </a:ext>
                  </a:extLst>
                </a:gridCol>
                <a:gridCol w="1288179">
                  <a:extLst>
                    <a:ext uri="{9D8B030D-6E8A-4147-A177-3AD203B41FA5}">
                      <a16:colId xmlns:a16="http://schemas.microsoft.com/office/drawing/2014/main" val="2986149535"/>
                    </a:ext>
                  </a:extLst>
                </a:gridCol>
                <a:gridCol w="2216929">
                  <a:extLst>
                    <a:ext uri="{9D8B030D-6E8A-4147-A177-3AD203B41FA5}">
                      <a16:colId xmlns:a16="http://schemas.microsoft.com/office/drawing/2014/main" val="2298277471"/>
                    </a:ext>
                  </a:extLst>
                </a:gridCol>
              </a:tblGrid>
              <a:tr h="475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 1 год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 3-4 года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37540"/>
                  </a:ext>
                </a:extLst>
              </a:tr>
              <a:tr h="438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Заболевания у ребенка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00793"/>
                  </a:ext>
                </a:extLst>
              </a:tr>
              <a:tr h="10323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Вредные условия труда отца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Неврологические заболевания 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Заболевания ЖКТ 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Аллергические проявления </a:t>
                      </a:r>
                      <a:endParaRPr lang="ru-RU" sz="1800" dirty="0"/>
                    </a:p>
                  </a:txBody>
                  <a:tcPr marL="38859" marR="3885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Заболевания ЖКТ 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/>
                </a:tc>
                <a:extLst>
                  <a:ext uri="{0D108BD9-81ED-4DB2-BD59-A6C34878D82A}">
                    <a16:rowId xmlns:a16="http://schemas.microsoft.com/office/drawing/2014/main" val="422398721"/>
                  </a:ext>
                </a:extLst>
              </a:tr>
              <a:tr h="1047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Химические и токсические вещества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1,74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(1,30-2,33)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2,16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(1,26-3,70)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2,41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(1,53-3,79)</a:t>
                      </a:r>
                      <a:endParaRPr lang="ru-RU" sz="1800"/>
                    </a:p>
                  </a:txBody>
                  <a:tcPr marL="38859" marR="3885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/>
                </a:tc>
                <a:extLst>
                  <a:ext uri="{0D108BD9-81ED-4DB2-BD59-A6C34878D82A}">
                    <a16:rowId xmlns:a16="http://schemas.microsoft.com/office/drawing/2014/main" val="2168456410"/>
                  </a:ext>
                </a:extLst>
              </a:tr>
              <a:tr h="8360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Загазованность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/>
                    </a:p>
                  </a:txBody>
                  <a:tcPr marL="38859" marR="38859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2,07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(1,16-3,70)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9" marR="38859" marT="0" marB="0" anchor="ctr"/>
                </a:tc>
                <a:extLst>
                  <a:ext uri="{0D108BD9-81ED-4DB2-BD59-A6C34878D82A}">
                    <a16:rowId xmlns:a16="http://schemas.microsoft.com/office/drawing/2014/main" val="631979059"/>
                  </a:ext>
                </a:extLst>
              </a:tr>
            </a:tbl>
          </a:graphicData>
        </a:graphic>
      </p:graphicFrame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7CE727FA-5609-4C3C-BAE0-83D7EF86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0808" y="141302"/>
            <a:ext cx="638978" cy="365125"/>
          </a:xfrm>
        </p:spPr>
        <p:txBody>
          <a:bodyPr/>
          <a:lstStyle/>
          <a:p>
            <a:pPr>
              <a:defRPr/>
            </a:pPr>
            <a:fld id="{3A733F69-73CC-4647-A31E-A419AA92B276}" type="slidenum">
              <a:rPr lang="ru-RU" sz="1400" b="1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ru-RU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8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3E3B65D-B5F3-4708-83D7-DFE1FA198C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7478369"/>
              </p:ext>
            </p:extLst>
          </p:nvPr>
        </p:nvGraphicFramePr>
        <p:xfrm>
          <a:off x="695400" y="1268984"/>
          <a:ext cx="11089233" cy="428142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216925">
                  <a:extLst>
                    <a:ext uri="{9D8B030D-6E8A-4147-A177-3AD203B41FA5}">
                      <a16:colId xmlns:a16="http://schemas.microsoft.com/office/drawing/2014/main" val="4162979698"/>
                    </a:ext>
                  </a:extLst>
                </a:gridCol>
                <a:gridCol w="2218077">
                  <a:extLst>
                    <a:ext uri="{9D8B030D-6E8A-4147-A177-3AD203B41FA5}">
                      <a16:colId xmlns:a16="http://schemas.microsoft.com/office/drawing/2014/main" val="1690506231"/>
                    </a:ext>
                  </a:extLst>
                </a:gridCol>
                <a:gridCol w="2218077">
                  <a:extLst>
                    <a:ext uri="{9D8B030D-6E8A-4147-A177-3AD203B41FA5}">
                      <a16:colId xmlns:a16="http://schemas.microsoft.com/office/drawing/2014/main" val="3831902152"/>
                    </a:ext>
                  </a:extLst>
                </a:gridCol>
                <a:gridCol w="2218077">
                  <a:extLst>
                    <a:ext uri="{9D8B030D-6E8A-4147-A177-3AD203B41FA5}">
                      <a16:colId xmlns:a16="http://schemas.microsoft.com/office/drawing/2014/main" val="3957706208"/>
                    </a:ext>
                  </a:extLst>
                </a:gridCol>
                <a:gridCol w="2218077">
                  <a:extLst>
                    <a:ext uri="{9D8B030D-6E8A-4147-A177-3AD203B41FA5}">
                      <a16:colId xmlns:a16="http://schemas.microsoft.com/office/drawing/2014/main" val="3367379653"/>
                    </a:ext>
                  </a:extLst>
                </a:gridCol>
              </a:tblGrid>
              <a:tr h="428142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Год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Российская Федерация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Вологодская область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390661"/>
                  </a:ext>
                </a:extLst>
              </a:tr>
              <a:tr h="4281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мужчины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женщины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мужчины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женщины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300984"/>
                  </a:ext>
                </a:extLst>
              </a:tr>
              <a:tr h="4281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43,9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21,2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57,0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30,7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3252503"/>
                  </a:ext>
                </a:extLst>
              </a:tr>
              <a:tr h="4281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45,0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21,8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59,2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31,6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9193133"/>
                  </a:ext>
                </a:extLst>
              </a:tr>
              <a:tr h="4281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46,0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22,8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61,4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32,9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4764777"/>
                  </a:ext>
                </a:extLst>
              </a:tr>
              <a:tr h="4281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45,4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23,1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57,6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31,3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7705862"/>
                  </a:ext>
                </a:extLst>
              </a:tr>
              <a:tr h="4281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45,3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23,4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62,4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34,8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307940"/>
                  </a:ext>
                </a:extLst>
              </a:tr>
              <a:tr h="4281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45,7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24,6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64,3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39,2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0092207"/>
                  </a:ext>
                </a:extLst>
              </a:tr>
              <a:tr h="4281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46,4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25,4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61,7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44,3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2730407"/>
                  </a:ext>
                </a:extLst>
              </a:tr>
              <a:tr h="4281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47,1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25,7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63,1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44,4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1408158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E6983E2A-DD85-414C-8841-C46EF6045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558647"/>
            <a:ext cx="9073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</a:rPr>
              <a:t>Удельный вес работников из числа мужчин и женщин,</a:t>
            </a:r>
          </a:p>
          <a:p>
            <a:pPr algn="ctr"/>
            <a:r>
              <a:rPr lang="ru-RU" altLang="ru-RU" b="1" dirty="0">
                <a:solidFill>
                  <a:srgbClr val="C00000"/>
                </a:solidFill>
              </a:rPr>
              <a:t>занятых во вредных и (или) опасных условиях труда, </a:t>
            </a:r>
            <a:r>
              <a:rPr lang="ru-RU" altLang="ru-RU" dirty="0">
                <a:solidFill>
                  <a:srgbClr val="C00000"/>
                </a:solidFill>
              </a:rPr>
              <a:t>%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D63B181-44C0-431E-B516-39441D486D5D}"/>
              </a:ext>
            </a:extLst>
          </p:cNvPr>
          <p:cNvSpPr/>
          <p:nvPr/>
        </p:nvSpPr>
        <p:spPr>
          <a:xfrm>
            <a:off x="2090930" y="5653023"/>
            <a:ext cx="7982161" cy="1004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altLang="ru-RU" sz="1400" dirty="0">
                <a:cs typeface="Times New Roman" panose="02020603050405020304" pitchFamily="18" charset="0"/>
              </a:rPr>
              <a:t>Примечание: Период исследования обусловлен тем, что в январе 2014 года вступил в силу Федеральный закон от 28 декабря 2013 г. № 426-ФЗ «О специальной оценке условий труда». </a:t>
            </a:r>
          </a:p>
          <a:p>
            <a:pPr>
              <a:lnSpc>
                <a:spcPct val="107000"/>
              </a:lnSpc>
            </a:pPr>
            <a:r>
              <a:rPr lang="ru-RU" altLang="ru-RU" sz="1400" dirty="0">
                <a:cs typeface="Times New Roman" panose="02020603050405020304" pitchFamily="18" charset="0"/>
              </a:rPr>
              <a:t>Источник: Состояние условий труда работников организаций Российской Федерации по отдельным видам экономической деятельности, Росстат, 2014-2021 гг.</a:t>
            </a:r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C4AB752E-EF41-4A6F-8857-5BB482CF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0808" y="141302"/>
            <a:ext cx="638978" cy="365125"/>
          </a:xfrm>
        </p:spPr>
        <p:txBody>
          <a:bodyPr/>
          <a:lstStyle/>
          <a:p>
            <a:pPr>
              <a:defRPr/>
            </a:pPr>
            <a:fld id="{3A733F69-73CC-4647-A31E-A419AA92B276}" type="slidenum">
              <a:rPr lang="ru-RU" sz="1400" b="1">
                <a:solidFill>
                  <a:schemeClr val="bg1"/>
                </a:solidFill>
              </a:rPr>
              <a:pPr>
                <a:defRPr/>
              </a:pPr>
              <a:t>28</a:t>
            </a:fld>
            <a:endParaRPr lang="ru-RU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1747896" y="1424980"/>
          <a:ext cx="8696206" cy="171750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63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3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3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18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375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Факторы риска со стороны отца,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желтуха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новорожденных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отклонения со стороны костно-мышечной системы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отклонения со стороны сердечно-сосудистой системы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урологические проблемы у мальчиков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50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болезни кожи и подкожной клетчатки 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4,09 (1,15-14,61)</a:t>
                      </a:r>
                      <a:endParaRPr lang="ru-RU" sz="140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11,25 (1,55-81,75)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007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болезни органов пищеварения </a:t>
                      </a:r>
                      <a:endParaRPr lang="ru-RU" sz="140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3,75 (1,34-10,45)</a:t>
                      </a:r>
                      <a:endParaRPr lang="ru-RU" sz="140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17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болезни мочеполовой системы </a:t>
                      </a:r>
                      <a:endParaRPr lang="ru-RU" sz="140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12,49 (1,67-93,47)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877313" y="501650"/>
            <a:ext cx="7333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Влияние осложненного медицинского анамнеза отца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на развитие заболеваний новорожденного ребенка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 (показатель относительного риска)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EA558A1-98D0-4E0A-84E0-E83828530EFA}"/>
              </a:ext>
            </a:extLst>
          </p:cNvPr>
          <p:cNvGraphicFramePr>
            <a:graphicFrameLocks noGrp="1"/>
          </p:cNvGraphicFramePr>
          <p:nvPr/>
        </p:nvGraphicFramePr>
        <p:xfrm>
          <a:off x="1781208" y="3925975"/>
          <a:ext cx="8662894" cy="280451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55055">
                  <a:extLst>
                    <a:ext uri="{9D8B030D-6E8A-4147-A177-3AD203B41FA5}">
                      <a16:colId xmlns:a16="http://schemas.microsoft.com/office/drawing/2014/main" val="3037950852"/>
                    </a:ext>
                  </a:extLst>
                </a:gridCol>
                <a:gridCol w="960386">
                  <a:extLst>
                    <a:ext uri="{9D8B030D-6E8A-4147-A177-3AD203B41FA5}">
                      <a16:colId xmlns:a16="http://schemas.microsoft.com/office/drawing/2014/main" val="3449731041"/>
                    </a:ext>
                  </a:extLst>
                </a:gridCol>
                <a:gridCol w="1205875">
                  <a:extLst>
                    <a:ext uri="{9D8B030D-6E8A-4147-A177-3AD203B41FA5}">
                      <a16:colId xmlns:a16="http://schemas.microsoft.com/office/drawing/2014/main" val="2479153512"/>
                    </a:ext>
                  </a:extLst>
                </a:gridCol>
                <a:gridCol w="1212805">
                  <a:extLst>
                    <a:ext uri="{9D8B030D-6E8A-4147-A177-3AD203B41FA5}">
                      <a16:colId xmlns:a16="http://schemas.microsoft.com/office/drawing/2014/main" val="3246261824"/>
                    </a:ext>
                  </a:extLst>
                </a:gridCol>
                <a:gridCol w="1247799">
                  <a:extLst>
                    <a:ext uri="{9D8B030D-6E8A-4147-A177-3AD203B41FA5}">
                      <a16:colId xmlns:a16="http://schemas.microsoft.com/office/drawing/2014/main" val="2365658309"/>
                    </a:ext>
                  </a:extLst>
                </a:gridCol>
                <a:gridCol w="1133856">
                  <a:extLst>
                    <a:ext uri="{9D8B030D-6E8A-4147-A177-3AD203B41FA5}">
                      <a16:colId xmlns:a16="http://schemas.microsoft.com/office/drawing/2014/main" val="415059251"/>
                    </a:ext>
                  </a:extLst>
                </a:gridCol>
                <a:gridCol w="1047118">
                  <a:extLst>
                    <a:ext uri="{9D8B030D-6E8A-4147-A177-3AD203B41FA5}">
                      <a16:colId xmlns:a16="http://schemas.microsoft.com/office/drawing/2014/main" val="1122147520"/>
                    </a:ext>
                  </a:extLst>
                </a:gridCol>
              </a:tblGrid>
              <a:tr h="365359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1-2 года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3-4 года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6-7 лет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9619722"/>
                  </a:ext>
                </a:extLst>
              </a:tr>
              <a:tr h="355499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Факторы риска со стороны отца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Кардиология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Отставание в НПР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Кардиология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Неврологические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ЖКТ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ЖКТ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41280363"/>
                  </a:ext>
                </a:extLst>
              </a:tr>
              <a:tr h="53160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болезни нервной системы и органов чувств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5,24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(1,90-14,42)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6,45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(2,77-15,02)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9214977"/>
                  </a:ext>
                </a:extLst>
              </a:tr>
              <a:tr h="355499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болезни органов пищеварения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2,11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(1,10-4,06)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2408723"/>
                  </a:ext>
                </a:extLst>
              </a:tr>
              <a:tr h="179393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болезни почек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3,17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(1,54-6,50)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7837548"/>
                  </a:ext>
                </a:extLst>
              </a:tr>
              <a:tr h="44556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венерические болезни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4,75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(1,16-19,49)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8214639"/>
                  </a:ext>
                </a:extLst>
              </a:tr>
              <a:tr h="406502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болезни кожи и подкожной клетчатки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2,83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(1,11-7,27)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2,68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(1,18-6,09)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36855121"/>
                  </a:ext>
                </a:extLst>
              </a:tr>
            </a:tbl>
          </a:graphicData>
        </a:graphic>
      </p:graphicFrame>
      <p:sp>
        <p:nvSpPr>
          <p:cNvPr id="7" name="Объект 1">
            <a:extLst>
              <a:ext uri="{FF2B5EF4-FFF2-40B4-BE49-F238E27FC236}">
                <a16:creationId xmlns:a16="http://schemas.microsoft.com/office/drawing/2014/main" id="{F904C75B-829B-4D82-9CA7-6C30AE3B1227}"/>
              </a:ext>
            </a:extLst>
          </p:cNvPr>
          <p:cNvSpPr txBox="1">
            <a:spLocks/>
          </p:cNvSpPr>
          <p:nvPr/>
        </p:nvSpPr>
        <p:spPr bwMode="auto">
          <a:xfrm>
            <a:off x="1487488" y="3216104"/>
            <a:ext cx="941887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dirty="0"/>
              <a:t>Влияние осложненного медицинского анамнеза отца </a:t>
            </a:r>
          </a:p>
          <a:p>
            <a:r>
              <a:rPr lang="ru-RU" dirty="0"/>
              <a:t>на здоровье ребенка в дошкольном возрасте </a:t>
            </a:r>
            <a:r>
              <a:rPr lang="ru-RU" b="0" dirty="0"/>
              <a:t>(показатель относительного риска)</a:t>
            </a:r>
            <a:endParaRPr lang="ru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5831949-BB8D-4336-AC1A-EC3EF299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0808" y="141302"/>
            <a:ext cx="638978" cy="365125"/>
          </a:xfrm>
        </p:spPr>
        <p:txBody>
          <a:bodyPr/>
          <a:lstStyle/>
          <a:p>
            <a:pPr>
              <a:defRPr/>
            </a:pPr>
            <a:fld id="{3A733F69-73CC-4647-A31E-A419AA92B276}" type="slidenum">
              <a:rPr lang="ru-RU" sz="1400" b="1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ru-RU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989033-874C-4547-9099-7E266FA5EADE}"/>
              </a:ext>
            </a:extLst>
          </p:cNvPr>
          <p:cNvSpPr txBox="1"/>
          <p:nvPr/>
        </p:nvSpPr>
        <p:spPr>
          <a:xfrm>
            <a:off x="3485146" y="396576"/>
            <a:ext cx="7435389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b="1">
                <a:solidFill>
                  <a:srgbClr val="C00000"/>
                </a:solidFill>
              </a:defRPr>
            </a:lvl1pPr>
          </a:lstStyle>
          <a:p>
            <a:r>
              <a:rPr lang="ru-RU" sz="2400" dirty="0"/>
              <a:t>Глобальные факторы долгосрочного развития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E9308D-B595-4D7D-B205-8EABAEE75B4E}"/>
              </a:ext>
            </a:extLst>
          </p:cNvPr>
          <p:cNvSpPr txBox="1"/>
          <p:nvPr/>
        </p:nvSpPr>
        <p:spPr>
          <a:xfrm>
            <a:off x="551384" y="1108681"/>
            <a:ext cx="341608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600"/>
              </a:spcBef>
              <a:defRPr sz="1100">
                <a:latin typeface="Bahnschrift Light Condensed" panose="020B0502040204020203" pitchFamily="34" charset="0"/>
              </a:defRPr>
            </a:lvl1pPr>
          </a:lstStyle>
          <a:p>
            <a:r>
              <a:rPr lang="ru-RU" sz="1600" spc="-8" dirty="0">
                <a:solidFill>
                  <a:srgbClr val="0055A5"/>
                </a:solidFill>
                <a:latin typeface="+mn-lt"/>
              </a:rPr>
              <a:t>Новые возможности и риски долгосрочного развития России и ее регионов связаны с </a:t>
            </a:r>
            <a:r>
              <a:rPr lang="ru-RU" sz="1600" b="1" spc="-8" dirty="0">
                <a:solidFill>
                  <a:srgbClr val="C00000"/>
                </a:solidFill>
                <a:latin typeface="+mn-lt"/>
              </a:rPr>
              <a:t>глобальными вызовами и изменениями в экономической, технологической, демографической и экологической сферах</a:t>
            </a:r>
            <a:r>
              <a:rPr lang="ru-RU" sz="1600" spc="-8" dirty="0">
                <a:latin typeface="+mn-lt"/>
              </a:rPr>
              <a:t>:</a:t>
            </a:r>
          </a:p>
          <a:p>
            <a:pPr marL="134541"/>
            <a:r>
              <a:rPr lang="ru-RU" sz="1600" dirty="0">
                <a:solidFill>
                  <a:srgbClr val="0055A5"/>
                </a:solidFill>
                <a:latin typeface="+mn-lt"/>
              </a:rPr>
              <a:t>▪ </a:t>
            </a:r>
            <a:r>
              <a:rPr lang="ru-RU" sz="1600" spc="-8" dirty="0">
                <a:solidFill>
                  <a:srgbClr val="0055A5"/>
                </a:solidFill>
                <a:latin typeface="+mn-lt"/>
              </a:rPr>
              <a:t>смещение центра экономической «тяжести» с Запада на Восток, с развитых экономик на развивающиеся рынки;</a:t>
            </a:r>
          </a:p>
          <a:p>
            <a:pPr marL="134541"/>
            <a:r>
              <a:rPr lang="ru-RU" sz="1600" b="1" dirty="0">
                <a:solidFill>
                  <a:srgbClr val="FF0000"/>
                </a:solidFill>
                <a:latin typeface="+mn-lt"/>
              </a:rPr>
              <a:t>▪ трансформация мировой системы расселения, рабочей силы и потребления;</a:t>
            </a:r>
            <a:endParaRPr lang="ru-RU" sz="1600" b="1" spc="-8" dirty="0">
              <a:solidFill>
                <a:srgbClr val="FF0000"/>
              </a:solidFill>
              <a:latin typeface="+mn-lt"/>
            </a:endParaRPr>
          </a:p>
          <a:p>
            <a:pPr marL="134541"/>
            <a:r>
              <a:rPr lang="ru-RU" sz="1600" dirty="0">
                <a:solidFill>
                  <a:srgbClr val="0055A5"/>
                </a:solidFill>
                <a:latin typeface="+mn-lt"/>
              </a:rPr>
              <a:t>▪ развитие новых технологий и усиление мировой конкуренции за технологическое первенство;</a:t>
            </a:r>
          </a:p>
          <a:p>
            <a:pPr marL="134541"/>
            <a:r>
              <a:rPr lang="ru-RU" sz="1600" dirty="0">
                <a:solidFill>
                  <a:srgbClr val="0055A5"/>
                </a:solidFill>
                <a:latin typeface="+mn-lt"/>
              </a:rPr>
              <a:t>▪ климатические изменения и усиление климатического регулирования.</a:t>
            </a:r>
            <a:endParaRPr lang="ru-RU" sz="1600" spc="-8" dirty="0">
              <a:solidFill>
                <a:srgbClr val="0055A5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8A5B72-72E7-45E0-90E6-2BEC2620F394}"/>
              </a:ext>
            </a:extLst>
          </p:cNvPr>
          <p:cNvSpPr txBox="1"/>
          <p:nvPr/>
        </p:nvSpPr>
        <p:spPr>
          <a:xfrm>
            <a:off x="5303912" y="1133067"/>
            <a:ext cx="511256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rgbClr val="0055A5"/>
                </a:solidFill>
                <a:cs typeface="Segoe UI Light" panose="020B0502040204020203" pitchFamily="34" charset="0"/>
              </a:defRPr>
            </a:lvl1pPr>
          </a:lstStyle>
          <a:p>
            <a:pPr algn="ctr"/>
            <a:r>
              <a:rPr lang="ru-RU" dirty="0"/>
              <a:t>Структура мирового населения</a:t>
            </a:r>
            <a:br>
              <a:rPr lang="ru-RU" dirty="0"/>
            </a:br>
            <a:r>
              <a:rPr lang="ru-RU" dirty="0"/>
              <a:t>в 1950-2100 гг. (средний вариант прогноза), % к итогу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E2E4CD-16BC-473B-B357-BFEB916E92E6}"/>
              </a:ext>
            </a:extLst>
          </p:cNvPr>
          <p:cNvSpPr txBox="1"/>
          <p:nvPr/>
        </p:nvSpPr>
        <p:spPr>
          <a:xfrm>
            <a:off x="8044886" y="6202384"/>
            <a:ext cx="25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600"/>
              </a:spcBef>
              <a:defRPr sz="9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dirty="0"/>
              <a:t>Источник: </a:t>
            </a:r>
            <a:r>
              <a:rPr lang="en-US" dirty="0"/>
              <a:t>World Population Prospects 2022</a:t>
            </a:r>
            <a:r>
              <a:rPr lang="ru-RU" dirty="0"/>
              <a:t> / </a:t>
            </a:r>
            <a:r>
              <a:rPr lang="en-US" dirty="0"/>
              <a:t>UN</a:t>
            </a:r>
            <a:r>
              <a:rPr lang="ru-RU" dirty="0"/>
              <a:t>.</a:t>
            </a:r>
            <a:endParaRPr lang="en-US" dirty="0"/>
          </a:p>
        </p:txBody>
      </p:sp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1426ABB4-759D-4780-B9E9-090B40B873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7133273"/>
              </p:ext>
            </p:extLst>
          </p:nvPr>
        </p:nvGraphicFramePr>
        <p:xfrm>
          <a:off x="4233132" y="1793702"/>
          <a:ext cx="7623508" cy="3931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D1881A6D-120D-4299-A68D-65C1C1E337D5}"/>
              </a:ext>
            </a:extLst>
          </p:cNvPr>
          <p:cNvSpPr txBox="1">
            <a:spLocks/>
          </p:cNvSpPr>
          <p:nvPr/>
        </p:nvSpPr>
        <p:spPr>
          <a:xfrm>
            <a:off x="10260497" y="914454"/>
            <a:ext cx="31556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733F69-73CC-4647-A31E-A419AA92B276}" type="slidenum">
              <a:rPr lang="ru-RU" sz="90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7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A4D28-BAEB-42D0-8CBA-B5EE7F9D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99" y="519798"/>
            <a:ext cx="10972800" cy="1143000"/>
          </a:xfrm>
        </p:spPr>
        <p:txBody>
          <a:bodyPr/>
          <a:lstStyle/>
          <a:p>
            <a:r>
              <a:rPr lang="ru-RU" sz="2800" dirty="0">
                <a:solidFill>
                  <a:srgbClr val="C00000"/>
                </a:solidFill>
              </a:rPr>
              <a:t>Реализация демографической политики </a:t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2800" dirty="0">
                <a:solidFill>
                  <a:srgbClr val="C00000"/>
                </a:solidFill>
              </a:rPr>
              <a:t>на корпоративном уровне</a:t>
            </a:r>
            <a:br>
              <a:rPr lang="ru-RU" sz="2800" dirty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5281B5-0A3B-4B7D-A44B-602F36337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80" y="1662798"/>
            <a:ext cx="7518929" cy="4280665"/>
          </a:xfrm>
        </p:spPr>
        <p:txBody>
          <a:bodyPr/>
          <a:lstStyle/>
          <a:p>
            <a:r>
              <a:rPr lang="ru-RU" sz="2400" dirty="0"/>
              <a:t>Мы с 2019 года активно пропагандируем развитие Корпоративной демографической политики, разработан и опубликован </a:t>
            </a:r>
          </a:p>
          <a:p>
            <a:pPr marL="0" indent="0">
              <a:buNone/>
            </a:pPr>
            <a:r>
              <a:rPr lang="ru-RU" sz="2400" dirty="0"/>
              <a:t>    проект ее концепции</a:t>
            </a:r>
          </a:p>
          <a:p>
            <a:endParaRPr lang="ru-RU" sz="2400" dirty="0"/>
          </a:p>
          <a:p>
            <a:r>
              <a:rPr lang="ru-RU" sz="2400" dirty="0"/>
              <a:t>2024 г. Минтрудом РФ подготовлен проект Методических рекомендаций по разработке и реализации корпоративных демографических практик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3A644F-2669-4903-B0FE-AD11DA5F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3F3F3-6A10-4A19-A7D9-4EE01DEF4BAF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618A58-B6AE-4844-A74D-781DF8184B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90" t="16931" r="24643" b="7315"/>
          <a:stretch/>
        </p:blipFill>
        <p:spPr>
          <a:xfrm>
            <a:off x="8230128" y="1412776"/>
            <a:ext cx="3898590" cy="453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Прямоугольник 4"/>
          <p:cNvSpPr>
            <a:spLocks noChangeArrowheads="1"/>
          </p:cNvSpPr>
          <p:nvPr/>
        </p:nvSpPr>
        <p:spPr bwMode="auto">
          <a:xfrm>
            <a:off x="479376" y="1218011"/>
            <a:ext cx="113772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+mn-lt"/>
              </a:rPr>
              <a:t>Здоровье занимает лидирующее место в системе ключевых ценностей населения региона ( более 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78% отметили его среди главных ценностей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) наряду  со счастливой и дружной семьёй и материнством / отцовством</a:t>
            </a:r>
          </a:p>
        </p:txBody>
      </p:sp>
      <p:sp>
        <p:nvSpPr>
          <p:cNvPr id="52227" name="Прямоугольник 9"/>
          <p:cNvSpPr>
            <a:spLocks noChangeArrowheads="1"/>
          </p:cNvSpPr>
          <p:nvPr/>
        </p:nvSpPr>
        <p:spPr bwMode="auto">
          <a:xfrm>
            <a:off x="468016" y="2186120"/>
            <a:ext cx="11388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+mn-lt"/>
              </a:rPr>
              <a:t>Увеличивается понимание личной ответственности за собственное здоровье  с 28% в 2002 г. до 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85%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58969" y="3764631"/>
            <a:ext cx="3677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</a:rPr>
              <a:t>НЕРАВНЫЕ ВОЗМОЖНОСТИ </a:t>
            </a:r>
          </a:p>
          <a:p>
            <a:pPr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</a:rPr>
              <a:t>В СОХРАНЕНИИ ЗДОРОВЬЯ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879585" y="2849406"/>
            <a:ext cx="1921790" cy="564627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НО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75780" y="417024"/>
            <a:ext cx="7674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Сочетание декларируемой ценности семьи и здоровья, </a:t>
            </a:r>
          </a:p>
          <a:p>
            <a:pPr algn="ctr" eaLnBrk="0" fontAlgn="base" hangingPunct="0"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«агрессивной среды»   и невысокой культуры </a:t>
            </a:r>
            <a:r>
              <a:rPr lang="ru-RU" b="1" dirty="0" err="1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здоровьесбережения</a:t>
            </a:r>
            <a:endParaRPr lang="ru-RU" b="1" dirty="0">
              <a:solidFill>
                <a:srgbClr val="C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978C75E-6C01-48F1-8F98-378E78BB62C8}"/>
              </a:ext>
            </a:extLst>
          </p:cNvPr>
          <p:cNvSpPr/>
          <p:nvPr/>
        </p:nvSpPr>
        <p:spPr>
          <a:xfrm>
            <a:off x="7283048" y="4880777"/>
            <a:ext cx="4018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</a:rPr>
              <a:t>НЕВЫСОКАЯ САМОСОХРАНИТЕЛЬНАЯ АКТИВНОСТЬ</a:t>
            </a:r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BBA1BAF2-10B1-4227-9898-56FD7BE54A0E}"/>
              </a:ext>
            </a:extLst>
          </p:cNvPr>
          <p:cNvSpPr txBox="1">
            <a:spLocks/>
          </p:cNvSpPr>
          <p:nvPr/>
        </p:nvSpPr>
        <p:spPr bwMode="auto">
          <a:xfrm>
            <a:off x="9958683" y="119208"/>
            <a:ext cx="611998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6B505F-08BF-4780-B334-A8499E9B6982}" type="slidenum">
              <a:rPr lang="ru-RU" sz="140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2B3D36F-BC04-4747-96AE-97865FE1ADB5}"/>
              </a:ext>
            </a:extLst>
          </p:cNvPr>
          <p:cNvSpPr/>
          <p:nvPr/>
        </p:nvSpPr>
        <p:spPr>
          <a:xfrm>
            <a:off x="695401" y="3764632"/>
            <a:ext cx="4037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C00000"/>
                </a:solidFill>
                <a:latin typeface="+mn-lt"/>
              </a:rPr>
              <a:t>Девальвация брака и распространенность сожительств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1A0B0F5-C154-4FBB-96DD-3F65E4ACD154}"/>
              </a:ext>
            </a:extLst>
          </p:cNvPr>
          <p:cNvSpPr/>
          <p:nvPr/>
        </p:nvSpPr>
        <p:spPr>
          <a:xfrm>
            <a:off x="695402" y="5065443"/>
            <a:ext cx="4184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C00000"/>
                </a:solidFill>
                <a:latin typeface="+mn-lt"/>
              </a:rPr>
              <a:t>Длительный </a:t>
            </a:r>
            <a:r>
              <a:rPr lang="ru-RU" b="1" cap="all" dirty="0" err="1">
                <a:solidFill>
                  <a:srgbClr val="C00000"/>
                </a:solidFill>
                <a:latin typeface="+mn-lt"/>
              </a:rPr>
              <a:t>протогенетический</a:t>
            </a:r>
            <a:r>
              <a:rPr lang="ru-RU" b="1" cap="all" dirty="0">
                <a:solidFill>
                  <a:srgbClr val="C00000"/>
                </a:solidFill>
                <a:latin typeface="+mn-lt"/>
              </a:rPr>
              <a:t> интервал и проблемы с зачатием</a:t>
            </a:r>
          </a:p>
        </p:txBody>
      </p:sp>
    </p:spTree>
    <p:extLst>
      <p:ext uri="{BB962C8B-B14F-4D97-AF65-F5344CB8AC3E}">
        <p14:creationId xmlns:p14="http://schemas.microsoft.com/office/powerpoint/2010/main" val="2270952631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97AA719-E0A6-4B79-978F-789D63D8A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624" y="704656"/>
            <a:ext cx="10972800" cy="60169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C00000"/>
                </a:solidFill>
              </a:rPr>
              <a:t>Губернаторский проект «</a:t>
            </a:r>
            <a:r>
              <a:rPr lang="ru-RU" sz="2400" b="1" dirty="0">
                <a:solidFill>
                  <a:srgbClr val="C00000"/>
                </a:solidFill>
              </a:rPr>
              <a:t>Семья - оплот Русского Севера</a:t>
            </a:r>
            <a:r>
              <a:rPr lang="ru-RU" sz="2400" dirty="0">
                <a:solidFill>
                  <a:srgbClr val="C00000"/>
                </a:solidFill>
              </a:rPr>
              <a:t>»</a:t>
            </a:r>
          </a:p>
          <a:p>
            <a:pPr marL="0" indent="0">
              <a:buNone/>
            </a:pPr>
            <a:endParaRPr lang="ru-RU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1F497D"/>
                </a:solidFill>
              </a:rPr>
              <a:t>выплаты в размере 100 тыс. рублей при рождении первого ребенка женщиной в возрасте до 25 лет.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1F497D"/>
                </a:solidFill>
              </a:rPr>
              <a:t>Одному из родителей-студентов компенсируют затраты на обучение в размере до 91 тыс. руб.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1F497D"/>
                </a:solidFill>
              </a:rPr>
              <a:t>Субсидия семье на улучшение жилищных условий при рождении третьего и последующего ребенка - 500 тыс. руб.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1F497D"/>
                </a:solidFill>
              </a:rPr>
              <a:t>Региональный маткапитал при рождении четвертого и каждого последующего ребенка - 150 тыс. руб.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1F497D"/>
                </a:solidFill>
              </a:rPr>
              <a:t>Запланирован ремонт 10 женских консультаций и покупка 121 единицы медоборудования.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1F497D"/>
                </a:solidFill>
              </a:rPr>
              <a:t>Выплаты медикам: 5 тыс. рублей доктору, который отговорит женщину от аборта, и 25 тыс. рублей - при доведении до родов и рождении ребенка.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A7C44C-7690-4226-B42A-D0B19F2CB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3F3F3-6A10-4A19-A7D9-4EE01DEF4BAF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1026" name="Picture 2" descr="Портал Государственных программ Вологодской области">
            <a:extLst>
              <a:ext uri="{FF2B5EF4-FFF2-40B4-BE49-F238E27FC236}">
                <a16:creationId xmlns:a16="http://schemas.microsoft.com/office/drawing/2014/main" id="{D8BAECF6-2F85-427A-8DBA-21BF59ED4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02"/>
          <a:stretch/>
        </p:blipFill>
        <p:spPr bwMode="auto">
          <a:xfrm>
            <a:off x="10623714" y="460195"/>
            <a:ext cx="641317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21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853026-FCB8-4179-9928-1FA9F3928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3189363"/>
            <a:ext cx="3904735" cy="2604428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0D736-C06E-4B3D-A549-C5D8553A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mtClean="0"/>
              <a:pPr>
                <a:defRPr/>
              </a:pPr>
              <a:t>33</a:t>
            </a:fld>
            <a:endParaRPr lang="ru-RU" alt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F9ED51-26BD-49E2-998A-0D293ADE8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120" r="15446" b="1389"/>
          <a:stretch/>
        </p:blipFill>
        <p:spPr>
          <a:xfrm>
            <a:off x="229592" y="2232298"/>
            <a:ext cx="2855287" cy="412416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20E60E8-6E86-40E9-8EF7-50AD96184B59}"/>
              </a:ext>
            </a:extLst>
          </p:cNvPr>
          <p:cNvSpPr txBox="1">
            <a:spLocks/>
          </p:cNvSpPr>
          <p:nvPr/>
        </p:nvSpPr>
        <p:spPr bwMode="auto">
          <a:xfrm>
            <a:off x="216174" y="836712"/>
            <a:ext cx="2858733" cy="116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Candara" panose="020E0502030303020204" pitchFamily="34" charset="0"/>
                <a:ea typeface="+mj-e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/>
              <a:t>Региональный демографический доклад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CE019B3-77B5-4DDC-B039-530098A47633}"/>
              </a:ext>
            </a:extLst>
          </p:cNvPr>
          <p:cNvSpPr/>
          <p:nvPr/>
        </p:nvSpPr>
        <p:spPr>
          <a:xfrm>
            <a:off x="4511824" y="390603"/>
            <a:ext cx="7070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33333"/>
                </a:solidFill>
                <a:latin typeface="Cuprum"/>
              </a:rPr>
              <a:t>5 апреля 2024 </a:t>
            </a:r>
            <a:r>
              <a:rPr lang="ru-RU" sz="2400" b="1" dirty="0"/>
              <a:t>Открыт Вологодский межрегиональный центр развития кадрового потенциала в области демографии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DF3C8B-29DE-43BA-B916-3D0C4255C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917" y="1981943"/>
            <a:ext cx="4340322" cy="289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5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01F69-9C4F-4374-B866-EC1FED8D4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082" y="286477"/>
            <a:ext cx="8229600" cy="5232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ru-RU" sz="2800" b="1" dirty="0">
                <a:solidFill>
                  <a:srgbClr val="C00000"/>
                </a:solidFill>
                <a:latin typeface="Candara" panose="020E0502030303020204" pitchFamily="34" charset="0"/>
                <a:ea typeface="+mn-ea"/>
                <a:cs typeface="Arial" panose="020B0604020202020204" pitchFamily="34" charset="0"/>
              </a:rPr>
              <a:t>Что важно!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B42D14-E1E2-40B2-A519-E5AFA207D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0" t="7070" r="6974" b="8295"/>
          <a:stretch/>
        </p:blipFill>
        <p:spPr>
          <a:xfrm>
            <a:off x="1082183" y="841427"/>
            <a:ext cx="1905798" cy="258757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EFBF3EB1-3CD5-4613-8181-B75805AE1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3712" y="1137327"/>
            <a:ext cx="8352928" cy="5027977"/>
          </a:xfrm>
        </p:spPr>
        <p:txBody>
          <a:bodyPr/>
          <a:lstStyle/>
          <a:p>
            <a:pPr>
              <a:spcBef>
                <a:spcPts val="1200"/>
              </a:spcBef>
              <a:buClr>
                <a:srgbClr val="C00000"/>
              </a:buClr>
              <a:buSzPct val="150000"/>
            </a:pPr>
            <a:r>
              <a:rPr lang="ru-RU" sz="2000" b="1" u="sng" dirty="0">
                <a:solidFill>
                  <a:schemeClr val="tx2">
                    <a:lumMod val="75000"/>
                  </a:schemeClr>
                </a:solidFill>
              </a:rPr>
              <a:t>Формирование культуры </a:t>
            </a:r>
            <a:r>
              <a:rPr lang="ru-RU" sz="2000" b="1" u="sng" dirty="0" err="1">
                <a:solidFill>
                  <a:schemeClr val="tx2">
                    <a:lumMod val="75000"/>
                  </a:schemeClr>
                </a:solidFill>
              </a:rPr>
              <a:t>здоровьесбережения</a:t>
            </a:r>
            <a:endParaRPr lang="ru-RU" sz="2000" b="1" u="sng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1200"/>
              </a:spcBef>
              <a:buClr>
                <a:srgbClr val="C00000"/>
              </a:buClr>
              <a:buSzPct val="150000"/>
            </a:pPr>
            <a:r>
              <a:rPr lang="ru-RU" sz="2000" b="1" dirty="0">
                <a:solidFill>
                  <a:srgbClr val="C00000"/>
                </a:solidFill>
              </a:rPr>
              <a:t>Снижение неравенства (в том числе возможностей)</a:t>
            </a:r>
          </a:p>
          <a:p>
            <a:pPr>
              <a:spcBef>
                <a:spcPts val="1200"/>
              </a:spcBef>
              <a:buClr>
                <a:srgbClr val="C00000"/>
              </a:buClr>
              <a:buSzPct val="150000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Изменение принципов финансирования здравоохранения</a:t>
            </a:r>
          </a:p>
          <a:p>
            <a:pPr>
              <a:spcBef>
                <a:spcPts val="1200"/>
              </a:spcBef>
              <a:buClr>
                <a:srgbClr val="C00000"/>
              </a:buClr>
              <a:buSzPct val="150000"/>
            </a:pPr>
            <a:r>
              <a:rPr lang="ru-RU" sz="2000" b="1" dirty="0">
                <a:solidFill>
                  <a:srgbClr val="C00000"/>
                </a:solidFill>
              </a:rPr>
              <a:t>Повышение рождаемости, в том числе за счет численности многодетных семей</a:t>
            </a:r>
          </a:p>
          <a:p>
            <a:pPr>
              <a:spcBef>
                <a:spcPts val="1200"/>
              </a:spcBef>
              <a:buClr>
                <a:srgbClr val="C00000"/>
              </a:buClr>
              <a:buSzPct val="150000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Усиление профилактической работы, в том числе  направленной на сохранение репродуктивного здоровья</a:t>
            </a:r>
          </a:p>
          <a:p>
            <a:pPr>
              <a:spcBef>
                <a:spcPts val="1200"/>
              </a:spcBef>
              <a:buClr>
                <a:srgbClr val="C00000"/>
              </a:buClr>
              <a:buSzPct val="150000"/>
            </a:pPr>
            <a:r>
              <a:rPr lang="ru-RU" sz="2000" b="1" dirty="0">
                <a:solidFill>
                  <a:srgbClr val="C00000"/>
                </a:solidFill>
              </a:rPr>
              <a:t>Повышение комфортности среды проживания, доступности оборудованных  объектов для самостоятельной физической активности</a:t>
            </a:r>
          </a:p>
          <a:p>
            <a:pPr>
              <a:spcBef>
                <a:spcPts val="1200"/>
              </a:spcBef>
              <a:buClr>
                <a:srgbClr val="C00000"/>
              </a:buClr>
              <a:buSzPct val="150000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Повышение социальной ответственности бизнеса</a:t>
            </a:r>
          </a:p>
          <a:p>
            <a:pPr>
              <a:spcBef>
                <a:spcPts val="1200"/>
              </a:spcBef>
              <a:buClr>
                <a:srgbClr val="C00000"/>
              </a:buClr>
              <a:buSzPct val="150000"/>
            </a:pPr>
            <a:r>
              <a:rPr lang="ru-RU" sz="2000" b="1" dirty="0">
                <a:solidFill>
                  <a:srgbClr val="C00000"/>
                </a:solidFill>
              </a:rPr>
              <a:t>Повышение уровня жизни населения</a:t>
            </a:r>
          </a:p>
        </p:txBody>
      </p:sp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9F5A4A11-4562-4A7D-BFAF-409C0D43EE08}"/>
              </a:ext>
            </a:extLst>
          </p:cNvPr>
          <p:cNvSpPr txBox="1">
            <a:spLocks/>
          </p:cNvSpPr>
          <p:nvPr/>
        </p:nvSpPr>
        <p:spPr bwMode="auto">
          <a:xfrm>
            <a:off x="9958683" y="119208"/>
            <a:ext cx="611998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6B505F-08BF-4780-B334-A8499E9B6982}" type="slidenum">
              <a:rPr lang="ru-RU" sz="140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E79821-A2FD-48FA-A503-B2D93A73C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661" y="3983950"/>
            <a:ext cx="1816320" cy="25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0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9658F6-5866-4C1A-8803-3A6431CF8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3F3F3-6A10-4A19-A7D9-4EE01DEF4BAF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CA0292-9FC1-44F4-A6C4-F189D48D5943}"/>
              </a:ext>
            </a:extLst>
          </p:cNvPr>
          <p:cNvSpPr txBox="1"/>
          <p:nvPr/>
        </p:nvSpPr>
        <p:spPr>
          <a:xfrm>
            <a:off x="2643420" y="692696"/>
            <a:ext cx="75608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defRPr sz="2400" b="1">
                <a:solidFill>
                  <a:srgbClr val="C00000"/>
                </a:solidFill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marL="176212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БЛАГОДАРЮ ЗА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ВНИМАНИЕ!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2670B3ED-8939-4214-84DC-DFD6516C870E}"/>
              </a:ext>
            </a:extLst>
          </p:cNvPr>
          <p:cNvSpPr/>
          <p:nvPr/>
        </p:nvSpPr>
        <p:spPr>
          <a:xfrm>
            <a:off x="5879976" y="2073098"/>
            <a:ext cx="5163936" cy="367240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Александра Анатольевна </a:t>
            </a: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Шабунова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доктор экономических наук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доцент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директор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ФГБУН «Вологодский научный центр РАН»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Контакты: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E-mail: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common@volnc.ru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Тел. :(8172) 59-78-03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Россия, 160014, г. Вологда, ул. Горького, д. 56а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www.volnc.ru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75AC6C-D7E7-4F24-B9BF-9A71BA432C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" b="7740"/>
          <a:stretch/>
        </p:blipFill>
        <p:spPr>
          <a:xfrm>
            <a:off x="1148088" y="2042427"/>
            <a:ext cx="2880320" cy="3678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43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08CD8C8-CED6-474C-B05E-C2FEE815E363}"/>
              </a:ext>
            </a:extLst>
          </p:cNvPr>
          <p:cNvSpPr txBox="1">
            <a:spLocks/>
          </p:cNvSpPr>
          <p:nvPr/>
        </p:nvSpPr>
        <p:spPr bwMode="auto">
          <a:xfrm>
            <a:off x="3105872" y="396968"/>
            <a:ext cx="6529127" cy="44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Candara" panose="020E0502030303020204" pitchFamily="34" charset="0"/>
                <a:ea typeface="+mj-ea"/>
              </a:defRPr>
            </a:lvl1pPr>
          </a:lstStyle>
          <a:p>
            <a:r>
              <a:rPr lang="ru-RU" dirty="0"/>
              <a:t>Новые мировые демографические тренды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03B1CB-B21B-44D0-85CE-B74C638970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48" y="3915753"/>
            <a:ext cx="4319649" cy="290983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4494" y="1232614"/>
            <a:ext cx="414399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900"/>
              </a:spcAft>
            </a:pPr>
            <a:r>
              <a:rPr lang="ru-RU" b="1" dirty="0">
                <a:solidFill>
                  <a:srgbClr val="C00000"/>
                </a:solidFill>
              </a:rPr>
              <a:t>Во-первых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1"/>
                </a:solidFill>
              </a:rPr>
              <a:t>Число жителей Земли перешло рубеж в 8 млрд человек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493F09B-8F4E-4841-B958-212BD08F8088}"/>
              </a:ext>
            </a:extLst>
          </p:cNvPr>
          <p:cNvSpPr/>
          <p:nvPr/>
        </p:nvSpPr>
        <p:spPr>
          <a:xfrm>
            <a:off x="5978396" y="1206407"/>
            <a:ext cx="508615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900"/>
              </a:spcAft>
            </a:pPr>
            <a:r>
              <a:rPr lang="ru-RU" b="1" dirty="0">
                <a:solidFill>
                  <a:srgbClr val="C00000"/>
                </a:solidFill>
              </a:rPr>
              <a:t>В-третьих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1"/>
                </a:solidFill>
              </a:rPr>
              <a:t>В 2023 г. население Китая сократилось впервые как минимум с 1950 г., начиная с которого ООН публикует статистику народонаселения.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3F6CE25-6CAB-4A90-B25B-1F54566AE33F}"/>
              </a:ext>
            </a:extLst>
          </p:cNvPr>
          <p:cNvSpPr/>
          <p:nvPr/>
        </p:nvSpPr>
        <p:spPr>
          <a:xfrm>
            <a:off x="5780293" y="3158603"/>
            <a:ext cx="6007213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900"/>
              </a:spcAft>
            </a:pPr>
            <a:r>
              <a:rPr lang="ru-RU" b="1" dirty="0">
                <a:solidFill>
                  <a:srgbClr val="C00000"/>
                </a:solidFill>
              </a:rPr>
              <a:t>В-четвертых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u="sng" dirty="0">
                <a:solidFill>
                  <a:schemeClr val="accent1"/>
                </a:solidFill>
              </a:rPr>
              <a:t>Число людей 50 лет и старше в мире впервые превысило число детей до 15 лет </a:t>
            </a:r>
            <a:r>
              <a:rPr lang="ru-RU" b="1" dirty="0">
                <a:solidFill>
                  <a:schemeClr val="accent1"/>
                </a:solidFill>
              </a:rPr>
              <a:t>– 2,021 млрд и 2,011 млрд соответственно.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1"/>
                </a:solidFill>
              </a:rPr>
              <a:t>Возрастная структура населения Земли  сейчас: </a:t>
            </a:r>
          </a:p>
          <a:p>
            <a:pPr marL="257175" indent="-257175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/>
                </a:solidFill>
              </a:rPr>
              <a:t>2 млрд </a:t>
            </a:r>
            <a:r>
              <a:rPr lang="ru-RU" b="1" dirty="0">
                <a:solidFill>
                  <a:srgbClr val="C00000"/>
                </a:solidFill>
              </a:rPr>
              <a:t>детей</a:t>
            </a:r>
            <a:r>
              <a:rPr lang="ru-RU" b="1" dirty="0">
                <a:solidFill>
                  <a:schemeClr val="accent1"/>
                </a:solidFill>
              </a:rPr>
              <a:t>, </a:t>
            </a:r>
          </a:p>
          <a:p>
            <a:pPr marL="257175" indent="-257175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/>
                </a:solidFill>
              </a:rPr>
              <a:t>2 млрд </a:t>
            </a:r>
            <a:r>
              <a:rPr lang="ru-RU" b="1" dirty="0">
                <a:solidFill>
                  <a:srgbClr val="C00000"/>
                </a:solidFill>
              </a:rPr>
              <a:t>людей возраста 50+</a:t>
            </a:r>
            <a:r>
              <a:rPr lang="ru-RU" b="1" dirty="0">
                <a:solidFill>
                  <a:schemeClr val="accent1"/>
                </a:solidFill>
              </a:rPr>
              <a:t> и </a:t>
            </a:r>
          </a:p>
          <a:p>
            <a:pPr marL="257175" indent="-257175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/>
                </a:solidFill>
              </a:rPr>
              <a:t>4 млрд </a:t>
            </a:r>
            <a:r>
              <a:rPr lang="ru-RU" b="1" dirty="0">
                <a:solidFill>
                  <a:srgbClr val="C00000"/>
                </a:solidFill>
              </a:rPr>
              <a:t>молодежи и взрослых моложе 50 лет</a:t>
            </a:r>
            <a:r>
              <a:rPr lang="ru-RU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4494" y="2636912"/>
            <a:ext cx="438533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900"/>
              </a:spcAft>
            </a:pPr>
            <a:r>
              <a:rPr lang="ru-RU" b="1" dirty="0">
                <a:solidFill>
                  <a:srgbClr val="C00000"/>
                </a:solidFill>
              </a:rPr>
              <a:t>Во-вторых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1"/>
                </a:solidFill>
              </a:rPr>
              <a:t>Индия превзошла по численности населения Китай, до сих пор самую многонаселенную страну мира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3A957386-081A-4A35-BCBF-39F8133D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8614" y="929478"/>
            <a:ext cx="439386" cy="273844"/>
          </a:xfrm>
        </p:spPr>
        <p:txBody>
          <a:bodyPr/>
          <a:lstStyle/>
          <a:p>
            <a:pPr defTabSz="685800">
              <a:defRPr/>
            </a:pPr>
            <a:fld id="{D533FABD-833F-44BB-85C6-5FD69B13CC1C}" type="slidenum">
              <a:rPr lang="ru-RU" altLang="ru-RU" sz="1050" b="1">
                <a:solidFill>
                  <a:prstClr val="white"/>
                </a:solidFill>
                <a:cs typeface="Arial" charset="0"/>
              </a:rPr>
              <a:pPr defTabSz="685800">
                <a:defRPr/>
              </a:pPr>
              <a:t>4</a:t>
            </a:fld>
            <a:endParaRPr lang="ru-RU" altLang="ru-RU" sz="1050" b="1" dirty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51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DB4B4E-A19D-471C-8ED9-CEFE3D3E0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7942" y="926935"/>
            <a:ext cx="460058" cy="273844"/>
          </a:xfrm>
        </p:spPr>
        <p:txBody>
          <a:bodyPr/>
          <a:lstStyle/>
          <a:p>
            <a:pPr defTabSz="685800">
              <a:defRPr/>
            </a:pPr>
            <a:fld id="{D533FABD-833F-44BB-85C6-5FD69B13CC1C}" type="slidenum">
              <a:rPr lang="ru-RU" altLang="ru-RU" sz="1050" b="1">
                <a:solidFill>
                  <a:prstClr val="white"/>
                </a:solidFill>
                <a:cs typeface="Arial" charset="0"/>
              </a:rPr>
              <a:pPr defTabSz="685800">
                <a:defRPr/>
              </a:pPr>
              <a:t>5</a:t>
            </a:fld>
            <a:endParaRPr lang="ru-RU" altLang="ru-RU" sz="1050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8477476-8972-4360-B4C4-9A89C437FC73}"/>
              </a:ext>
            </a:extLst>
          </p:cNvPr>
          <p:cNvSpPr/>
          <p:nvPr/>
        </p:nvSpPr>
        <p:spPr>
          <a:xfrm>
            <a:off x="352148" y="2641742"/>
            <a:ext cx="11637686" cy="1600438"/>
          </a:xfrm>
          <a:prstGeom prst="rect">
            <a:avLst/>
          </a:prstGeom>
          <a:noFill/>
          <a:ln w="19050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400" b="1" dirty="0">
                <a:solidFill>
                  <a:srgbClr val="C00000"/>
                </a:solidFill>
                <a:latin typeface="GraphikCy"/>
              </a:rPr>
              <a:t>Новые национальные проекты</a:t>
            </a:r>
          </a:p>
          <a:p>
            <a:pPr marL="214313" indent="-214313" defTabSz="685800"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1F497D"/>
                </a:solidFill>
                <a:latin typeface="Calibri"/>
              </a:rPr>
              <a:t>Национальный проект </a:t>
            </a:r>
            <a:r>
              <a:rPr lang="ru-RU" sz="1400" b="1" dirty="0">
                <a:solidFill>
                  <a:srgbClr val="C00000"/>
                </a:solidFill>
                <a:latin typeface="Calibri"/>
              </a:rPr>
              <a:t>«Семья» </a:t>
            </a:r>
            <a:r>
              <a:rPr lang="ru-RU" sz="1400" dirty="0">
                <a:solidFill>
                  <a:srgbClr val="1F497D"/>
                </a:solidFill>
                <a:latin typeface="Calibri"/>
              </a:rPr>
              <a:t>призван повысить уровень рождаемости в стране. </a:t>
            </a:r>
          </a:p>
          <a:p>
            <a:pPr marL="128588" indent="-128588" defTabSz="685800"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  <a:defRPr/>
            </a:pPr>
            <a:endParaRPr lang="ru-RU" sz="1400" dirty="0">
              <a:solidFill>
                <a:srgbClr val="1F497D"/>
              </a:solidFill>
              <a:latin typeface="Calibri"/>
            </a:endParaRPr>
          </a:p>
          <a:p>
            <a:pPr marL="214313" indent="-214313" defTabSz="685800"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1F497D"/>
                </a:solidFill>
                <a:latin typeface="Calibri"/>
              </a:rPr>
              <a:t>Цель национального проекта </a:t>
            </a:r>
            <a:r>
              <a:rPr lang="ru-RU" sz="1400" b="1" dirty="0">
                <a:solidFill>
                  <a:srgbClr val="C00000"/>
                </a:solidFill>
                <a:latin typeface="Calibri"/>
              </a:rPr>
              <a:t>«Продолжительная и активная жизнь» </a:t>
            </a:r>
            <a:r>
              <a:rPr lang="ru-RU" sz="1400" dirty="0">
                <a:solidFill>
                  <a:srgbClr val="1F497D"/>
                </a:solidFill>
                <a:latin typeface="Calibri"/>
              </a:rPr>
              <a:t>— увеличение к 2030 году средней продолжительности жизни в России с нынешних 73 до 78 лет.</a:t>
            </a:r>
            <a:r>
              <a:rPr lang="ru-RU" sz="1400" dirty="0">
                <a:solidFill>
                  <a:srgbClr val="1F497D"/>
                </a:solidFill>
              </a:rPr>
              <a:t> Предполагает сбережение населения и увеличение продолжительности жизни до 78 лет к 2030 году. В рамках проекта есть меры по повышению ответственности граждан за своё здоровье, формированию культуры здоровья, в том числе здорового питания, в различных возрастных и социальных группах.</a:t>
            </a:r>
            <a:endParaRPr lang="ru-RU" sz="14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05D786-1E03-4FD7-ADB9-66B4CA84A317}"/>
              </a:ext>
            </a:extLst>
          </p:cNvPr>
          <p:cNvSpPr txBox="1"/>
          <p:nvPr/>
        </p:nvSpPr>
        <p:spPr>
          <a:xfrm>
            <a:off x="5519936" y="918169"/>
            <a:ext cx="6442288" cy="954107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1F497D"/>
                </a:solidFill>
                <a:latin typeface="Calibri"/>
              </a:rPr>
              <a:t>Указом Президента РФ от 7 мая 2024 года №309 определены </a:t>
            </a:r>
            <a:r>
              <a:rPr lang="ru-RU" sz="1400" b="1" dirty="0">
                <a:solidFill>
                  <a:srgbClr val="C00000"/>
                </a:solidFill>
                <a:latin typeface="Calibri"/>
              </a:rPr>
              <a:t>национальные цели развития Российской Федерации </a:t>
            </a:r>
            <a:r>
              <a:rPr lang="ru-RU" sz="1400" dirty="0">
                <a:solidFill>
                  <a:srgbClr val="1F497D"/>
                </a:solidFill>
                <a:latin typeface="Calibri"/>
              </a:rPr>
              <a:t>на период до 2030 года и на перспективу до 2036 года, среди которых на первом месте — сохранение населения, укрепление здоровья и повышение благополучия людей, поддержка семьи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222AD9-7BE0-47E2-BD9A-C37151B8AE2D}"/>
              </a:ext>
            </a:extLst>
          </p:cNvPr>
          <p:cNvSpPr txBox="1"/>
          <p:nvPr/>
        </p:nvSpPr>
        <p:spPr>
          <a:xfrm>
            <a:off x="352148" y="4509120"/>
            <a:ext cx="11610076" cy="2031325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latin typeface="Calibri"/>
              </a:rPr>
              <a:t>Обеспечение охраны здоровья работников.</a:t>
            </a:r>
            <a:r>
              <a:rPr lang="ru-RU" sz="1400" dirty="0">
                <a:solidFill>
                  <a:srgbClr val="1F497D"/>
                </a:solidFill>
                <a:latin typeface="Calibri"/>
              </a:rPr>
              <a:t> Трудовой кодекс РФ предусматривает различные трудовые гарантии, в том числе гарантии при временной нетрудоспособности, освобождение работников на несколько дней в зависимости от их возраста для прохождения диспансеризации, обязанности работодателя по обеспечению безопасных условий и охраны труда.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latin typeface="Calibri"/>
              </a:rPr>
              <a:t>Сохранение репродуктивного здоровья населения</a:t>
            </a:r>
            <a:r>
              <a:rPr lang="ru-RU" sz="1400" dirty="0">
                <a:solidFill>
                  <a:srgbClr val="1F497D"/>
                </a:solidFill>
                <a:latin typeface="Calibri"/>
              </a:rPr>
              <a:t>. Включает повышение доступности и качества медицинской помощи женщинам в период беременности и родов, а также новорождённым детям, повышение эффективности технологии экстракорпорального оплодотворения.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latin typeface="Calibri"/>
              </a:rPr>
              <a:t>Цифровизация здравоохранения</a:t>
            </a:r>
            <a:r>
              <a:rPr lang="ru-RU" sz="1400" dirty="0">
                <a:solidFill>
                  <a:srgbClr val="1F497D"/>
                </a:solidFill>
                <a:latin typeface="Calibri"/>
              </a:rPr>
              <a:t>. Включает широкий доступ населения к данным о собственном здоровье, развитие телемедицины.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latin typeface="Calibri"/>
              </a:rPr>
              <a:t>Поддержка лиц с ограниченными возможностями здоровья</a:t>
            </a:r>
            <a:r>
              <a:rPr lang="ru-RU" sz="1400" dirty="0">
                <a:solidFill>
                  <a:srgbClr val="1F497D"/>
                </a:solidFill>
                <a:latin typeface="Calibri"/>
              </a:rPr>
              <a:t>. Включает обеспечение техническими средствами реабилитации, развитие безбарьерной среды, создание условий для профессионального развития и повышения занятости.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latin typeface="Calibri"/>
              </a:rPr>
              <a:t>Поддержка старшего поколения. </a:t>
            </a:r>
            <a:r>
              <a:rPr lang="ru-RU" sz="1400" dirty="0">
                <a:solidFill>
                  <a:srgbClr val="1F497D"/>
                </a:solidFill>
                <a:latin typeface="Calibri"/>
              </a:rPr>
              <a:t>Включает развитие системы предоставления социальных услуг и медицинской помощи.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655EBA-FDDD-4125-AED4-942EA1737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05" y="453733"/>
            <a:ext cx="4104456" cy="215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04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3215682" y="3623505"/>
            <a:ext cx="7200799" cy="2553318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351584" y="359917"/>
            <a:ext cx="80648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>
                <a:solidFill>
                  <a:srgbClr val="4F81BD"/>
                </a:solidFill>
                <a:latin typeface="Arial" pitchFamily="34" charset="0"/>
                <a:cs typeface="Arial" pitchFamily="34" charset="0"/>
              </a:rPr>
              <a:t>Мониторинговые исследования общественного здоровья ВолНЦ РАН</a:t>
            </a:r>
            <a:endParaRPr lang="ru-RU" sz="1700" dirty="0">
              <a:solidFill>
                <a:srgbClr val="4F81B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8806" y="1099159"/>
            <a:ext cx="896771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  <a:latin typeface="Calibri"/>
                <a:cs typeface="Arial" charset="0"/>
              </a:rPr>
              <a:t>Мониторинг физического здоровья населения</a:t>
            </a:r>
            <a:r>
              <a:rPr lang="ru-RU" b="1" dirty="0">
                <a:solidFill>
                  <a:srgbClr val="FF0000"/>
                </a:solidFill>
                <a:latin typeface="Calibri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</a:pP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Calibri"/>
                <a:cs typeface="Arial" charset="0"/>
              </a:rPr>
              <a:t>        проводится с 1999 года</a:t>
            </a:r>
          </a:p>
          <a:p>
            <a:pPr marL="342900" indent="-34290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  <a:latin typeface="Calibri"/>
                <a:cs typeface="Arial" charset="0"/>
              </a:rPr>
              <a:t>Мониторинг психического здоровья и социального самочувствия населения</a:t>
            </a:r>
          </a:p>
          <a:p>
            <a:pPr fontAlgn="base">
              <a:spcBef>
                <a:spcPct val="0"/>
              </a:spcBef>
            </a:pPr>
            <a:r>
              <a:rPr lang="ru-RU" sz="2400" b="1" dirty="0">
                <a:solidFill>
                  <a:srgbClr val="FF0000"/>
                </a:solidFill>
                <a:latin typeface="Calibri"/>
                <a:cs typeface="Arial" charset="0"/>
              </a:rPr>
              <a:t>      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Calibri"/>
                <a:cs typeface="Arial" charset="0"/>
              </a:rPr>
              <a:t>проводится с 2002 года </a:t>
            </a:r>
          </a:p>
          <a:p>
            <a:pPr marL="342900" indent="-34290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  <a:latin typeface="Calibri"/>
                <a:cs typeface="Arial" charset="0"/>
              </a:rPr>
              <a:t>Мониторинг репродуктивного поведения населения</a:t>
            </a:r>
            <a:r>
              <a:rPr lang="ru-RU" sz="2000" b="1" dirty="0">
                <a:solidFill>
                  <a:srgbClr val="FF0000"/>
                </a:solidFill>
                <a:latin typeface="Calibri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</a:pPr>
            <a:r>
              <a:rPr lang="ru-RU" sz="2000" b="1" dirty="0">
                <a:solidFill>
                  <a:srgbClr val="FF0000"/>
                </a:solidFill>
                <a:latin typeface="Calibri"/>
                <a:cs typeface="Arial" charset="0"/>
              </a:rPr>
              <a:t>      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Calibri"/>
                <a:cs typeface="Arial" charset="0"/>
              </a:rPr>
              <a:t>проводится с 2005 года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23692" y="3746003"/>
            <a:ext cx="69127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prstClr val="black"/>
                </a:solidFill>
                <a:latin typeface="Calibri"/>
                <a:cs typeface="Arial" charset="0"/>
              </a:rPr>
              <a:t>Форма проведения:  </a:t>
            </a:r>
            <a:r>
              <a:rPr lang="ru-RU" sz="1600" b="1" dirty="0">
                <a:solidFill>
                  <a:srgbClr val="1F497D"/>
                </a:solidFill>
                <a:latin typeface="Calibri"/>
                <a:cs typeface="Arial" charset="0"/>
              </a:rPr>
              <a:t>раздаточное анкетирование </a:t>
            </a:r>
          </a:p>
          <a:p>
            <a:pPr algn="just"/>
            <a:r>
              <a:rPr lang="ru-RU" sz="1600" b="1" dirty="0">
                <a:solidFill>
                  <a:prstClr val="black"/>
                </a:solidFill>
                <a:latin typeface="Calibri"/>
                <a:cs typeface="Arial" charset="0"/>
              </a:rPr>
              <a:t>Периодичность: </a:t>
            </a:r>
            <a:r>
              <a:rPr lang="ru-RU" sz="1600" b="1" dirty="0">
                <a:solidFill>
                  <a:srgbClr val="1F497D"/>
                </a:solidFill>
                <a:latin typeface="Calibri"/>
                <a:cs typeface="Arial" charset="0"/>
              </a:rPr>
              <a:t>1 раз в два года </a:t>
            </a:r>
          </a:p>
          <a:p>
            <a:pPr algn="just"/>
            <a:r>
              <a:rPr lang="ru-RU" sz="1600" b="1" dirty="0">
                <a:solidFill>
                  <a:prstClr val="black"/>
                </a:solidFill>
                <a:latin typeface="Calibri"/>
                <a:cs typeface="Arial" charset="0"/>
              </a:rPr>
              <a:t>Территория:</a:t>
            </a:r>
            <a:r>
              <a:rPr lang="ru-RU" sz="1600" b="1" dirty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ru-RU" sz="1600" b="1" dirty="0">
                <a:solidFill>
                  <a:srgbClr val="1F497D"/>
                </a:solidFill>
                <a:latin typeface="Calibri"/>
                <a:cs typeface="Arial" charset="0"/>
              </a:rPr>
              <a:t>2 крупных города – Вологда и Череповец, 8 муниципальных районов области</a:t>
            </a:r>
          </a:p>
          <a:p>
            <a:pPr algn="just"/>
            <a:r>
              <a:rPr lang="ru-RU" sz="1600" b="1" dirty="0">
                <a:solidFill>
                  <a:prstClr val="black"/>
                </a:solidFill>
                <a:latin typeface="Calibri"/>
                <a:cs typeface="Arial" charset="0"/>
              </a:rPr>
              <a:t>Объем выборки:</a:t>
            </a:r>
            <a:r>
              <a:rPr lang="ru-RU" sz="1600" b="1" dirty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ru-RU" sz="1600" b="1" dirty="0">
                <a:solidFill>
                  <a:srgbClr val="1F497D"/>
                </a:solidFill>
                <a:latin typeface="Calibri"/>
                <a:cs typeface="Arial" charset="0"/>
              </a:rPr>
              <a:t>1500 человек</a:t>
            </a:r>
          </a:p>
          <a:p>
            <a:pPr algn="just"/>
            <a:r>
              <a:rPr lang="ru-RU" sz="1600" b="1" dirty="0">
                <a:solidFill>
                  <a:prstClr val="black"/>
                </a:solidFill>
                <a:latin typeface="Calibri"/>
                <a:cs typeface="Arial" charset="0"/>
              </a:rPr>
              <a:t>Возраст респондентов: </a:t>
            </a:r>
            <a:r>
              <a:rPr lang="ru-RU" sz="1600" b="1" dirty="0">
                <a:solidFill>
                  <a:srgbClr val="1F497D"/>
                </a:solidFill>
                <a:latin typeface="Calibri"/>
                <a:cs typeface="Arial" charset="0"/>
              </a:rPr>
              <a:t>по вопросам физического и психического здоровья - от 18 лет и старше, по вопросам репродуктивного здоровья – 15-49 лет</a:t>
            </a:r>
          </a:p>
          <a:p>
            <a:pPr algn="just"/>
            <a:r>
              <a:rPr lang="ru-RU" sz="1600" b="1" dirty="0">
                <a:solidFill>
                  <a:srgbClr val="1F497D"/>
                </a:solidFill>
                <a:latin typeface="Calibri"/>
                <a:cs typeface="Arial" charset="0"/>
              </a:rPr>
              <a:t>Выборка квотная по полу и возрасту, ошибка не превышает 5%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8369" y="2060849"/>
            <a:ext cx="1003119" cy="10031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1099159"/>
            <a:ext cx="825884" cy="825884"/>
          </a:xfrm>
          <a:prstGeom prst="rect">
            <a:avLst/>
          </a:prstGeom>
        </p:spPr>
      </p:pic>
      <p:pic>
        <p:nvPicPr>
          <p:cNvPr id="10" name="Picture 6" descr="Z:\Калачикова О.Н\2017\Груздева\картинки\family-group-of-a-couple-with-three-childr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62" y="3861048"/>
            <a:ext cx="1298128" cy="12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43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2783633" y="2132856"/>
            <a:ext cx="7724659" cy="288032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459596" y="272842"/>
            <a:ext cx="72728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700" b="1" dirty="0">
                <a:solidFill>
                  <a:srgbClr val="4F81BD"/>
                </a:solidFill>
                <a:latin typeface="Arial" pitchFamily="34" charset="0"/>
                <a:cs typeface="Arial" pitchFamily="34" charset="0"/>
              </a:rPr>
              <a:t>Исследования, посвященные изучению здоровья детей</a:t>
            </a:r>
            <a:endParaRPr lang="ru-RU" sz="1700" dirty="0">
              <a:solidFill>
                <a:srgbClr val="4F81B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3982" y="980728"/>
            <a:ext cx="8967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rgbClr val="FF0000"/>
                </a:solidFill>
                <a:latin typeface="Calibri"/>
                <a:cs typeface="Arial" charset="0"/>
              </a:rPr>
              <a:t>Уникальный медико-социальный мониторинг «Изучение                                        условий формирования здорового поколения»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Calibri"/>
                <a:cs typeface="Arial" charset="0"/>
              </a:rPr>
              <a:t>        проводится ежегодно с 1995 года.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endParaRPr lang="ru-RU" sz="1600" b="1" dirty="0">
              <a:solidFill>
                <a:srgbClr val="1F497D">
                  <a:lumMod val="75000"/>
                </a:srgbClr>
              </a:solidFill>
              <a:latin typeface="Calibri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5562" y="2204865"/>
            <a:ext cx="7200799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500" b="1" dirty="0">
                <a:solidFill>
                  <a:prstClr val="black"/>
                </a:solidFill>
                <a:latin typeface="Calibri"/>
                <a:cs typeface="Arial" charset="0"/>
              </a:rPr>
              <a:t>Форма проведения: </a:t>
            </a:r>
            <a:r>
              <a:rPr lang="ru-RU" sz="1500" b="1" dirty="0">
                <a:solidFill>
                  <a:srgbClr val="1F497D"/>
                </a:solidFill>
                <a:latin typeface="Calibri"/>
                <a:cs typeface="Arial" charset="0"/>
              </a:rPr>
              <a:t>социологический опрос по формализованной анкете родителей, врачей-педиатров, а также детей (по достижении ими возраста 10 лет, с согласия родителей)</a:t>
            </a:r>
          </a:p>
          <a:p>
            <a:pPr algn="just">
              <a:defRPr/>
            </a:pPr>
            <a:r>
              <a:rPr lang="ru-RU" sz="1500" b="1" dirty="0">
                <a:solidFill>
                  <a:prstClr val="black"/>
                </a:solidFill>
                <a:latin typeface="Calibri"/>
                <a:cs typeface="Arial" charset="0"/>
              </a:rPr>
              <a:t>Территория:</a:t>
            </a:r>
            <a:r>
              <a:rPr lang="ru-RU" sz="1500" b="1" dirty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ru-RU" sz="1500" b="1" dirty="0">
                <a:solidFill>
                  <a:srgbClr val="1F497D"/>
                </a:solidFill>
                <a:latin typeface="Calibri"/>
                <a:cs typeface="Arial" charset="0"/>
              </a:rPr>
              <a:t>города Вологда, Череповец, Кириллов, Великий Устюг и поселок городского типа Вожега </a:t>
            </a:r>
          </a:p>
          <a:p>
            <a:pPr algn="just">
              <a:defRPr/>
            </a:pPr>
            <a:r>
              <a:rPr lang="ru-RU" sz="1500" b="1" dirty="0">
                <a:solidFill>
                  <a:prstClr val="black"/>
                </a:solidFill>
                <a:latin typeface="Calibri"/>
                <a:cs typeface="Arial" charset="0"/>
              </a:rPr>
              <a:t>Выборка:</a:t>
            </a:r>
            <a:r>
              <a:rPr lang="ru-RU" sz="1500" b="1" dirty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</a:p>
          <a:p>
            <a:pPr indent="-285750" algn="just">
              <a:buFont typeface="Arial" pitchFamily="34" charset="0"/>
              <a:buChar char="•"/>
              <a:defRPr/>
            </a:pPr>
            <a:r>
              <a:rPr lang="ru-RU" sz="1500" b="1" dirty="0">
                <a:solidFill>
                  <a:srgbClr val="1F497D"/>
                </a:solidFill>
                <a:latin typeface="Calibri"/>
                <a:cs typeface="Arial" charset="0"/>
              </a:rPr>
              <a:t>Все семьи с детьми, родившимися в марте 1995, 1998, 2001, 2004, 2014 гг. Количество обследуемых семей: 100 – в 1995, по 200 – в 1998-2004 г., 450 – в 2014 г</a:t>
            </a:r>
          </a:p>
          <a:p>
            <a:pPr indent="-285750" algn="just">
              <a:buFont typeface="Arial" pitchFamily="34" charset="0"/>
              <a:buChar char="•"/>
              <a:defRPr/>
            </a:pPr>
            <a:r>
              <a:rPr lang="ru-RU" sz="1500" b="1" dirty="0">
                <a:solidFill>
                  <a:srgbClr val="1F497D"/>
                </a:solidFill>
                <a:latin typeface="Calibri"/>
                <a:cs typeface="Arial" charset="0"/>
              </a:rPr>
              <a:t>Продолжительность наблюдения за каждой из когорт – 17 лет (до момента совершеннолетия детей)</a:t>
            </a:r>
          </a:p>
          <a:p>
            <a:pPr indent="-285750" algn="just">
              <a:buFont typeface="Arial" pitchFamily="34" charset="0"/>
              <a:buChar char="•"/>
              <a:defRPr/>
            </a:pPr>
            <a:r>
              <a:rPr lang="ru-RU" sz="1500" b="1" dirty="0">
                <a:solidFill>
                  <a:srgbClr val="1F497D"/>
                </a:solidFill>
                <a:latin typeface="Calibri"/>
                <a:cs typeface="Arial" charset="0"/>
              </a:rPr>
              <a:t>В 2019 году в исследовании участвует 251 семья</a:t>
            </a:r>
          </a:p>
          <a:p>
            <a:pPr algn="just">
              <a:defRPr/>
            </a:pPr>
            <a:endParaRPr lang="ru-RU" sz="1600" b="1" dirty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0286" y="5258163"/>
            <a:ext cx="896771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rgbClr val="FF0000"/>
                </a:solidFill>
                <a:latin typeface="Calibri"/>
                <a:cs typeface="Arial" charset="0"/>
              </a:rPr>
              <a:t>Факторы здоровья детей школьного возраста на примере                 г. Вологды и г. Череповца 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Calibri"/>
                <a:cs typeface="Arial" charset="0"/>
              </a:rPr>
              <a:t>2016 г., опросы родителей (1200 человек), интервью с медицинскими работниками </a:t>
            </a:r>
            <a:endParaRPr lang="ru-RU" sz="2400" b="1" dirty="0">
              <a:solidFill>
                <a:srgbClr val="FF0000"/>
              </a:solidFill>
              <a:latin typeface="Calibri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endParaRPr lang="ru-RU" sz="1600" b="1" dirty="0">
              <a:solidFill>
                <a:srgbClr val="1F497D">
                  <a:lumMod val="75000"/>
                </a:srgbClr>
              </a:solidFill>
              <a:latin typeface="Calibri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99" y="2780929"/>
            <a:ext cx="1141951" cy="114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8">
            <a:extLst>
              <a:ext uri="{FF2B5EF4-FFF2-40B4-BE49-F238E27FC236}">
                <a16:creationId xmlns:a16="http://schemas.microsoft.com/office/drawing/2014/main" id="{B030B085-3272-4704-89F4-D8C618258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75862" y="3772553"/>
            <a:ext cx="74733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buFont typeface="Arial" pitchFamily="34" charset="0"/>
            </a:pPr>
            <a:r>
              <a:rPr lang="ru-RU" sz="1800" b="1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Прогноз численности населения Вологодской области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E48CC056-CBD8-4EFB-9293-6BDEE5F4A94A}"/>
              </a:ext>
            </a:extLst>
          </p:cNvPr>
          <p:cNvSpPr txBox="1">
            <a:spLocks/>
          </p:cNvSpPr>
          <p:nvPr/>
        </p:nvSpPr>
        <p:spPr bwMode="auto">
          <a:xfrm>
            <a:off x="2870362" y="479114"/>
            <a:ext cx="68556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8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800" b="1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Прогноз численности населения Российской Федерации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4043A-A7A9-4D46-9990-1961FDA1BD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4357"/>
          <a:stretch/>
        </p:blipFill>
        <p:spPr>
          <a:xfrm>
            <a:off x="2243316" y="734951"/>
            <a:ext cx="7033966" cy="2201616"/>
          </a:xfrm>
          <a:prstGeom prst="rect">
            <a:avLst/>
          </a:prstGeom>
        </p:spPr>
      </p:pic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FFD559C3-62FE-4676-89CB-ACEE8E3A658B}"/>
              </a:ext>
            </a:extLst>
          </p:cNvPr>
          <p:cNvGraphicFramePr>
            <a:graphicFrameLocks/>
          </p:cNvGraphicFramePr>
          <p:nvPr/>
        </p:nvGraphicFramePr>
        <p:xfrm>
          <a:off x="1409028" y="888583"/>
          <a:ext cx="8125142" cy="2910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B92A43D-266F-448B-9682-9FE43EF7F287}"/>
              </a:ext>
            </a:extLst>
          </p:cNvPr>
          <p:cNvSpPr/>
          <p:nvPr/>
        </p:nvSpPr>
        <p:spPr>
          <a:xfrm>
            <a:off x="10035528" y="1306219"/>
            <a:ext cx="776377" cy="3623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-15%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943BEC2-741F-4DAD-9F57-B82E491A9236}"/>
              </a:ext>
            </a:extLst>
          </p:cNvPr>
          <p:cNvSpPr/>
          <p:nvPr/>
        </p:nvSpPr>
        <p:spPr>
          <a:xfrm>
            <a:off x="10035528" y="2334088"/>
            <a:ext cx="776377" cy="3623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-14%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636F910-0783-4F9F-9062-B386B1CC21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4357"/>
          <a:stretch/>
        </p:blipFill>
        <p:spPr>
          <a:xfrm>
            <a:off x="2385478" y="3771796"/>
            <a:ext cx="6974633" cy="2183045"/>
          </a:xfrm>
          <a:prstGeom prst="rect">
            <a:avLst/>
          </a:prstGeom>
        </p:spPr>
      </p:pic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D4F8F8B3-915A-440F-A379-674AA98E5E09}"/>
              </a:ext>
            </a:extLst>
          </p:cNvPr>
          <p:cNvGraphicFramePr>
            <a:graphicFrameLocks/>
          </p:cNvGraphicFramePr>
          <p:nvPr/>
        </p:nvGraphicFramePr>
        <p:xfrm>
          <a:off x="1447849" y="4058371"/>
          <a:ext cx="842005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47D5152-D4B3-4187-BB3A-AD9CDA9FD761}"/>
              </a:ext>
            </a:extLst>
          </p:cNvPr>
          <p:cNvSpPr/>
          <p:nvPr/>
        </p:nvSpPr>
        <p:spPr>
          <a:xfrm>
            <a:off x="10035528" y="4446580"/>
            <a:ext cx="776377" cy="3623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-18%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92C05B9-949B-4366-8271-14B5DBEA18E3}"/>
              </a:ext>
            </a:extLst>
          </p:cNvPr>
          <p:cNvSpPr/>
          <p:nvPr/>
        </p:nvSpPr>
        <p:spPr>
          <a:xfrm>
            <a:off x="10035528" y="5464418"/>
            <a:ext cx="776377" cy="3623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-8%</a:t>
            </a:r>
          </a:p>
        </p:txBody>
      </p:sp>
      <p:sp>
        <p:nvSpPr>
          <p:cNvPr id="19" name="Номер слайда 3">
            <a:extLst>
              <a:ext uri="{FF2B5EF4-FFF2-40B4-BE49-F238E27FC236}">
                <a16:creationId xmlns:a16="http://schemas.microsoft.com/office/drawing/2014/main" id="{4C7F1423-F67B-45F1-B2B6-765075C535A9}"/>
              </a:ext>
            </a:extLst>
          </p:cNvPr>
          <p:cNvSpPr txBox="1">
            <a:spLocks/>
          </p:cNvSpPr>
          <p:nvPr/>
        </p:nvSpPr>
        <p:spPr bwMode="auto">
          <a:xfrm>
            <a:off x="11580002" y="97803"/>
            <a:ext cx="611998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6B505F-08BF-4780-B334-A8499E9B6982}" type="slidenum">
              <a:rPr lang="ru-RU" sz="120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7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033D82-1F4E-4E0D-9323-8B3245C6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3F3F3-6A10-4A19-A7D9-4EE01DEF4BAF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76ED0912-E0AF-4843-AD15-7574C9DDAF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7764024"/>
              </p:ext>
            </p:extLst>
          </p:nvPr>
        </p:nvGraphicFramePr>
        <p:xfrm>
          <a:off x="263928" y="988121"/>
          <a:ext cx="6165644" cy="5869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F96152-423D-4677-9DC5-2DC93C363821}"/>
              </a:ext>
            </a:extLst>
          </p:cNvPr>
          <p:cNvSpPr/>
          <p:nvPr/>
        </p:nvSpPr>
        <p:spPr>
          <a:xfrm>
            <a:off x="2001082" y="261261"/>
            <a:ext cx="44449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Численность постоянного населения муниципальных образований Вологодской области в 2000 и 2023 гг.</a:t>
            </a:r>
            <a:r>
              <a:rPr lang="ru-RU" sz="14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RU" sz="1400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(тыс. человек; на начало года)</a:t>
            </a:r>
            <a:endParaRPr lang="ru-RU" sz="1400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143329-95F1-4995-BC51-C204709CA596}"/>
              </a:ext>
            </a:extLst>
          </p:cNvPr>
          <p:cNvSpPr txBox="1"/>
          <p:nvPr/>
        </p:nvSpPr>
        <p:spPr>
          <a:xfrm>
            <a:off x="6206493" y="2092148"/>
            <a:ext cx="465724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defRPr/>
            </a:pPr>
            <a:r>
              <a:rPr lang="ru-RU" sz="1400" b="1" dirty="0">
                <a:solidFill>
                  <a:srgbClr val="C00000"/>
                </a:solidFill>
                <a:latin typeface="Calibri"/>
                <a:cs typeface="Arial" charset="0"/>
              </a:rPr>
              <a:t>Динамика среднесписочной численности работников по полному кругу организаций за период 2000-2021 гг., %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1AB4A0B2-436B-4853-B71E-E3DD8A1A6F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7947233"/>
              </p:ext>
            </p:extLst>
          </p:nvPr>
        </p:nvGraphicFramePr>
        <p:xfrm>
          <a:off x="5654778" y="2969302"/>
          <a:ext cx="6165644" cy="2450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61767B-B946-43F0-A6BA-5EB962D86630}"/>
              </a:ext>
            </a:extLst>
          </p:cNvPr>
          <p:cNvSpPr txBox="1"/>
          <p:nvPr/>
        </p:nvSpPr>
        <p:spPr>
          <a:xfrm>
            <a:off x="8917535" y="3120449"/>
            <a:ext cx="22926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ru-RU" sz="1050" b="1" dirty="0">
                <a:solidFill>
                  <a:schemeClr val="tx2"/>
                </a:solidFill>
                <a:latin typeface="Arial" charset="0"/>
                <a:cs typeface="Arial" charset="0"/>
              </a:rPr>
              <a:t>сокращение более чем в 2 раза</a:t>
            </a: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3C705E7B-94B3-43C4-9145-1D5F155653A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429572" y="5290522"/>
            <a:ext cx="53465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ru-RU" sz="1200" b="1" dirty="0">
                <a:solidFill>
                  <a:prstClr val="black"/>
                </a:solidFill>
                <a:latin typeface="Arial" charset="0"/>
                <a:cs typeface="Arial" charset="0"/>
              </a:rPr>
              <a:t>Зеленый</a:t>
            </a:r>
            <a:r>
              <a:rPr lang="ru-RU" sz="1200" b="1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Arial" charset="0"/>
                <a:cs typeface="Arial" charset="0"/>
              </a:rPr>
              <a:t>–</a:t>
            </a:r>
            <a:r>
              <a:rPr lang="ru-RU" sz="1200" b="1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Arial" charset="0"/>
                <a:cs typeface="Arial" charset="0"/>
              </a:rPr>
              <a:t>агломерационная зона    </a:t>
            </a:r>
            <a:r>
              <a:rPr lang="ru-RU" sz="1200" b="1" dirty="0">
                <a:solidFill>
                  <a:srgbClr val="4472C4"/>
                </a:solidFill>
                <a:latin typeface="Arial" charset="0"/>
                <a:cs typeface="Arial" charset="0"/>
              </a:rPr>
              <a:t>Синий</a:t>
            </a:r>
            <a:r>
              <a:rPr lang="ru-RU" sz="1200" dirty="0">
                <a:solidFill>
                  <a:prstClr val="black"/>
                </a:solidFill>
                <a:latin typeface="Arial" charset="0"/>
                <a:cs typeface="Arial" charset="0"/>
              </a:rPr>
              <a:t> – городская периферия    </a:t>
            </a:r>
            <a:r>
              <a:rPr lang="ru-RU" sz="1200" b="1" dirty="0">
                <a:solidFill>
                  <a:srgbClr val="C00000"/>
                </a:solidFill>
                <a:latin typeface="Arial" charset="0"/>
                <a:cs typeface="Arial" charset="0"/>
              </a:rPr>
              <a:t>Красный</a:t>
            </a:r>
            <a:r>
              <a:rPr lang="ru-RU" sz="1200" dirty="0">
                <a:solidFill>
                  <a:prstClr val="black"/>
                </a:solidFill>
                <a:latin typeface="Arial" charset="0"/>
                <a:cs typeface="Arial" charset="0"/>
              </a:rPr>
              <a:t> – сельская периферия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45E034-DA21-44B5-AA1F-57C73E39408C}"/>
              </a:ext>
            </a:extLst>
          </p:cNvPr>
          <p:cNvSpPr txBox="1"/>
          <p:nvPr/>
        </p:nvSpPr>
        <p:spPr>
          <a:xfrm>
            <a:off x="9250456" y="6043484"/>
            <a:ext cx="25257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9500" indent="-499500" algn="just" defTabSz="685800">
              <a:defRPr/>
            </a:pPr>
            <a:r>
              <a:rPr lang="ru-RU" sz="1100" i="1" dirty="0">
                <a:solidFill>
                  <a:prstClr val="black"/>
                </a:solidFill>
              </a:rPr>
              <a:t>Источник: </a:t>
            </a:r>
            <a:r>
              <a:rPr lang="ru-RU" sz="1100" dirty="0">
                <a:solidFill>
                  <a:prstClr val="black"/>
                </a:solidFill>
              </a:rPr>
              <a:t>данные </a:t>
            </a:r>
            <a:r>
              <a:rPr lang="ru-RU" sz="1100" dirty="0" err="1">
                <a:solidFill>
                  <a:prstClr val="black"/>
                </a:solidFill>
              </a:rPr>
              <a:t>Вологдастата</a:t>
            </a:r>
            <a:r>
              <a:rPr lang="ru-RU" sz="1100" dirty="0">
                <a:solidFill>
                  <a:prstClr val="black"/>
                </a:solidFill>
              </a:rPr>
              <a:t>.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FAB95E-F20B-49EF-8650-515424581255}"/>
              </a:ext>
            </a:extLst>
          </p:cNvPr>
          <p:cNvSpPr txBox="1"/>
          <p:nvPr/>
        </p:nvSpPr>
        <p:spPr>
          <a:xfrm>
            <a:off x="8737600" y="485555"/>
            <a:ext cx="321090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 Среднемесячная номинальная начисленная 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</a:rPr>
              <a:t>заработная плата работников организаций 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</a:rPr>
              <a:t>в Вологодской области в 2023 г. составила:</a:t>
            </a:r>
          </a:p>
          <a:p>
            <a:pPr algn="ctr"/>
            <a:r>
              <a:rPr lang="ru-RU" sz="1200" b="1" dirty="0">
                <a:solidFill>
                  <a:srgbClr val="00B050"/>
                </a:solidFill>
              </a:rPr>
              <a:t>в городах – 84690 руб.;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</a:rPr>
              <a:t>в сельской местности – 58486 руб.</a:t>
            </a:r>
          </a:p>
        </p:txBody>
      </p:sp>
    </p:spTree>
    <p:extLst>
      <p:ext uri="{BB962C8B-B14F-4D97-AF65-F5344CB8AC3E}">
        <p14:creationId xmlns:p14="http://schemas.microsoft.com/office/powerpoint/2010/main" val="72940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5384</Words>
  <Application>Microsoft Office PowerPoint</Application>
  <PresentationFormat>Широкоэкранный</PresentationFormat>
  <Paragraphs>868</Paragraphs>
  <Slides>35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6" baseType="lpstr">
      <vt:lpstr>Arial</vt:lpstr>
      <vt:lpstr>Arial Bold</vt:lpstr>
      <vt:lpstr>Arial Cyr</vt:lpstr>
      <vt:lpstr>Calibri</vt:lpstr>
      <vt:lpstr>Candara</vt:lpstr>
      <vt:lpstr>Cuprum</vt:lpstr>
      <vt:lpstr>GraphikCy</vt:lpstr>
      <vt:lpstr>Segoe UI Light</vt:lpstr>
      <vt:lpstr>Times New Roman</vt:lpstr>
      <vt:lpstr>Wingdings</vt:lpstr>
      <vt:lpstr>1_Тема Office</vt:lpstr>
      <vt:lpstr>Презентация PowerPoint</vt:lpstr>
      <vt:lpstr>Демографические тренды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Численность женщин репродуктивного возраста (человек), Вологодская область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Вредные привычки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Относительный  риск (relative risk) (ОР) </vt:lpstr>
      <vt:lpstr>Влияние возраста отца на здоровье ребенка </vt:lpstr>
      <vt:lpstr>Влияние вредных условий труда отца на развитие отдельных заболеваний ребенка (показатель относительного риска)</vt:lpstr>
      <vt:lpstr>Презентация PowerPoint</vt:lpstr>
      <vt:lpstr>Презентация PowerPoint</vt:lpstr>
      <vt:lpstr>Реализация демографической политики  на корпоративном уровне </vt:lpstr>
      <vt:lpstr>Презентация PowerPoint</vt:lpstr>
      <vt:lpstr>Презентация PowerPoint</vt:lpstr>
      <vt:lpstr>Презентация PowerPoint</vt:lpstr>
      <vt:lpstr>Что важно!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Человеческий капитал как фактор экономического развития</dc:title>
  <dc:creator>Галина В. Леонидова</dc:creator>
  <cp:lastModifiedBy>Александра А. Шабунова</cp:lastModifiedBy>
  <cp:revision>1721</cp:revision>
  <cp:lastPrinted>2025-07-02T07:08:59Z</cp:lastPrinted>
  <dcterms:created xsi:type="dcterms:W3CDTF">2017-01-24T05:42:00Z</dcterms:created>
  <dcterms:modified xsi:type="dcterms:W3CDTF">2025-07-03T09:26:16Z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46CD76EED0924A87A052282AB2AE1323_12</vt:lpwstr>
  </property>
  <property fmtid="{D5CDD505-2E9C-101B-9397-08002B2CF9AE}" pid="3" name="KSOProductBuildVer">
    <vt:lpwstr>1049-12.2.0.20782</vt:lpwstr>
  </property>
</Properties>
</file>