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7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8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1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13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theme/themeOverride3.xml" ContentType="application/vnd.openxmlformats-officedocument.themeOverride+xml"/>
  <Override PartName="/ppt/charts/chart38.xml" ContentType="application/vnd.openxmlformats-officedocument.drawingml.chart+xml"/>
  <Override PartName="/ppt/theme/themeOverride4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60" r:id="rId1"/>
    <p:sldMasterId id="2147483744" r:id="rId2"/>
  </p:sldMasterIdLst>
  <p:notesMasterIdLst>
    <p:notesMasterId r:id="rId67"/>
  </p:notesMasterIdLst>
  <p:handoutMasterIdLst>
    <p:handoutMasterId r:id="rId68"/>
  </p:handoutMasterIdLst>
  <p:sldIdLst>
    <p:sldId id="258" r:id="rId3"/>
    <p:sldId id="990" r:id="rId4"/>
    <p:sldId id="1050" r:id="rId5"/>
    <p:sldId id="1051" r:id="rId6"/>
    <p:sldId id="1053" r:id="rId7"/>
    <p:sldId id="988" r:id="rId8"/>
    <p:sldId id="1052" r:id="rId9"/>
    <p:sldId id="996" r:id="rId10"/>
    <p:sldId id="1007" r:id="rId11"/>
    <p:sldId id="1002" r:id="rId12"/>
    <p:sldId id="912" r:id="rId13"/>
    <p:sldId id="467" r:id="rId14"/>
    <p:sldId id="1001" r:id="rId15"/>
    <p:sldId id="948" r:id="rId16"/>
    <p:sldId id="1042" r:id="rId17"/>
    <p:sldId id="1025" r:id="rId18"/>
    <p:sldId id="1026" r:id="rId19"/>
    <p:sldId id="1043" r:id="rId20"/>
    <p:sldId id="1049" r:id="rId21"/>
    <p:sldId id="1048" r:id="rId22"/>
    <p:sldId id="1021" r:id="rId23"/>
    <p:sldId id="1029" r:id="rId24"/>
    <p:sldId id="1027" r:id="rId25"/>
    <p:sldId id="1030" r:id="rId26"/>
    <p:sldId id="1032" r:id="rId27"/>
    <p:sldId id="1034" r:id="rId28"/>
    <p:sldId id="1040" r:id="rId29"/>
    <p:sldId id="903" r:id="rId30"/>
    <p:sldId id="494" r:id="rId31"/>
    <p:sldId id="1008" r:id="rId32"/>
    <p:sldId id="1011" r:id="rId33"/>
    <p:sldId id="1005" r:id="rId34"/>
    <p:sldId id="1004" r:id="rId35"/>
    <p:sldId id="1003" r:id="rId36"/>
    <p:sldId id="384" r:id="rId37"/>
    <p:sldId id="984" r:id="rId38"/>
    <p:sldId id="1009" r:id="rId39"/>
    <p:sldId id="1023" r:id="rId40"/>
    <p:sldId id="1044" r:id="rId41"/>
    <p:sldId id="1024" r:id="rId42"/>
    <p:sldId id="916" r:id="rId43"/>
    <p:sldId id="496" r:id="rId44"/>
    <p:sldId id="1047" r:id="rId45"/>
    <p:sldId id="951" r:id="rId46"/>
    <p:sldId id="952" r:id="rId47"/>
    <p:sldId id="953" r:id="rId48"/>
    <p:sldId id="500" r:id="rId49"/>
    <p:sldId id="1031" r:id="rId50"/>
    <p:sldId id="1028" r:id="rId51"/>
    <p:sldId id="1046" r:id="rId52"/>
    <p:sldId id="1017" r:id="rId53"/>
    <p:sldId id="963" r:id="rId54"/>
    <p:sldId id="1037" r:id="rId55"/>
    <p:sldId id="965" r:id="rId56"/>
    <p:sldId id="773" r:id="rId57"/>
    <p:sldId id="328" r:id="rId58"/>
    <p:sldId id="444" r:id="rId59"/>
    <p:sldId id="492" r:id="rId60"/>
    <p:sldId id="1035" r:id="rId61"/>
    <p:sldId id="973" r:id="rId62"/>
    <p:sldId id="1000" r:id="rId63"/>
    <p:sldId id="974" r:id="rId64"/>
    <p:sldId id="982" r:id="rId65"/>
    <p:sldId id="299" r:id="rId66"/>
  </p:sldIdLst>
  <p:sldSz cx="12192000" cy="6858000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6600"/>
    <a:srgbClr val="000099"/>
    <a:srgbClr val="FF3300"/>
    <a:srgbClr val="FF9999"/>
    <a:srgbClr val="FF0000"/>
    <a:srgbClr val="66CCFF"/>
    <a:srgbClr val="114F37"/>
    <a:srgbClr val="FFD1D1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7" autoAdjust="0"/>
    <p:restoredTop sz="93842" autoAdjust="0"/>
  </p:normalViewPr>
  <p:slideViewPr>
    <p:cSldViewPr>
      <p:cViewPr varScale="1">
        <p:scale>
          <a:sx n="114" d="100"/>
          <a:sy n="114" d="100"/>
        </p:scale>
        <p:origin x="32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\Free\&#1055;&#1072;&#1090;&#1088;&#1072;&#1082;&#1086;&#1074;&#1072;%20&#1057;.&#1057;\&#1076;&#1083;&#1103;%20&#1087;&#1088;&#1077;&#1079;&#1077;&#1085;&#1090;&#1072;&#1094;&#1080;&#1080;%2002%202026\&#1051;&#1080;&#1089;&#1090;%20Microsoft%20Excel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\Free\&#1055;&#1072;&#1090;&#1088;&#1072;&#1082;&#1086;&#1074;&#1072;%20&#1057;.&#1057;\&#1076;&#1083;&#1103;%20&#1087;&#1088;&#1077;&#1079;&#1077;&#1085;&#1090;&#1072;&#1094;&#1080;&#1080;%2002%202026\&#1051;&#1080;&#1089;&#1090;%20Microsoft%20Excel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\Free\&#1055;&#1072;&#1090;&#1088;&#1072;&#1082;&#1086;&#1074;&#1072;%20&#1057;.&#1057;\&#1076;&#1083;&#1103;%20&#1087;&#1088;&#1077;&#1079;&#1077;&#1085;&#1090;&#1072;&#1094;&#1080;&#1080;%2002%202026\&#1051;&#1080;&#1089;&#1090;%20Microsoft%20Excel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\Free\&#1055;&#1072;&#1090;&#1088;&#1072;&#1082;&#1086;&#1074;&#1072;%20&#1057;.&#1057;\&#1076;&#1083;&#1103;%20&#1087;&#1088;&#1077;&#1079;&#1077;&#1085;&#1090;&#1072;&#1094;&#1080;&#1080;%2002%202026\&#1051;&#1080;&#1089;&#1090;%20Microsoft%20Excel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\Free\&#1055;&#1072;&#1090;&#1088;&#1072;&#1082;&#1086;&#1074;&#1072;%20&#1057;.&#1057;\&#1076;&#1083;&#1103;%20&#1087;&#1088;&#1077;&#1079;&#1077;&#1085;&#1090;&#1072;&#1094;&#1080;&#1080;%2002%202026\&#1051;&#1080;&#1089;&#1090;%20Microsoft%20Excel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\Free\&#1055;&#1072;&#1090;&#1088;&#1072;&#1082;&#1086;&#1074;&#1072;%20&#1057;.&#1057;\&#1076;&#1083;&#1103;%20&#1087;&#1088;&#1077;&#1079;&#1077;&#1085;&#1090;&#1072;&#1094;&#1080;&#1080;%2002%202026\&#1051;&#1080;&#1089;&#1090;%20Microsoft%20Excel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\Free\&#1041;&#1048;&#1054;&#1083;&#1072;&#1073;&#1086;&#1088;&#1072;&#1090;&#1086;&#1088;&#1080;&#1103;\&#1055;&#1083;&#1072;&#1085;&#1099;%20&#1080;%20&#1086;&#1090;&#1095;&#1105;&#1090;&#1099;%20&#1053;&#1048;&#1056;\&#1087;&#1091;&#1073;&#1083;&#1080;&#1082;&#1072;&#1094;&#1080;&#1080;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\Free\&#1041;&#1048;&#1054;&#1083;&#1072;&#1073;&#1086;&#1088;&#1072;&#1090;&#1086;&#1088;&#1080;&#1103;\&#1055;&#1083;&#1072;&#1085;&#1099;%20&#1080;%20&#1086;&#1090;&#1095;&#1105;&#1090;&#1099;%20&#1053;&#1048;&#1056;\&#1087;&#1091;&#1073;&#1083;&#1080;&#1082;&#1072;&#1094;&#1080;&#1080;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\Free\&#1041;&#1048;&#1054;&#1083;&#1072;&#1073;&#1086;&#1088;&#1072;&#1090;&#1086;&#1088;&#1080;&#1103;\&#1055;&#1083;&#1072;&#1085;&#1099;%20&#1080;%20&#1086;&#1090;&#1095;&#1105;&#1090;&#1099;%20&#1053;&#1048;&#1056;\&#1087;&#1091;&#1073;&#1083;&#1080;&#1082;&#1072;&#1094;&#1080;&#1080;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\Free\&#1041;&#1048;&#1054;&#1083;&#1072;&#1073;&#1086;&#1088;&#1072;&#1090;&#1086;&#1088;&#1080;&#1103;\&#1055;&#1083;&#1072;&#1085;&#1099;%20&#1080;%20&#1086;&#1090;&#1095;&#1105;&#1090;&#1099;%20&#1053;&#1048;&#1056;\&#1087;&#1091;&#1073;&#1083;&#1080;&#1082;&#1072;&#1094;&#1080;&#1080;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Microsoft_Excel_Worksheet6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7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25.5\Free\&#1041;&#1086;&#1081;&#1094;&#1086;&#1074;&#1072;\2026\&#1057;&#1058;&#1040;&#1058;&#1048;&#1057;&#1058;&#1048;&#1050;&#1040;%20&#1055;&#1056;&#1054;&#1045;&#1050;&#1058;&#1054;&#1042;%20&#1055;&#1054;%20&#1043;&#1054;&#1044;&#1040;&#1052;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3.xml"/></Relationships>
</file>

<file path=ppt/charts/_rels/chart38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5.bin"/><Relationship Id="rId1" Type="http://schemas.openxmlformats.org/officeDocument/2006/relationships/themeOverride" Target="../theme/themeOverrid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\Free\&#1055;&#1072;&#1090;&#1088;&#1072;&#1082;&#1086;&#1074;&#1072;%20&#1057;.&#1057;\&#1076;&#1083;&#1103;%20&#1087;&#1088;&#1077;&#1079;&#1077;&#1085;&#1090;&#1072;&#1094;&#1080;&#1080;%2002%202026\&#1051;&#1080;&#1089;&#1090;%20Microsoft%20Excel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\Free\&#1055;&#1072;&#1090;&#1088;&#1072;&#1082;&#1086;&#1074;&#1072;%20&#1057;.&#1057;\&#1076;&#1083;&#1103;%20&#1087;&#1088;&#1077;&#1079;&#1077;&#1085;&#1090;&#1072;&#1094;&#1080;&#1080;%2002%202026\&#1051;&#1080;&#1089;&#1090;%20Microsoft%20Excel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804001868836726E-2"/>
          <c:y val="6.8455845367212692E-2"/>
          <c:w val="0.92381339566551202"/>
          <c:h val="0.773872453144277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Лист1!$V$67:$V$68</c:f>
              <c:strCache>
                <c:ptCount val="2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Лист1!$U$69:$U$75</c:f>
              <c:strCache>
                <c:ptCount val="7"/>
                <c:pt idx="0">
                  <c:v>ВолНЦ РАН </c:v>
                </c:pt>
                <c:pt idx="1">
                  <c:v>ИЭ УрО РАН</c:v>
                </c:pt>
                <c:pt idx="2">
                  <c:v>ИЭиОПП СО РАН</c:v>
                </c:pt>
                <c:pt idx="3">
                  <c:v>ИЭ РАН</c:v>
                </c:pt>
                <c:pt idx="4">
                  <c:v>ИНП РАН</c:v>
                </c:pt>
                <c:pt idx="5">
                  <c:v>ЦЭМИ РАН</c:v>
                </c:pt>
                <c:pt idx="6">
                  <c:v>ИПРЭ РАН</c:v>
                </c:pt>
              </c:strCache>
            </c:strRef>
          </c:cat>
          <c:val>
            <c:numRef>
              <c:f>Лист1!$V$69:$V$75</c:f>
              <c:numCache>
                <c:formatCode>General</c:formatCode>
                <c:ptCount val="7"/>
                <c:pt idx="0">
                  <c:v>4.5999999999999996</c:v>
                </c:pt>
                <c:pt idx="1">
                  <c:v>3.3</c:v>
                </c:pt>
                <c:pt idx="2">
                  <c:v>2.7</c:v>
                </c:pt>
                <c:pt idx="3">
                  <c:v>2.6</c:v>
                </c:pt>
                <c:pt idx="4">
                  <c:v>3</c:v>
                </c:pt>
                <c:pt idx="5">
                  <c:v>2.7</c:v>
                </c:pt>
                <c:pt idx="6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CB-4E5B-AFCC-2DF5FD3B8216}"/>
            </c:ext>
          </c:extLst>
        </c:ser>
        <c:ser>
          <c:idx val="1"/>
          <c:order val="1"/>
          <c:tx>
            <c:strRef>
              <c:f>Лист1!$W$67:$W$68</c:f>
              <c:strCache>
                <c:ptCount val="2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Лист1!$U$69:$U$75</c:f>
              <c:strCache>
                <c:ptCount val="7"/>
                <c:pt idx="0">
                  <c:v>ВолНЦ РАН </c:v>
                </c:pt>
                <c:pt idx="1">
                  <c:v>ИЭ УрО РАН</c:v>
                </c:pt>
                <c:pt idx="2">
                  <c:v>ИЭиОПП СО РАН</c:v>
                </c:pt>
                <c:pt idx="3">
                  <c:v>ИЭ РАН</c:v>
                </c:pt>
                <c:pt idx="4">
                  <c:v>ИНП РАН</c:v>
                </c:pt>
                <c:pt idx="5">
                  <c:v>ЦЭМИ РАН</c:v>
                </c:pt>
                <c:pt idx="6">
                  <c:v>ИПРЭ РАН</c:v>
                </c:pt>
              </c:strCache>
            </c:strRef>
          </c:cat>
          <c:val>
            <c:numRef>
              <c:f>Лист1!$W$69:$W$75</c:f>
              <c:numCache>
                <c:formatCode>General</c:formatCode>
                <c:ptCount val="7"/>
                <c:pt idx="0">
                  <c:v>4.0999999999999996</c:v>
                </c:pt>
                <c:pt idx="1">
                  <c:v>2.9</c:v>
                </c:pt>
                <c:pt idx="2">
                  <c:v>2.7</c:v>
                </c:pt>
                <c:pt idx="3">
                  <c:v>2.9</c:v>
                </c:pt>
                <c:pt idx="4">
                  <c:v>2.9</c:v>
                </c:pt>
                <c:pt idx="5">
                  <c:v>2.6</c:v>
                </c:pt>
                <c:pt idx="6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CB-4E5B-AFCC-2DF5FD3B8216}"/>
            </c:ext>
          </c:extLst>
        </c:ser>
        <c:ser>
          <c:idx val="2"/>
          <c:order val="2"/>
          <c:tx>
            <c:strRef>
              <c:f>Лист1!$X$67:$X$68</c:f>
              <c:strCache>
                <c:ptCount val="2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Лист1!$U$69:$U$75</c:f>
              <c:strCache>
                <c:ptCount val="7"/>
                <c:pt idx="0">
                  <c:v>ВолНЦ РАН </c:v>
                </c:pt>
                <c:pt idx="1">
                  <c:v>ИЭ УрО РАН</c:v>
                </c:pt>
                <c:pt idx="2">
                  <c:v>ИЭиОПП СО РАН</c:v>
                </c:pt>
                <c:pt idx="3">
                  <c:v>ИЭ РАН</c:v>
                </c:pt>
                <c:pt idx="4">
                  <c:v>ИНП РАН</c:v>
                </c:pt>
                <c:pt idx="5">
                  <c:v>ЦЭМИ РАН</c:v>
                </c:pt>
                <c:pt idx="6">
                  <c:v>ИПРЭ РАН</c:v>
                </c:pt>
              </c:strCache>
            </c:strRef>
          </c:cat>
          <c:val>
            <c:numRef>
              <c:f>Лист1!$X$69:$X$75</c:f>
              <c:numCache>
                <c:formatCode>General</c:formatCode>
                <c:ptCount val="7"/>
                <c:pt idx="0">
                  <c:v>4.8</c:v>
                </c:pt>
                <c:pt idx="1">
                  <c:v>3.1</c:v>
                </c:pt>
                <c:pt idx="2">
                  <c:v>3.1</c:v>
                </c:pt>
                <c:pt idx="3">
                  <c:v>2.8</c:v>
                </c:pt>
                <c:pt idx="4">
                  <c:v>2.9</c:v>
                </c:pt>
                <c:pt idx="5">
                  <c:v>2.7</c:v>
                </c:pt>
                <c:pt idx="6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CB-4E5B-AFCC-2DF5FD3B8216}"/>
            </c:ext>
          </c:extLst>
        </c:ser>
        <c:ser>
          <c:idx val="3"/>
          <c:order val="3"/>
          <c:tx>
            <c:strRef>
              <c:f>Лист1!$Y$67:$Y$68</c:f>
              <c:strCache>
                <c:ptCount val="2"/>
                <c:pt idx="0">
                  <c:v>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Лист1!$U$69:$U$75</c:f>
              <c:strCache>
                <c:ptCount val="7"/>
                <c:pt idx="0">
                  <c:v>ВолНЦ РАН </c:v>
                </c:pt>
                <c:pt idx="1">
                  <c:v>ИЭ УрО РАН</c:v>
                </c:pt>
                <c:pt idx="2">
                  <c:v>ИЭиОПП СО РАН</c:v>
                </c:pt>
                <c:pt idx="3">
                  <c:v>ИЭ РАН</c:v>
                </c:pt>
                <c:pt idx="4">
                  <c:v>ИНП РАН</c:v>
                </c:pt>
                <c:pt idx="5">
                  <c:v>ЦЭМИ РАН</c:v>
                </c:pt>
                <c:pt idx="6">
                  <c:v>ИПРЭ РАН</c:v>
                </c:pt>
              </c:strCache>
            </c:strRef>
          </c:cat>
          <c:val>
            <c:numRef>
              <c:f>Лист1!$Y$69:$Y$75</c:f>
              <c:numCache>
                <c:formatCode>General</c:formatCode>
                <c:ptCount val="7"/>
                <c:pt idx="0">
                  <c:v>3.7</c:v>
                </c:pt>
                <c:pt idx="1">
                  <c:v>2.9</c:v>
                </c:pt>
                <c:pt idx="2">
                  <c:v>2.8</c:v>
                </c:pt>
                <c:pt idx="3">
                  <c:v>2.9</c:v>
                </c:pt>
                <c:pt idx="4">
                  <c:v>3</c:v>
                </c:pt>
                <c:pt idx="5">
                  <c:v>2.6</c:v>
                </c:pt>
                <c:pt idx="6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4CB-4E5B-AFCC-2DF5FD3B8216}"/>
            </c:ext>
          </c:extLst>
        </c:ser>
        <c:ser>
          <c:idx val="4"/>
          <c:order val="4"/>
          <c:tx>
            <c:strRef>
              <c:f>Лист1!$Z$67:$Z$68</c:f>
              <c:strCache>
                <c:ptCount val="2"/>
                <c:pt idx="0">
                  <c:v>2025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Лист1!$U$69:$U$75</c:f>
              <c:strCache>
                <c:ptCount val="7"/>
                <c:pt idx="0">
                  <c:v>ВолНЦ РАН </c:v>
                </c:pt>
                <c:pt idx="1">
                  <c:v>ИЭ УрО РАН</c:v>
                </c:pt>
                <c:pt idx="2">
                  <c:v>ИЭиОПП СО РАН</c:v>
                </c:pt>
                <c:pt idx="3">
                  <c:v>ИЭ РАН</c:v>
                </c:pt>
                <c:pt idx="4">
                  <c:v>ИНП РАН</c:v>
                </c:pt>
                <c:pt idx="5">
                  <c:v>ЦЭМИ РАН</c:v>
                </c:pt>
                <c:pt idx="6">
                  <c:v>ИПРЭ РАН</c:v>
                </c:pt>
              </c:strCache>
            </c:strRef>
          </c:cat>
          <c:val>
            <c:numRef>
              <c:f>Лист1!$Z$69:$Z$75</c:f>
              <c:numCache>
                <c:formatCode>General</c:formatCode>
                <c:ptCount val="7"/>
                <c:pt idx="0">
                  <c:v>5</c:v>
                </c:pt>
                <c:pt idx="1">
                  <c:v>3.7</c:v>
                </c:pt>
                <c:pt idx="2">
                  <c:v>3</c:v>
                </c:pt>
                <c:pt idx="3">
                  <c:v>2.7</c:v>
                </c:pt>
                <c:pt idx="4">
                  <c:v>2.6</c:v>
                </c:pt>
                <c:pt idx="5">
                  <c:v>3.1</c:v>
                </c:pt>
                <c:pt idx="6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4CB-4E5B-AFCC-2DF5FD3B82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959330880"/>
        <c:axId val="701322208"/>
      </c:barChart>
      <c:catAx>
        <c:axId val="9593308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1322208"/>
        <c:crosses val="autoZero"/>
        <c:auto val="1"/>
        <c:lblAlgn val="ctr"/>
        <c:lblOffset val="100"/>
        <c:noMultiLvlLbl val="0"/>
      </c:catAx>
      <c:valAx>
        <c:axId val="701322208"/>
        <c:scaling>
          <c:orientation val="minMax"/>
          <c:max val="5.5"/>
          <c:min val="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59330880"/>
        <c:crosses val="autoZero"/>
        <c:crossBetween val="between"/>
        <c:majorUnit val="0.5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Лист1!$Y$2</c:f>
              <c:strCache>
                <c:ptCount val="1"/>
                <c:pt idx="0">
                  <c:v>Число публикаций в РИНЦ, ед.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EEE-47B6-807B-84F10D1667A4}"/>
              </c:ext>
            </c:extLst>
          </c:dPt>
          <c:dPt>
            <c:idx val="1"/>
            <c:invertIfNegative val="0"/>
            <c:bubble3D val="0"/>
            <c:spPr>
              <a:solidFill>
                <a:srgbClr val="FF7C8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EEE-47B6-807B-84F10D1667A4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EEE-47B6-807B-84F10D1667A4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EEE-47B6-807B-84F10D1667A4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EEE-47B6-807B-84F10D1667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Лист1!$AC$1:$AG$1</c:f>
              <c:strCache>
                <c:ptCount val="5"/>
                <c:pt idx="0">
                  <c:v>2024</c:v>
                </c:pt>
                <c:pt idx="1">
                  <c:v>2025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Лист1!$AC$2:$AG$2</c:f>
              <c:numCache>
                <c:formatCode>0.0</c:formatCode>
                <c:ptCount val="5"/>
                <c:pt idx="0">
                  <c:v>4.9000000000000004</c:v>
                </c:pt>
                <c:pt idx="1">
                  <c:v>3.9</c:v>
                </c:pt>
                <c:pt idx="2" formatCode="General">
                  <c:v>4</c:v>
                </c:pt>
                <c:pt idx="3" formatCode="General">
                  <c:v>3.8</c:v>
                </c:pt>
                <c:pt idx="4" formatCode="General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EEE-47B6-807B-84F10D1667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882214815"/>
        <c:axId val="882215231"/>
      </c:barChart>
      <c:catAx>
        <c:axId val="882214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2215231"/>
        <c:crosses val="autoZero"/>
        <c:auto val="1"/>
        <c:lblAlgn val="ctr"/>
        <c:lblOffset val="100"/>
        <c:noMultiLvlLbl val="0"/>
      </c:catAx>
      <c:valAx>
        <c:axId val="882215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2214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988197972399679E-2"/>
          <c:y val="6.2677190931234097E-2"/>
          <c:w val="0.96037441607942087"/>
          <c:h val="0.8051407858921135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Лист1!$X$3</c:f>
              <c:strCache>
                <c:ptCount val="1"/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B3D-48F2-9958-DFFE434FED5A}"/>
              </c:ext>
            </c:extLst>
          </c:dPt>
          <c:dPt>
            <c:idx val="1"/>
            <c:invertIfNegative val="0"/>
            <c:bubble3D val="0"/>
            <c:spPr>
              <a:solidFill>
                <a:srgbClr val="FF7C8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B3D-48F2-9958-DFFE434FED5A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B3D-48F2-9958-DFFE434FED5A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B3D-48F2-9958-DFFE434FED5A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B3D-48F2-9958-DFFE434FED5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Лист1!$AC$1:$AG$1</c:f>
              <c:strCache>
                <c:ptCount val="5"/>
                <c:pt idx="0">
                  <c:v>2024</c:v>
                </c:pt>
                <c:pt idx="1">
                  <c:v>2025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Лист1!$AC$3:$AG$3</c:f>
              <c:numCache>
                <c:formatCode>0.0</c:formatCode>
                <c:ptCount val="5"/>
                <c:pt idx="0">
                  <c:v>1.1000000000000001</c:v>
                </c:pt>
                <c:pt idx="1">
                  <c:v>1.1000000000000001</c:v>
                </c:pt>
                <c:pt idx="2" formatCode="General">
                  <c:v>0.9</c:v>
                </c:pt>
                <c:pt idx="3" formatCode="General">
                  <c:v>0.9</c:v>
                </c:pt>
                <c:pt idx="4" formatCode="General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B3D-48F2-9958-DFFE434FED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223848159"/>
        <c:axId val="1223853567"/>
      </c:barChart>
      <c:catAx>
        <c:axId val="1223848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23853567"/>
        <c:crosses val="autoZero"/>
        <c:auto val="1"/>
        <c:lblAlgn val="ctr"/>
        <c:lblOffset val="100"/>
        <c:noMultiLvlLbl val="0"/>
      </c:catAx>
      <c:valAx>
        <c:axId val="12238535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23848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Лист1!$B$6:$B$8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Лист1!$C$6:$C$8</c:f>
              <c:numCache>
                <c:formatCode>General</c:formatCode>
                <c:ptCount val="3"/>
                <c:pt idx="0">
                  <c:v>7.4</c:v>
                </c:pt>
                <c:pt idx="1">
                  <c:v>5.6</c:v>
                </c:pt>
                <c:pt idx="2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72-4D25-831A-7369A6C82E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077995279"/>
        <c:axId val="2067025295"/>
      </c:barChart>
      <c:catAx>
        <c:axId val="2077995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7025295"/>
        <c:crosses val="autoZero"/>
        <c:auto val="1"/>
        <c:lblAlgn val="ctr"/>
        <c:lblOffset val="100"/>
        <c:noMultiLvlLbl val="0"/>
      </c:catAx>
      <c:valAx>
        <c:axId val="2067025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779952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Лист1!$D$22:$D$24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Лист1!$E$22:$E$24</c:f>
              <c:numCache>
                <c:formatCode>General</c:formatCode>
                <c:ptCount val="3"/>
                <c:pt idx="0">
                  <c:v>1</c:v>
                </c:pt>
                <c:pt idx="1">
                  <c:v>0.9</c:v>
                </c:pt>
                <c:pt idx="2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ED-4DF1-ADEE-56BAEB24AE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067654799"/>
        <c:axId val="2079204431"/>
      </c:barChart>
      <c:catAx>
        <c:axId val="2067654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79204431"/>
        <c:crosses val="autoZero"/>
        <c:auto val="1"/>
        <c:lblAlgn val="ctr"/>
        <c:lblOffset val="100"/>
        <c:noMultiLvlLbl val="0"/>
      </c:catAx>
      <c:valAx>
        <c:axId val="2079204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7654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Лист1!$Y$2</c:f>
              <c:strCache>
                <c:ptCount val="1"/>
                <c:pt idx="0">
                  <c:v>Число публикаций в РИНЦ, ед.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962-4D87-B9C2-1250A35F6883}"/>
              </c:ext>
            </c:extLst>
          </c:dPt>
          <c:dPt>
            <c:idx val="1"/>
            <c:invertIfNegative val="0"/>
            <c:bubble3D val="0"/>
            <c:spPr>
              <a:solidFill>
                <a:srgbClr val="FF7C8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962-4D87-B9C2-1250A35F6883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962-4D87-B9C2-1250A35F6883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962-4D87-B9C2-1250A35F6883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962-4D87-B9C2-1250A35F68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Лист1!$AC$1:$AG$1</c:f>
              <c:strCache>
                <c:ptCount val="5"/>
                <c:pt idx="0">
                  <c:v>2024</c:v>
                </c:pt>
                <c:pt idx="1">
                  <c:v>2025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Лист1!$AC$2:$AG$2</c:f>
              <c:numCache>
                <c:formatCode>0.0</c:formatCode>
                <c:ptCount val="5"/>
                <c:pt idx="0">
                  <c:v>6.2</c:v>
                </c:pt>
                <c:pt idx="1">
                  <c:v>7</c:v>
                </c:pt>
                <c:pt idx="2" formatCode="General">
                  <c:v>5</c:v>
                </c:pt>
                <c:pt idx="3" formatCode="General">
                  <c:v>6</c:v>
                </c:pt>
                <c:pt idx="4" formatCode="General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962-4D87-B9C2-1250A35F68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882214815"/>
        <c:axId val="882215231"/>
      </c:barChart>
      <c:catAx>
        <c:axId val="882214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2215231"/>
        <c:crosses val="autoZero"/>
        <c:auto val="1"/>
        <c:lblAlgn val="ctr"/>
        <c:lblOffset val="100"/>
        <c:noMultiLvlLbl val="0"/>
      </c:catAx>
      <c:valAx>
        <c:axId val="882215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2214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988197972399679E-2"/>
          <c:y val="6.2677190931234097E-2"/>
          <c:w val="0.96037441607942087"/>
          <c:h val="0.8051407858921135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Лист1!$X$3</c:f>
              <c:strCache>
                <c:ptCount val="1"/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2C1-4B88-9976-438990584C98}"/>
              </c:ext>
            </c:extLst>
          </c:dPt>
          <c:dPt>
            <c:idx val="1"/>
            <c:invertIfNegative val="0"/>
            <c:bubble3D val="0"/>
            <c:spPr>
              <a:solidFill>
                <a:srgbClr val="FF7C8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2C1-4B88-9976-438990584C98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2C1-4B88-9976-438990584C98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2C1-4B88-9976-438990584C98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2C1-4B88-9976-438990584C9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Лист1!$AC$1:$AG$1</c:f>
              <c:strCache>
                <c:ptCount val="5"/>
                <c:pt idx="0">
                  <c:v>2024</c:v>
                </c:pt>
                <c:pt idx="1">
                  <c:v>2025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Лист1!$AC$3:$AG$3</c:f>
              <c:numCache>
                <c:formatCode>0.0</c:formatCode>
                <c:ptCount val="5"/>
                <c:pt idx="0">
                  <c:v>1.2</c:v>
                </c:pt>
                <c:pt idx="1">
                  <c:v>1.7</c:v>
                </c:pt>
                <c:pt idx="2" formatCode="General">
                  <c:v>1.5</c:v>
                </c:pt>
                <c:pt idx="3" formatCode="General">
                  <c:v>1.5</c:v>
                </c:pt>
                <c:pt idx="4" formatCode="General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2C1-4B88-9976-438990584C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223848159"/>
        <c:axId val="1223853567"/>
      </c:barChart>
      <c:catAx>
        <c:axId val="1223848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23853567"/>
        <c:crosses val="autoZero"/>
        <c:auto val="1"/>
        <c:lblAlgn val="ctr"/>
        <c:lblOffset val="100"/>
        <c:noMultiLvlLbl val="0"/>
      </c:catAx>
      <c:valAx>
        <c:axId val="12238535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23848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Лист1!$Y$2</c:f>
              <c:strCache>
                <c:ptCount val="1"/>
                <c:pt idx="0">
                  <c:v>Число публикаций в РИНЦ, ед.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2C-422F-9BF9-707C6804FBC3}"/>
              </c:ext>
            </c:extLst>
          </c:dPt>
          <c:dPt>
            <c:idx val="1"/>
            <c:invertIfNegative val="0"/>
            <c:bubble3D val="0"/>
            <c:spPr>
              <a:solidFill>
                <a:srgbClr val="FF7C8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72C-422F-9BF9-707C6804FBC3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72C-422F-9BF9-707C6804FBC3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72C-422F-9BF9-707C6804FBC3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72C-422F-9BF9-707C6804FB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Лист1!$AC$1:$AG$1</c:f>
              <c:strCache>
                <c:ptCount val="5"/>
                <c:pt idx="0">
                  <c:v>2024</c:v>
                </c:pt>
                <c:pt idx="1">
                  <c:v>2025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Лист1!$AC$2:$AG$2</c:f>
              <c:numCache>
                <c:formatCode>0.0</c:formatCode>
                <c:ptCount val="5"/>
                <c:pt idx="0">
                  <c:v>6.3</c:v>
                </c:pt>
                <c:pt idx="1">
                  <c:v>6.9</c:v>
                </c:pt>
                <c:pt idx="2" formatCode="General">
                  <c:v>5.0999999999999996</c:v>
                </c:pt>
                <c:pt idx="3" formatCode="General">
                  <c:v>5.3</c:v>
                </c:pt>
                <c:pt idx="4" formatCode="General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72C-422F-9BF9-707C6804FB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882214815"/>
        <c:axId val="882215231"/>
      </c:barChart>
      <c:catAx>
        <c:axId val="882214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2215231"/>
        <c:crosses val="autoZero"/>
        <c:auto val="1"/>
        <c:lblAlgn val="ctr"/>
        <c:lblOffset val="100"/>
        <c:noMultiLvlLbl val="0"/>
      </c:catAx>
      <c:valAx>
        <c:axId val="882215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2214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988197972399679E-2"/>
          <c:y val="6.2677190931234097E-2"/>
          <c:w val="0.96037441607942087"/>
          <c:h val="0.8051407858921135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Лист1!$X$3</c:f>
              <c:strCache>
                <c:ptCount val="1"/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441-48E4-8096-DD47774C6653}"/>
              </c:ext>
            </c:extLst>
          </c:dPt>
          <c:dPt>
            <c:idx val="1"/>
            <c:invertIfNegative val="0"/>
            <c:bubble3D val="0"/>
            <c:spPr>
              <a:solidFill>
                <a:srgbClr val="FF7C8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441-48E4-8096-DD47774C6653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441-48E4-8096-DD47774C6653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441-48E4-8096-DD47774C6653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441-48E4-8096-DD47774C665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Лист1!$AC$1:$AG$1</c:f>
              <c:strCache>
                <c:ptCount val="5"/>
                <c:pt idx="0">
                  <c:v>2024</c:v>
                </c:pt>
                <c:pt idx="1">
                  <c:v>2025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Лист1!$AC$3:$AG$3</c:f>
              <c:numCache>
                <c:formatCode>0.0</c:formatCode>
                <c:ptCount val="5"/>
                <c:pt idx="0">
                  <c:v>1.1000000000000001</c:v>
                </c:pt>
                <c:pt idx="1">
                  <c:v>1.1000000000000001</c:v>
                </c:pt>
                <c:pt idx="2" formatCode="General">
                  <c:v>1.2</c:v>
                </c:pt>
                <c:pt idx="3" formatCode="General">
                  <c:v>1.3</c:v>
                </c:pt>
                <c:pt idx="4" formatCode="General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441-48E4-8096-DD47774C66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223848159"/>
        <c:axId val="1223853567"/>
      </c:barChart>
      <c:catAx>
        <c:axId val="1223848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23853567"/>
        <c:crosses val="autoZero"/>
        <c:auto val="1"/>
        <c:lblAlgn val="ctr"/>
        <c:lblOffset val="100"/>
        <c:noMultiLvlLbl val="0"/>
      </c:catAx>
      <c:valAx>
        <c:axId val="12238535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23848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Лист1!$A$2:$A$9</c:f>
              <c:strCache>
                <c:ptCount val="8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 (план)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7C8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DF6-4133-BDC1-418B91644D73}"/>
              </c:ext>
            </c:extLst>
          </c:dPt>
          <c:dPt>
            <c:idx val="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DF6-4133-BDC1-418B91644D73}"/>
              </c:ext>
            </c:extLst>
          </c:dPt>
          <c:dPt>
            <c:idx val="8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DF6-4133-BDC1-418B91644D73}"/>
              </c:ext>
            </c:extLst>
          </c:dPt>
          <c:dPt>
            <c:idx val="9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DF6-4133-BDC1-418B91644D7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Лист2!$A$2:$A$11</c:f>
              <c:strCache>
                <c:ptCount val="1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 (план)</c:v>
                </c:pt>
                <c:pt idx="8">
                  <c:v>2027 (план)</c:v>
                </c:pt>
                <c:pt idx="9">
                  <c:v>2028 (план)</c:v>
                </c:pt>
              </c:strCache>
            </c:strRef>
          </c:cat>
          <c:val>
            <c:numRef>
              <c:f>Лист2!$Q$2:$Q$11</c:f>
              <c:numCache>
                <c:formatCode>0.0</c:formatCode>
                <c:ptCount val="10"/>
                <c:pt idx="0">
                  <c:v>2</c:v>
                </c:pt>
                <c:pt idx="1">
                  <c:v>3.1111111111111112</c:v>
                </c:pt>
                <c:pt idx="2">
                  <c:v>3.4444444444444446</c:v>
                </c:pt>
                <c:pt idx="3">
                  <c:v>3.375</c:v>
                </c:pt>
                <c:pt idx="4">
                  <c:v>5</c:v>
                </c:pt>
                <c:pt idx="5">
                  <c:v>3.875</c:v>
                </c:pt>
                <c:pt idx="6">
                  <c:v>3.8333333333333335</c:v>
                </c:pt>
                <c:pt idx="7">
                  <c:v>1.9</c:v>
                </c:pt>
                <c:pt idx="8">
                  <c:v>2</c:v>
                </c:pt>
                <c:pt idx="9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DF6-4133-BDC1-418B91644D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324081920"/>
        <c:axId val="324100096"/>
      </c:barChart>
      <c:catAx>
        <c:axId val="3240819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4100096"/>
        <c:crosses val="autoZero"/>
        <c:auto val="1"/>
        <c:lblAlgn val="ctr"/>
        <c:lblOffset val="100"/>
        <c:noMultiLvlLbl val="0"/>
      </c:catAx>
      <c:valAx>
        <c:axId val="324100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408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6.5780706805925251E-2"/>
          <c:w val="0.98307825534036519"/>
          <c:h val="0.795492161642549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Лист2!$A$2:$A$9</c:f>
              <c:strCache>
                <c:ptCount val="8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 (план)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7C8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2CB-46EA-B46A-4A642D5CA043}"/>
              </c:ext>
            </c:extLst>
          </c:dPt>
          <c:dPt>
            <c:idx val="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2CB-46EA-B46A-4A642D5CA043}"/>
              </c:ext>
            </c:extLst>
          </c:dPt>
          <c:dPt>
            <c:idx val="8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2CB-46EA-B46A-4A642D5CA043}"/>
              </c:ext>
            </c:extLst>
          </c:dPt>
          <c:dPt>
            <c:idx val="9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2CB-46EA-B46A-4A642D5CA04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Лист2!$A$2:$A$11</c:f>
              <c:strCache>
                <c:ptCount val="1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 (план)</c:v>
                </c:pt>
                <c:pt idx="8">
                  <c:v>2027 (план)</c:v>
                </c:pt>
                <c:pt idx="9">
                  <c:v>2028 (план)</c:v>
                </c:pt>
              </c:strCache>
            </c:strRef>
          </c:cat>
          <c:val>
            <c:numRef>
              <c:f>Лист2!$P$2:$P$11</c:f>
              <c:numCache>
                <c:formatCode>0.0</c:formatCode>
                <c:ptCount val="10"/>
                <c:pt idx="0">
                  <c:v>0.25</c:v>
                </c:pt>
                <c:pt idx="1">
                  <c:v>0.66666666666666663</c:v>
                </c:pt>
                <c:pt idx="2">
                  <c:v>0.77777777777777779</c:v>
                </c:pt>
                <c:pt idx="3">
                  <c:v>1.375</c:v>
                </c:pt>
                <c:pt idx="4">
                  <c:v>2</c:v>
                </c:pt>
                <c:pt idx="5">
                  <c:v>1.625</c:v>
                </c:pt>
                <c:pt idx="6">
                  <c:v>1.1666666666666667</c:v>
                </c:pt>
                <c:pt idx="7">
                  <c:v>0.6</c:v>
                </c:pt>
                <c:pt idx="8">
                  <c:v>0.7</c:v>
                </c:pt>
                <c:pt idx="9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2CB-46EA-B46A-4A642D5CA0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324081920"/>
        <c:axId val="324100096"/>
      </c:barChart>
      <c:catAx>
        <c:axId val="3240819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4100096"/>
        <c:crosses val="autoZero"/>
        <c:auto val="1"/>
        <c:lblAlgn val="ctr"/>
        <c:lblOffset val="100"/>
        <c:noMultiLvlLbl val="0"/>
      </c:catAx>
      <c:valAx>
        <c:axId val="324100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408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804001868836726E-2"/>
          <c:y val="6.8455845367212692E-2"/>
          <c:w val="0.92381339566551202"/>
          <c:h val="0.849136461759473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Лист1!$V$47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0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Лист1!$U$48:$U$54</c:f>
              <c:strCache>
                <c:ptCount val="7"/>
                <c:pt idx="0">
                  <c:v>ИНП РАН</c:v>
                </c:pt>
                <c:pt idx="1">
                  <c:v>ВолНЦ РАН</c:v>
                </c:pt>
                <c:pt idx="2">
                  <c:v>ИЭ РАН</c:v>
                </c:pt>
                <c:pt idx="3">
                  <c:v>ИЭ УрО РАН</c:v>
                </c:pt>
                <c:pt idx="4">
                  <c:v>ИЭиОПП СО РАН</c:v>
                </c:pt>
                <c:pt idx="5">
                  <c:v>ЦЭМИ РАН</c:v>
                </c:pt>
                <c:pt idx="6">
                  <c:v>ИПРЭ РАН</c:v>
                </c:pt>
              </c:strCache>
            </c:strRef>
          </c:cat>
          <c:val>
            <c:numRef>
              <c:f>Лист1!$V$48:$V$54</c:f>
              <c:numCache>
                <c:formatCode>General</c:formatCode>
                <c:ptCount val="7"/>
                <c:pt idx="0">
                  <c:v>2.0609999999999999</c:v>
                </c:pt>
                <c:pt idx="1">
                  <c:v>1.236</c:v>
                </c:pt>
                <c:pt idx="2">
                  <c:v>1.125</c:v>
                </c:pt>
                <c:pt idx="3">
                  <c:v>1.05</c:v>
                </c:pt>
                <c:pt idx="4">
                  <c:v>1.0109999999999999</c:v>
                </c:pt>
                <c:pt idx="5">
                  <c:v>0.86599999999999999</c:v>
                </c:pt>
                <c:pt idx="6">
                  <c:v>0.88700000000000001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B5-4BFE-BACD-F1484E9DAFFB}"/>
            </c:ext>
          </c:extLst>
        </c:ser>
        <c:ser>
          <c:idx val="1"/>
          <c:order val="1"/>
          <c:tx>
            <c:strRef>
              <c:f>Лист1!$W$47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Лист1!$U$48:$U$54</c:f>
              <c:strCache>
                <c:ptCount val="7"/>
                <c:pt idx="0">
                  <c:v>ИНП РАН</c:v>
                </c:pt>
                <c:pt idx="1">
                  <c:v>ВолНЦ РАН</c:v>
                </c:pt>
                <c:pt idx="2">
                  <c:v>ИЭ РАН</c:v>
                </c:pt>
                <c:pt idx="3">
                  <c:v>ИЭ УрО РАН</c:v>
                </c:pt>
                <c:pt idx="4">
                  <c:v>ИЭиОПП СО РАН</c:v>
                </c:pt>
                <c:pt idx="5">
                  <c:v>ЦЭМИ РАН</c:v>
                </c:pt>
                <c:pt idx="6">
                  <c:v>ИПРЭ РАН</c:v>
                </c:pt>
              </c:strCache>
            </c:strRef>
          </c:cat>
          <c:val>
            <c:numRef>
              <c:f>Лист1!$W$48:$W$54</c:f>
              <c:numCache>
                <c:formatCode>General</c:formatCode>
                <c:ptCount val="7"/>
                <c:pt idx="0">
                  <c:v>1.7090000000000001</c:v>
                </c:pt>
                <c:pt idx="1">
                  <c:v>1.163</c:v>
                </c:pt>
                <c:pt idx="2">
                  <c:v>1.1890000000000001</c:v>
                </c:pt>
                <c:pt idx="3">
                  <c:v>1.097</c:v>
                </c:pt>
                <c:pt idx="4">
                  <c:v>1.2629999999999999</c:v>
                </c:pt>
                <c:pt idx="5">
                  <c:v>0.91400000000000003</c:v>
                </c:pt>
                <c:pt idx="6">
                  <c:v>0.90800000000000003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B5-4BFE-BACD-F1484E9DAFFB}"/>
            </c:ext>
          </c:extLst>
        </c:ser>
        <c:ser>
          <c:idx val="2"/>
          <c:order val="2"/>
          <c:tx>
            <c:strRef>
              <c:f>Лист1!$X$47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Лист1!$U$48:$U$54</c:f>
              <c:strCache>
                <c:ptCount val="7"/>
                <c:pt idx="0">
                  <c:v>ИНП РАН</c:v>
                </c:pt>
                <c:pt idx="1">
                  <c:v>ВолНЦ РАН</c:v>
                </c:pt>
                <c:pt idx="2">
                  <c:v>ИЭ РАН</c:v>
                </c:pt>
                <c:pt idx="3">
                  <c:v>ИЭ УрО РАН</c:v>
                </c:pt>
                <c:pt idx="4">
                  <c:v>ИЭиОПП СО РАН</c:v>
                </c:pt>
                <c:pt idx="5">
                  <c:v>ЦЭМИ РАН</c:v>
                </c:pt>
                <c:pt idx="6">
                  <c:v>ИПРЭ РАН</c:v>
                </c:pt>
              </c:strCache>
            </c:strRef>
          </c:cat>
          <c:val>
            <c:numRef>
              <c:f>Лист1!$X$48:$X$54</c:f>
              <c:numCache>
                <c:formatCode>General</c:formatCode>
                <c:ptCount val="7"/>
                <c:pt idx="0">
                  <c:v>2.0310000000000001</c:v>
                </c:pt>
                <c:pt idx="1">
                  <c:v>1.2490000000000001</c:v>
                </c:pt>
                <c:pt idx="2">
                  <c:v>1.2909999999999999</c:v>
                </c:pt>
                <c:pt idx="3">
                  <c:v>1.1930000000000001</c:v>
                </c:pt>
                <c:pt idx="4">
                  <c:v>1.2629999999999999</c:v>
                </c:pt>
                <c:pt idx="5">
                  <c:v>0.89800000000000002</c:v>
                </c:pt>
                <c:pt idx="6">
                  <c:v>0.93500000000000005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B5-4BFE-BACD-F1484E9DAFFB}"/>
            </c:ext>
          </c:extLst>
        </c:ser>
        <c:ser>
          <c:idx val="3"/>
          <c:order val="3"/>
          <c:tx>
            <c:strRef>
              <c:f>Лист1!$Y$47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Лист1!$U$48:$U$54</c:f>
              <c:strCache>
                <c:ptCount val="7"/>
                <c:pt idx="0">
                  <c:v>ИНП РАН</c:v>
                </c:pt>
                <c:pt idx="1">
                  <c:v>ВолНЦ РАН</c:v>
                </c:pt>
                <c:pt idx="2">
                  <c:v>ИЭ РАН</c:v>
                </c:pt>
                <c:pt idx="3">
                  <c:v>ИЭ УрО РАН</c:v>
                </c:pt>
                <c:pt idx="4">
                  <c:v>ИЭиОПП СО РАН</c:v>
                </c:pt>
                <c:pt idx="5">
                  <c:v>ЦЭМИ РАН</c:v>
                </c:pt>
                <c:pt idx="6">
                  <c:v>ИПРЭ РАН</c:v>
                </c:pt>
              </c:strCache>
            </c:strRef>
          </c:cat>
          <c:val>
            <c:numRef>
              <c:f>Лист1!$Y$48:$Y$54</c:f>
              <c:numCache>
                <c:formatCode>General</c:formatCode>
                <c:ptCount val="7"/>
                <c:pt idx="0">
                  <c:v>1.6890000000000001</c:v>
                </c:pt>
                <c:pt idx="1">
                  <c:v>1.3480000000000001</c:v>
                </c:pt>
                <c:pt idx="2">
                  <c:v>1.256</c:v>
                </c:pt>
                <c:pt idx="3">
                  <c:v>1.286</c:v>
                </c:pt>
                <c:pt idx="4">
                  <c:v>1.131</c:v>
                </c:pt>
                <c:pt idx="5">
                  <c:v>0.89800000000000002</c:v>
                </c:pt>
                <c:pt idx="6">
                  <c:v>0.88100000000000001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B5-4BFE-BACD-F1484E9DAFFB}"/>
            </c:ext>
          </c:extLst>
        </c:ser>
        <c:ser>
          <c:idx val="4"/>
          <c:order val="4"/>
          <c:tx>
            <c:strRef>
              <c:f>Лист1!$Z$47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Лист1!$U$48:$U$54</c:f>
              <c:strCache>
                <c:ptCount val="7"/>
                <c:pt idx="0">
                  <c:v>ИНП РАН</c:v>
                </c:pt>
                <c:pt idx="1">
                  <c:v>ВолНЦ РАН</c:v>
                </c:pt>
                <c:pt idx="2">
                  <c:v>ИЭ РАН</c:v>
                </c:pt>
                <c:pt idx="3">
                  <c:v>ИЭ УрО РАН</c:v>
                </c:pt>
                <c:pt idx="4">
                  <c:v>ИЭиОПП СО РАН</c:v>
                </c:pt>
                <c:pt idx="5">
                  <c:v>ЦЭМИ РАН</c:v>
                </c:pt>
                <c:pt idx="6">
                  <c:v>ИПРЭ РАН</c:v>
                </c:pt>
              </c:strCache>
            </c:strRef>
          </c:cat>
          <c:val>
            <c:numRef>
              <c:f>Лист1!$Z$48:$Z$54</c:f>
              <c:numCache>
                <c:formatCode>General</c:formatCode>
                <c:ptCount val="7"/>
                <c:pt idx="0">
                  <c:v>1.9710000000000001</c:v>
                </c:pt>
                <c:pt idx="1">
                  <c:v>1.3360000000000001</c:v>
                </c:pt>
                <c:pt idx="2">
                  <c:v>1.3260000000000001</c:v>
                </c:pt>
                <c:pt idx="3">
                  <c:v>1.272</c:v>
                </c:pt>
                <c:pt idx="4">
                  <c:v>1.2030000000000001</c:v>
                </c:pt>
                <c:pt idx="5">
                  <c:v>0.874</c:v>
                </c:pt>
                <c:pt idx="6">
                  <c:v>0.81799999999999995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B5-4BFE-BACD-F1484E9DAF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959330880"/>
        <c:axId val="701322208"/>
      </c:barChart>
      <c:catAx>
        <c:axId val="95933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1322208"/>
        <c:crosses val="autoZero"/>
        <c:auto val="1"/>
        <c:lblAlgn val="ctr"/>
        <c:lblOffset val="100"/>
        <c:noMultiLvlLbl val="0"/>
      </c:catAx>
      <c:valAx>
        <c:axId val="701322208"/>
        <c:scaling>
          <c:orientation val="minMax"/>
          <c:max val="2.20000000000000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5933088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[публикации.xlsx]Лист1!$A$2:$A$9</c:f>
              <c:strCache>
                <c:ptCount val="8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 (план)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FF7C8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6D-4AF5-9659-DE60EBDD306E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6D-4AF5-9659-DE60EBDD306E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26D-4AF5-9659-DE60EBDD306E}"/>
              </c:ext>
            </c:extLst>
          </c:dPt>
          <c:dPt>
            <c:idx val="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26D-4AF5-9659-DE60EBDD30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[публикации.xlsx]Лист2!$A$2:$A$11</c:f>
              <c:strCache>
                <c:ptCount val="8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 (план)</c:v>
                </c:pt>
                <c:pt idx="6">
                  <c:v>2027 (план)</c:v>
                </c:pt>
                <c:pt idx="7">
                  <c:v>2028 (план)</c:v>
                </c:pt>
              </c:strCache>
              <c:extLst/>
            </c:strRef>
          </c:cat>
          <c:val>
            <c:numRef>
              <c:f>[публикации.xlsx]Лист2!$Q$2:$Q$11</c:f>
              <c:numCache>
                <c:formatCode>0.0</c:formatCode>
                <c:ptCount val="8"/>
                <c:pt idx="0">
                  <c:v>7.1</c:v>
                </c:pt>
                <c:pt idx="1">
                  <c:v>6.53</c:v>
                </c:pt>
                <c:pt idx="2">
                  <c:v>5</c:v>
                </c:pt>
                <c:pt idx="3">
                  <c:v>7</c:v>
                </c:pt>
                <c:pt idx="4">
                  <c:v>3.55</c:v>
                </c:pt>
                <c:pt idx="5">
                  <c:v>4.88</c:v>
                </c:pt>
                <c:pt idx="6">
                  <c:v>4.88</c:v>
                </c:pt>
                <c:pt idx="7">
                  <c:v>4.88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526D-4AF5-9659-DE60EBDD3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324081920"/>
        <c:axId val="324100096"/>
      </c:barChart>
      <c:catAx>
        <c:axId val="3240819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4100096"/>
        <c:crosses val="autoZero"/>
        <c:auto val="1"/>
        <c:lblAlgn val="ctr"/>
        <c:lblOffset val="100"/>
        <c:noMultiLvlLbl val="0"/>
      </c:catAx>
      <c:valAx>
        <c:axId val="324100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408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[публикации.xlsx]Лист1!$A$2:$A$9</c:f>
              <c:strCache>
                <c:ptCount val="8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 (план)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FF7C8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C93-4863-BEDF-EB17F9E33F8E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C93-4863-BEDF-EB17F9E33F8E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C93-4863-BEDF-EB17F9E33F8E}"/>
              </c:ext>
            </c:extLst>
          </c:dPt>
          <c:dPt>
            <c:idx val="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C93-4863-BEDF-EB17F9E33F8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[публикации.xlsx]Лист2!$A$2:$A$11</c:f>
              <c:strCache>
                <c:ptCount val="8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  <c:pt idx="5">
                  <c:v>2026 (план)</c:v>
                </c:pt>
                <c:pt idx="6">
                  <c:v>2027 (план)</c:v>
                </c:pt>
                <c:pt idx="7">
                  <c:v>2028 (план)</c:v>
                </c:pt>
              </c:strCache>
              <c:extLst/>
            </c:strRef>
          </c:cat>
          <c:val>
            <c:numRef>
              <c:f>[публикации.xlsx]Лист2!$Q$2:$Q$11</c:f>
              <c:numCache>
                <c:formatCode>0.00</c:formatCode>
                <c:ptCount val="8"/>
                <c:pt idx="0">
                  <c:v>0.21</c:v>
                </c:pt>
                <c:pt idx="1">
                  <c:v>0.32</c:v>
                </c:pt>
                <c:pt idx="2">
                  <c:v>0.94</c:v>
                </c:pt>
                <c:pt idx="3">
                  <c:v>0.45</c:v>
                </c:pt>
                <c:pt idx="4">
                  <c:v>0.71</c:v>
                </c:pt>
                <c:pt idx="5">
                  <c:v>1.29</c:v>
                </c:pt>
                <c:pt idx="6">
                  <c:v>1.29</c:v>
                </c:pt>
                <c:pt idx="7">
                  <c:v>1.29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6C93-4863-BEDF-EB17F9E33F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324081920"/>
        <c:axId val="324100096"/>
      </c:barChart>
      <c:catAx>
        <c:axId val="3240819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4100096"/>
        <c:crosses val="autoZero"/>
        <c:auto val="1"/>
        <c:lblAlgn val="ctr"/>
        <c:lblOffset val="100"/>
        <c:noMultiLvlLbl val="0"/>
      </c:catAx>
      <c:valAx>
        <c:axId val="324100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408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591531688632037"/>
          <c:y val="5.9383658732803969E-2"/>
          <c:w val="0.68499197921098187"/>
          <c:h val="0.8248580588321666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D6F-4410-952F-A50C968322E8}"/>
              </c:ext>
            </c:extLst>
          </c:dPt>
          <c:dPt>
            <c:idx val="1"/>
            <c:invertIfNegative val="0"/>
            <c:bubble3D val="0"/>
            <c:spPr>
              <a:solidFill>
                <a:srgbClr val="C0504D">
                  <a:lumMod val="7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D6F-4410-952F-A50C968322E8}"/>
              </c:ext>
            </c:extLst>
          </c:dPt>
          <c:dLbls>
            <c:dLbl>
              <c:idx val="0"/>
              <c:layout>
                <c:manualLayout>
                  <c:x val="3.015860151950428E-2"/>
                  <c:y val="1.77536298636152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6F-4410-952F-A50C968322E8}"/>
                </c:ext>
              </c:extLst>
            </c:dLbl>
            <c:dLbl>
              <c:idx val="1"/>
              <c:layout>
                <c:manualLayout>
                  <c:x val="5.603498064290159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D6F-4410-952F-A50C968322E8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Лист2!$D$25:$E$25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Лист2!$D$26:$E$26</c:f>
              <c:numCache>
                <c:formatCode>General</c:formatCode>
                <c:ptCount val="2"/>
                <c:pt idx="0">
                  <c:v>275</c:v>
                </c:pt>
                <c:pt idx="1">
                  <c:v>647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D6F-4410-952F-A50C968322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059266511"/>
        <c:axId val="2052459679"/>
      </c:barChart>
      <c:catAx>
        <c:axId val="205926651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52459679"/>
        <c:crosses val="autoZero"/>
        <c:auto val="1"/>
        <c:lblAlgn val="ctr"/>
        <c:lblOffset val="100"/>
        <c:noMultiLvlLbl val="0"/>
      </c:catAx>
      <c:valAx>
        <c:axId val="2052459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592665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6416172584612741E-2"/>
          <c:y val="0.10076367929334633"/>
          <c:w val="0.93121126248750175"/>
          <c:h val="0.469729148439778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Лист2!$A$12</c:f>
              <c:strCache>
                <c:ptCount val="1"/>
                <c:pt idx="0">
                  <c:v>Школьный факультатив</c:v>
                </c:pt>
              </c:strCache>
            </c:strRef>
          </c:tx>
          <c:spPr>
            <a:solidFill>
              <a:srgbClr val="66CCFF"/>
            </a:solidFill>
            <a:ln>
              <a:noFill/>
            </a:ln>
            <a:effectLst/>
          </c:spPr>
          <c:invertIfNegative val="0"/>
          <c:cat>
            <c:numRef>
              <c:f>Лист2!$B$11:$K$11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Лист2!$B$12:$K$12</c:f>
              <c:numCache>
                <c:formatCode>General</c:formatCode>
                <c:ptCount val="10"/>
                <c:pt idx="0">
                  <c:v>440</c:v>
                </c:pt>
                <c:pt idx="1">
                  <c:v>390</c:v>
                </c:pt>
                <c:pt idx="2">
                  <c:v>365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37-4590-8CC9-556B92FFDF8B}"/>
            </c:ext>
          </c:extLst>
        </c:ser>
        <c:ser>
          <c:idx val="1"/>
          <c:order val="1"/>
          <c:tx>
            <c:strRef>
              <c:f>Лист2!$A$13</c:f>
              <c:strCache>
                <c:ptCount val="1"/>
                <c:pt idx="0">
                  <c:v>Конкурс НИР и эссе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Лист2!$B$11:$K$11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Лист2!$B$13:$K$13</c:f>
              <c:numCache>
                <c:formatCode>General</c:formatCode>
                <c:ptCount val="10"/>
                <c:pt idx="0">
                  <c:v>83</c:v>
                </c:pt>
                <c:pt idx="1">
                  <c:v>82</c:v>
                </c:pt>
                <c:pt idx="2">
                  <c:v>82</c:v>
                </c:pt>
                <c:pt idx="3">
                  <c:v>50</c:v>
                </c:pt>
                <c:pt idx="4">
                  <c:v>51</c:v>
                </c:pt>
                <c:pt idx="5">
                  <c:v>214</c:v>
                </c:pt>
                <c:pt idx="7">
                  <c:v>54</c:v>
                </c:pt>
                <c:pt idx="8">
                  <c:v>43</c:v>
                </c:pt>
                <c:pt idx="9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37-4590-8CC9-556B92FFDF8B}"/>
            </c:ext>
          </c:extLst>
        </c:ser>
        <c:ser>
          <c:idx val="2"/>
          <c:order val="2"/>
          <c:tx>
            <c:strRef>
              <c:f>Лист2!$A$14</c:f>
              <c:strCache>
                <c:ptCount val="1"/>
                <c:pt idx="0">
                  <c:v>СМАРТ-Вологда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Лист2!$B$11:$K$11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Лист2!$B$14:$K$14</c:f>
              <c:numCache>
                <c:formatCode>General</c:formatCode>
                <c:ptCount val="10"/>
                <c:pt idx="0">
                  <c:v>22</c:v>
                </c:pt>
                <c:pt idx="2">
                  <c:v>45</c:v>
                </c:pt>
                <c:pt idx="3">
                  <c:v>48</c:v>
                </c:pt>
                <c:pt idx="4">
                  <c:v>47</c:v>
                </c:pt>
                <c:pt idx="5">
                  <c:v>47</c:v>
                </c:pt>
                <c:pt idx="6">
                  <c:v>31</c:v>
                </c:pt>
                <c:pt idx="7">
                  <c:v>39</c:v>
                </c:pt>
                <c:pt idx="8">
                  <c:v>112</c:v>
                </c:pt>
                <c:pt idx="9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37-4590-8CC9-556B92FFDF8B}"/>
            </c:ext>
          </c:extLst>
        </c:ser>
        <c:ser>
          <c:idx val="3"/>
          <c:order val="3"/>
          <c:tx>
            <c:strRef>
              <c:f>Лист2!$A$15</c:f>
              <c:strCache>
                <c:ptCount val="1"/>
                <c:pt idx="0">
                  <c:v>Я хочу стать ученым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Лист2!$B$11:$K$11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Лист2!$B$15:$K$15</c:f>
              <c:numCache>
                <c:formatCode>General</c:formatCode>
                <c:ptCount val="10"/>
                <c:pt idx="6">
                  <c:v>20</c:v>
                </c:pt>
                <c:pt idx="7">
                  <c:v>57</c:v>
                </c:pt>
                <c:pt idx="8">
                  <c:v>112</c:v>
                </c:pt>
                <c:pt idx="9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537-4590-8CC9-556B92FFDF8B}"/>
            </c:ext>
          </c:extLst>
        </c:ser>
        <c:ser>
          <c:idx val="4"/>
          <c:order val="4"/>
          <c:tx>
            <c:strRef>
              <c:f>Лист2!$A$16</c:f>
              <c:strCache>
                <c:ptCount val="1"/>
                <c:pt idx="0">
                  <c:v>Академический класс</c:v>
                </c:pt>
              </c:strCache>
            </c:strRef>
          </c:tx>
          <c:spPr>
            <a:solidFill>
              <a:srgbClr val="006600"/>
            </a:solidFill>
            <a:ln>
              <a:noFill/>
            </a:ln>
            <a:effectLst/>
          </c:spPr>
          <c:invertIfNegative val="0"/>
          <c:cat>
            <c:numRef>
              <c:f>Лист2!$B$11:$K$11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Лист2!$B$16:$K$16</c:f>
              <c:numCache>
                <c:formatCode>General</c:formatCode>
                <c:ptCount val="10"/>
                <c:pt idx="2">
                  <c:v>20</c:v>
                </c:pt>
                <c:pt idx="3">
                  <c:v>24</c:v>
                </c:pt>
                <c:pt idx="4">
                  <c:v>27</c:v>
                </c:pt>
                <c:pt idx="5">
                  <c:v>30</c:v>
                </c:pt>
                <c:pt idx="6">
                  <c:v>35</c:v>
                </c:pt>
                <c:pt idx="7">
                  <c:v>50</c:v>
                </c:pt>
                <c:pt idx="8">
                  <c:v>74</c:v>
                </c:pt>
                <c:pt idx="9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537-4590-8CC9-556B92FFDF8B}"/>
            </c:ext>
          </c:extLst>
        </c:ser>
        <c:ser>
          <c:idx val="5"/>
          <c:order val="5"/>
          <c:tx>
            <c:strRef>
              <c:f>Лист2!$A$17</c:f>
              <c:strCache>
                <c:ptCount val="1"/>
                <c:pt idx="0">
                  <c:v>НАУКА 0+ и НАУКА РЯДОМ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Лист2!$B$11:$K$11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Лист2!$B$17:$K$17</c:f>
              <c:numCache>
                <c:formatCode>General</c:formatCode>
                <c:ptCount val="10"/>
                <c:pt idx="8">
                  <c:v>110</c:v>
                </c:pt>
                <c:pt idx="9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537-4590-8CC9-556B92FFDF8B}"/>
            </c:ext>
          </c:extLst>
        </c:ser>
        <c:ser>
          <c:idx val="6"/>
          <c:order val="6"/>
          <c:tx>
            <c:strRef>
              <c:f>Лист2!$A$18</c:f>
              <c:strCache>
                <c:ptCount val="1"/>
                <c:pt idx="0">
                  <c:v>Научный клуб Первых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Лист2!$B$11:$K$11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Лист2!$B$18:$K$18</c:f>
              <c:numCache>
                <c:formatCode>General</c:formatCode>
                <c:ptCount val="10"/>
                <c:pt idx="9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537-4590-8CC9-556B92FFDF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9641615"/>
        <c:axId val="1739380943"/>
      </c:barChart>
      <c:lineChart>
        <c:grouping val="standard"/>
        <c:varyColors val="0"/>
        <c:ser>
          <c:idx val="7"/>
          <c:order val="7"/>
          <c:tx>
            <c:strRef>
              <c:f>Лист2!$A$19</c:f>
              <c:strCache>
                <c:ptCount val="1"/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415790520847396E-2"/>
                  <c:y val="-3.99424376653719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537-4590-8CC9-556B92FFDF8B}"/>
                </c:ext>
              </c:extLst>
            </c:dLbl>
            <c:dLbl>
              <c:idx val="1"/>
              <c:layout>
                <c:manualLayout>
                  <c:x val="-1.6924345377648111E-2"/>
                  <c:y val="-6.1356106096434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537-4590-8CC9-556B92FFDF8B}"/>
                </c:ext>
              </c:extLst>
            </c:dLbl>
            <c:dLbl>
              <c:idx val="2"/>
              <c:layout>
                <c:manualLayout>
                  <c:x val="-2.0309214453177762E-2"/>
                  <c:y val="-5.5778278269485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537-4590-8CC9-556B92FFDF8B}"/>
                </c:ext>
              </c:extLst>
            </c:dLbl>
            <c:dLbl>
              <c:idx val="3"/>
              <c:layout>
                <c:manualLayout>
                  <c:x val="-1.1847041764353677E-2"/>
                  <c:y val="-8.3667417404228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537-4590-8CC9-556B92FFDF8B}"/>
                </c:ext>
              </c:extLst>
            </c:dLbl>
            <c:dLbl>
              <c:idx val="4"/>
              <c:layout>
                <c:manualLayout>
                  <c:x val="-2.3694083528707416E-2"/>
                  <c:y val="-5.5778278269485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537-4590-8CC9-556B92FFDF8B}"/>
                </c:ext>
              </c:extLst>
            </c:dLbl>
            <c:dLbl>
              <c:idx val="5"/>
              <c:layout>
                <c:manualLayout>
                  <c:x val="-6.7697381510593681E-3"/>
                  <c:y val="-4.46226226155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537-4590-8CC9-556B92FFDF8B}"/>
                </c:ext>
              </c:extLst>
            </c:dLbl>
            <c:dLbl>
              <c:idx val="6"/>
              <c:layout>
                <c:manualLayout>
                  <c:x val="-1.1847041764353677E-2"/>
                  <c:y val="-5.5778278269485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537-4590-8CC9-556B92FFDF8B}"/>
                </c:ext>
              </c:extLst>
            </c:dLbl>
            <c:dLbl>
              <c:idx val="7"/>
              <c:layout>
                <c:manualLayout>
                  <c:x val="-2.8771387142001788E-2"/>
                  <c:y val="-7.8089589577279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537-4590-8CC9-556B92FFDF8B}"/>
                </c:ext>
              </c:extLst>
            </c:dLbl>
            <c:dLbl>
              <c:idx val="8"/>
              <c:layout>
                <c:manualLayout>
                  <c:x val="-2.2001648990942542E-2"/>
                  <c:y val="-6.1356106096434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537-4590-8CC9-556B92FFDF8B}"/>
                </c:ext>
              </c:extLst>
            </c:dLbl>
            <c:dLbl>
              <c:idx val="9"/>
              <c:layout>
                <c:manualLayout>
                  <c:x val="-2.3694083528707353E-2"/>
                  <c:y val="-7.8089589577279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537-4590-8CC9-556B92FFDF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Лист2!$B$11:$K$11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Лист2!$B$19:$K$19</c:f>
              <c:numCache>
                <c:formatCode>General</c:formatCode>
                <c:ptCount val="10"/>
                <c:pt idx="0">
                  <c:v>545</c:v>
                </c:pt>
                <c:pt idx="1">
                  <c:v>472</c:v>
                </c:pt>
                <c:pt idx="2">
                  <c:v>512</c:v>
                </c:pt>
                <c:pt idx="3">
                  <c:v>122</c:v>
                </c:pt>
                <c:pt idx="4">
                  <c:v>125</c:v>
                </c:pt>
                <c:pt idx="5">
                  <c:v>291</c:v>
                </c:pt>
                <c:pt idx="6">
                  <c:v>86</c:v>
                </c:pt>
                <c:pt idx="7">
                  <c:v>200</c:v>
                </c:pt>
                <c:pt idx="8">
                  <c:v>451</c:v>
                </c:pt>
                <c:pt idx="9">
                  <c:v>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537-4590-8CC9-556B92FFDF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9641615"/>
        <c:axId val="1739380943"/>
      </c:lineChart>
      <c:catAx>
        <c:axId val="1929641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39380943"/>
        <c:crosses val="autoZero"/>
        <c:auto val="1"/>
        <c:lblAlgn val="ctr"/>
        <c:lblOffset val="100"/>
        <c:noMultiLvlLbl val="0"/>
      </c:catAx>
      <c:valAx>
        <c:axId val="17393809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29641615"/>
        <c:crosses val="autoZero"/>
        <c:crossBetween val="between"/>
        <c:majorUnit val="15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445411456822324E-2"/>
          <c:y val="0.7141350062717623"/>
          <c:w val="0.85603338920144145"/>
          <c:h val="0.179886265016215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реализуемых в НОЦ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Лист1!$B$1:$K$1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Лист1!$B$2:$K$2</c:f>
              <c:numCache>
                <c:formatCode>General</c:formatCode>
                <c:ptCount val="10"/>
                <c:pt idx="0">
                  <c:v>3</c:v>
                </c:pt>
                <c:pt idx="1">
                  <c:v>2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60-4F78-94D8-134A27BB30A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56374784"/>
        <c:axId val="1356371456"/>
      </c:barChart>
      <c:catAx>
        <c:axId val="135637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6371456"/>
        <c:crosses val="autoZero"/>
        <c:auto val="1"/>
        <c:lblAlgn val="ctr"/>
        <c:lblOffset val="100"/>
        <c:noMultiLvlLbl val="0"/>
      </c:catAx>
      <c:valAx>
        <c:axId val="1356371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56374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Лист1!$F$68</c:f>
              <c:strCache>
                <c:ptCount val="1"/>
                <c:pt idx="0">
                  <c:v>гранты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6198725540154005E-4"/>
                  <c:y val="1.47124516128049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8F9-4627-8CC5-E5C2973F1B5C}"/>
                </c:ext>
              </c:extLst>
            </c:dLbl>
            <c:dLbl>
              <c:idx val="1"/>
              <c:layout>
                <c:manualLayout>
                  <c:x val="1.2698435244549633E-3"/>
                  <c:y val="-4.297408016685304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F9-4627-8CC5-E5C2973F1B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Лист1!$K$67:$L$67</c:f>
              <c:strCache>
                <c:ptCount val="2"/>
                <c:pt idx="0">
                  <c:v>2024 г.</c:v>
                </c:pt>
                <c:pt idx="1">
                  <c:v>2025 г.</c:v>
                </c:pt>
              </c:strCache>
            </c:strRef>
          </c:cat>
          <c:val>
            <c:numRef>
              <c:f>Лист1!$K$68:$L$68</c:f>
              <c:numCache>
                <c:formatCode>General</c:formatCode>
                <c:ptCount val="2"/>
                <c:pt idx="0">
                  <c:v>2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F9-4627-8CC5-E5C2973F1B5C}"/>
            </c:ext>
          </c:extLst>
        </c:ser>
        <c:ser>
          <c:idx val="1"/>
          <c:order val="1"/>
          <c:tx>
            <c:strRef>
              <c:f>Лист1!$F$69</c:f>
              <c:strCache>
                <c:ptCount val="1"/>
                <c:pt idx="0">
                  <c:v>хоздоговора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Лист1!$K$67:$L$67</c:f>
              <c:strCache>
                <c:ptCount val="2"/>
                <c:pt idx="0">
                  <c:v>2024 г.</c:v>
                </c:pt>
                <c:pt idx="1">
                  <c:v>2025 г.</c:v>
                </c:pt>
              </c:strCache>
            </c:strRef>
          </c:cat>
          <c:val>
            <c:numRef>
              <c:f>Лист1!$K$69:$L$69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58F9-4627-8CC5-E5C2973F1B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0253487"/>
        <c:axId val="1300253903"/>
      </c:barChart>
      <c:catAx>
        <c:axId val="1300253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903"/>
        <c:crosses val="autoZero"/>
        <c:auto val="1"/>
        <c:lblAlgn val="ctr"/>
        <c:lblOffset val="100"/>
        <c:noMultiLvlLbl val="0"/>
      </c:catAx>
      <c:valAx>
        <c:axId val="1300253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611b94f-81da-4b88-b1d1-cd842280a8a4}"/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Лист1!$F$68</c:f>
              <c:strCache>
                <c:ptCount val="1"/>
                <c:pt idx="0">
                  <c:v>гранты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6210161966795559E-4"/>
                  <c:y val="-0.3742778486966764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A5-41C3-8C9D-C846E9982A43}"/>
                </c:ext>
              </c:extLst>
            </c:dLbl>
            <c:dLbl>
              <c:idx val="1"/>
              <c:layout>
                <c:manualLayout>
                  <c:x val="3.2400473840921784E-3"/>
                  <c:y val="-0.3414481135721005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A5-41C3-8C9D-C846E9982A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Лист1!$K$67:$L$67</c:f>
              <c:strCache>
                <c:ptCount val="2"/>
                <c:pt idx="0">
                  <c:v>2024 г.</c:v>
                </c:pt>
                <c:pt idx="1">
                  <c:v>2025 г.</c:v>
                </c:pt>
              </c:strCache>
            </c:strRef>
          </c:cat>
          <c:val>
            <c:numRef>
              <c:f>Лист1!$K$68:$L$68</c:f>
              <c:numCache>
                <c:formatCode>General</c:formatCode>
                <c:ptCount val="2"/>
                <c:pt idx="0">
                  <c:v>6475</c:v>
                </c:pt>
                <c:pt idx="1">
                  <c:v>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A5-41C3-8C9D-C846E9982A43}"/>
            </c:ext>
          </c:extLst>
        </c:ser>
        <c:ser>
          <c:idx val="1"/>
          <c:order val="1"/>
          <c:tx>
            <c:strRef>
              <c:f>Лист1!$F$69</c:f>
              <c:strCache>
                <c:ptCount val="1"/>
                <c:pt idx="0">
                  <c:v>хоздоговора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Лист1!$K$67:$L$67</c:f>
              <c:strCache>
                <c:ptCount val="2"/>
                <c:pt idx="0">
                  <c:v>2024 г.</c:v>
                </c:pt>
                <c:pt idx="1">
                  <c:v>2025 г.</c:v>
                </c:pt>
              </c:strCache>
            </c:strRef>
          </c:cat>
          <c:val>
            <c:numRef>
              <c:f>Лист1!$K$69:$L$69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A4A5-41C3-8C9D-C846E9982A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0253487"/>
        <c:axId val="1300253903"/>
      </c:barChart>
      <c:catAx>
        <c:axId val="1300253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903"/>
        <c:crosses val="autoZero"/>
        <c:auto val="1"/>
        <c:lblAlgn val="ctr"/>
        <c:lblOffset val="100"/>
        <c:noMultiLvlLbl val="0"/>
      </c:catAx>
      <c:valAx>
        <c:axId val="1300253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611b94f-81da-4b88-b1d1-cd842280a8a4}"/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Лист1!$F$68</c:f>
              <c:strCache>
                <c:ptCount val="1"/>
                <c:pt idx="0">
                  <c:v>гранты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6198725540154005E-4"/>
                  <c:y val="1.47124516128049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E74-4CF5-B8DB-FFFF9A6AEB30}"/>
                </c:ext>
              </c:extLst>
            </c:dLbl>
            <c:dLbl>
              <c:idx val="1"/>
              <c:layout>
                <c:manualLayout>
                  <c:x val="1.2698435244549633E-3"/>
                  <c:y val="-4.297408016685304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74-4CF5-B8DB-FFFF9A6AEB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Лист1!$K$67:$L$67</c:f>
              <c:strCache>
                <c:ptCount val="2"/>
                <c:pt idx="0">
                  <c:v>2024 г.</c:v>
                </c:pt>
                <c:pt idx="1">
                  <c:v>2025 г.</c:v>
                </c:pt>
              </c:strCache>
            </c:strRef>
          </c:cat>
          <c:val>
            <c:numRef>
              <c:f>Лист1!$K$68:$L$68</c:f>
              <c:numCache>
                <c:formatCode>General</c:formatCode>
                <c:ptCount val="2"/>
                <c:pt idx="0">
                  <c:v>2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74-4CF5-B8DB-FFFF9A6AEB30}"/>
            </c:ext>
          </c:extLst>
        </c:ser>
        <c:ser>
          <c:idx val="1"/>
          <c:order val="1"/>
          <c:tx>
            <c:strRef>
              <c:f>Лист1!$F$69</c:f>
              <c:strCache>
                <c:ptCount val="1"/>
                <c:pt idx="0">
                  <c:v>хоздоговора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Лист1!$K$67:$L$67</c:f>
              <c:strCache>
                <c:ptCount val="2"/>
                <c:pt idx="0">
                  <c:v>2024 г.</c:v>
                </c:pt>
                <c:pt idx="1">
                  <c:v>2025 г.</c:v>
                </c:pt>
              </c:strCache>
            </c:strRef>
          </c:cat>
          <c:val>
            <c:numRef>
              <c:f>Лист1!$K$69:$L$69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0E74-4CF5-B8DB-FFFF9A6AEB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0253487"/>
        <c:axId val="1300253903"/>
      </c:barChart>
      <c:catAx>
        <c:axId val="1300253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903"/>
        <c:crosses val="autoZero"/>
        <c:auto val="1"/>
        <c:lblAlgn val="ctr"/>
        <c:lblOffset val="100"/>
        <c:noMultiLvlLbl val="0"/>
      </c:catAx>
      <c:valAx>
        <c:axId val="1300253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611b94f-81da-4b88-b1d1-cd842280a8a4}"/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Лист1!$F$68</c:f>
              <c:strCache>
                <c:ptCount val="1"/>
                <c:pt idx="0">
                  <c:v>гранты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6210161966795559E-4"/>
                  <c:y val="-0.3742778486966764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A67-49F8-80AB-655CE329D24B}"/>
                </c:ext>
              </c:extLst>
            </c:dLbl>
            <c:dLbl>
              <c:idx val="1"/>
              <c:layout>
                <c:manualLayout>
                  <c:x val="3.2400473840921784E-3"/>
                  <c:y val="-0.3414481135721005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67-49F8-80AB-655CE329D2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Лист1!$K$67:$L$67</c:f>
              <c:strCache>
                <c:ptCount val="2"/>
                <c:pt idx="0">
                  <c:v>2024 г.</c:v>
                </c:pt>
                <c:pt idx="1">
                  <c:v>2025 г.</c:v>
                </c:pt>
              </c:strCache>
            </c:strRef>
          </c:cat>
          <c:val>
            <c:numRef>
              <c:f>Лист1!$K$68:$L$68</c:f>
              <c:numCache>
                <c:formatCode>General</c:formatCode>
                <c:ptCount val="2"/>
                <c:pt idx="0">
                  <c:v>8500</c:v>
                </c:pt>
                <c:pt idx="1">
                  <c:v>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67-49F8-80AB-655CE329D24B}"/>
            </c:ext>
          </c:extLst>
        </c:ser>
        <c:ser>
          <c:idx val="1"/>
          <c:order val="1"/>
          <c:tx>
            <c:strRef>
              <c:f>Лист1!$F$69</c:f>
              <c:strCache>
                <c:ptCount val="1"/>
                <c:pt idx="0">
                  <c:v>хоздоговора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Лист1!$K$67:$L$67</c:f>
              <c:strCache>
                <c:ptCount val="2"/>
                <c:pt idx="0">
                  <c:v>2024 г.</c:v>
                </c:pt>
                <c:pt idx="1">
                  <c:v>2025 г.</c:v>
                </c:pt>
              </c:strCache>
            </c:strRef>
          </c:cat>
          <c:val>
            <c:numRef>
              <c:f>Лист1!$K$69:$L$69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3A67-49F8-80AB-655CE329D2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0253487"/>
        <c:axId val="1300253903"/>
      </c:barChart>
      <c:catAx>
        <c:axId val="1300253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903"/>
        <c:crosses val="autoZero"/>
        <c:auto val="1"/>
        <c:lblAlgn val="ctr"/>
        <c:lblOffset val="100"/>
        <c:noMultiLvlLbl val="0"/>
      </c:catAx>
      <c:valAx>
        <c:axId val="1300253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611b94f-81da-4b88-b1d1-cd842280a8a4}"/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Лист1!$F$68</c:f>
              <c:strCache>
                <c:ptCount val="1"/>
                <c:pt idx="0">
                  <c:v>гранты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6198725540154005E-4"/>
                  <c:y val="1.47124516128049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FF7-472E-B08D-6EB6D3F1C21D}"/>
                </c:ext>
              </c:extLst>
            </c:dLbl>
            <c:dLbl>
              <c:idx val="1"/>
              <c:layout>
                <c:manualLayout>
                  <c:x val="-3.2399475159751358E-3"/>
                  <c:y val="-0.1139699174832204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F7-472E-B08D-6EB6D3F1C2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Лист1!$H$67:$J$67</c:f>
              <c:strCache>
                <c:ptCount val="3"/>
                <c:pt idx="0">
                  <c:v>2021 г.</c:v>
                </c:pt>
                <c:pt idx="1">
                  <c:v>2022 г.</c:v>
                </c:pt>
                <c:pt idx="2">
                  <c:v>2023 г.</c:v>
                </c:pt>
              </c:strCache>
            </c:strRef>
          </c:cat>
          <c:val>
            <c:numRef>
              <c:f>Лист1!$H$68:$J$68</c:f>
              <c:numCache>
                <c:formatCode>General</c:formatCode>
                <c:ptCount val="3"/>
                <c:pt idx="0">
                  <c:v>9</c:v>
                </c:pt>
                <c:pt idx="1">
                  <c:v>1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F7-472E-B08D-6EB6D3F1C21D}"/>
            </c:ext>
          </c:extLst>
        </c:ser>
        <c:ser>
          <c:idx val="1"/>
          <c:order val="1"/>
          <c:tx>
            <c:strRef>
              <c:f>Лист1!$F$69</c:f>
              <c:strCache>
                <c:ptCount val="1"/>
                <c:pt idx="0">
                  <c:v>хоздоговора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Лист1!$H$67:$J$67</c:f>
              <c:strCache>
                <c:ptCount val="3"/>
                <c:pt idx="0">
                  <c:v>2021 г.</c:v>
                </c:pt>
                <c:pt idx="1">
                  <c:v>2022 г.</c:v>
                </c:pt>
                <c:pt idx="2">
                  <c:v>2023 г.</c:v>
                </c:pt>
              </c:strCache>
            </c:strRef>
          </c:cat>
          <c:val>
            <c:numRef>
              <c:f>Лист1!$H$69:$J$69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3-9FF7-472E-B08D-6EB6D3F1C2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0253487"/>
        <c:axId val="1300253903"/>
      </c:barChart>
      <c:catAx>
        <c:axId val="1300253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903"/>
        <c:crosses val="autoZero"/>
        <c:auto val="1"/>
        <c:lblAlgn val="ctr"/>
        <c:lblOffset val="100"/>
        <c:noMultiLvlLbl val="0"/>
      </c:catAx>
      <c:valAx>
        <c:axId val="1300253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611b94f-81da-4b88-b1d1-cd842280a8a4}"/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804001868836726E-2"/>
          <c:y val="2.0731573784192662E-2"/>
          <c:w val="0.92381339566551202"/>
          <c:h val="0.877933457131939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Лист1!$V$87:$V$88</c:f>
              <c:strCache>
                <c:ptCount val="2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Лист1!$U$89:$U$95</c:f>
              <c:strCache>
                <c:ptCount val="7"/>
                <c:pt idx="0">
                  <c:v>ИНП РАН</c:v>
                </c:pt>
                <c:pt idx="1">
                  <c:v>ИЭиОПП СО РАН</c:v>
                </c:pt>
                <c:pt idx="2">
                  <c:v>ИЭ РАН</c:v>
                </c:pt>
                <c:pt idx="3">
                  <c:v>ВолНЦ РАН </c:v>
                </c:pt>
                <c:pt idx="4">
                  <c:v>ИЭ УрО РАН</c:v>
                </c:pt>
                <c:pt idx="5">
                  <c:v>ЦЭМИ РАН</c:v>
                </c:pt>
                <c:pt idx="6">
                  <c:v>ИПРЭ РАН</c:v>
                </c:pt>
              </c:strCache>
            </c:strRef>
          </c:cat>
          <c:val>
            <c:numRef>
              <c:f>Лист1!$V$89:$V$95</c:f>
              <c:numCache>
                <c:formatCode>General</c:formatCode>
                <c:ptCount val="7"/>
                <c:pt idx="0">
                  <c:v>0.9</c:v>
                </c:pt>
                <c:pt idx="1">
                  <c:v>0.9</c:v>
                </c:pt>
                <c:pt idx="2">
                  <c:v>0.7</c:v>
                </c:pt>
                <c:pt idx="3">
                  <c:v>0.6</c:v>
                </c:pt>
                <c:pt idx="4">
                  <c:v>0.7</c:v>
                </c:pt>
                <c:pt idx="5">
                  <c:v>0.6</c:v>
                </c:pt>
                <c:pt idx="6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80-41B3-BC88-83616F1F0525}"/>
            </c:ext>
          </c:extLst>
        </c:ser>
        <c:ser>
          <c:idx val="1"/>
          <c:order val="1"/>
          <c:tx>
            <c:strRef>
              <c:f>Лист1!$W$87:$W$88</c:f>
              <c:strCache>
                <c:ptCount val="2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Лист1!$U$89:$U$95</c:f>
              <c:strCache>
                <c:ptCount val="7"/>
                <c:pt idx="0">
                  <c:v>ИНП РАН</c:v>
                </c:pt>
                <c:pt idx="1">
                  <c:v>ИЭиОПП СО РАН</c:v>
                </c:pt>
                <c:pt idx="2">
                  <c:v>ИЭ РАН</c:v>
                </c:pt>
                <c:pt idx="3">
                  <c:v>ВолНЦ РАН </c:v>
                </c:pt>
                <c:pt idx="4">
                  <c:v>ИЭ УрО РАН</c:v>
                </c:pt>
                <c:pt idx="5">
                  <c:v>ЦЭМИ РАН</c:v>
                </c:pt>
                <c:pt idx="6">
                  <c:v>ИПРЭ РАН</c:v>
                </c:pt>
              </c:strCache>
            </c:strRef>
          </c:cat>
          <c:val>
            <c:numRef>
              <c:f>Лист1!$W$89:$W$95</c:f>
              <c:numCache>
                <c:formatCode>General</c:formatCode>
                <c:ptCount val="7"/>
                <c:pt idx="0">
                  <c:v>0.9</c:v>
                </c:pt>
                <c:pt idx="1">
                  <c:v>0.9</c:v>
                </c:pt>
                <c:pt idx="2">
                  <c:v>0.7</c:v>
                </c:pt>
                <c:pt idx="3">
                  <c:v>0.6</c:v>
                </c:pt>
                <c:pt idx="4">
                  <c:v>0.5</c:v>
                </c:pt>
                <c:pt idx="5">
                  <c:v>0.5</c:v>
                </c:pt>
                <c:pt idx="6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80-41B3-BC88-83616F1F0525}"/>
            </c:ext>
          </c:extLst>
        </c:ser>
        <c:ser>
          <c:idx val="2"/>
          <c:order val="2"/>
          <c:tx>
            <c:strRef>
              <c:f>Лист1!$X$87:$X$88</c:f>
              <c:strCache>
                <c:ptCount val="2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Лист1!$U$89:$U$95</c:f>
              <c:strCache>
                <c:ptCount val="7"/>
                <c:pt idx="0">
                  <c:v>ИНП РАН</c:v>
                </c:pt>
                <c:pt idx="1">
                  <c:v>ИЭиОПП СО РАН</c:v>
                </c:pt>
                <c:pt idx="2">
                  <c:v>ИЭ РАН</c:v>
                </c:pt>
                <c:pt idx="3">
                  <c:v>ВолНЦ РАН </c:v>
                </c:pt>
                <c:pt idx="4">
                  <c:v>ИЭ УрО РАН</c:v>
                </c:pt>
                <c:pt idx="5">
                  <c:v>ЦЭМИ РАН</c:v>
                </c:pt>
                <c:pt idx="6">
                  <c:v>ИПРЭ РАН</c:v>
                </c:pt>
              </c:strCache>
            </c:strRef>
          </c:cat>
          <c:val>
            <c:numRef>
              <c:f>Лист1!$X$89:$X$95</c:f>
              <c:numCache>
                <c:formatCode>General</c:formatCode>
                <c:ptCount val="7"/>
                <c:pt idx="0">
                  <c:v>0.9</c:v>
                </c:pt>
                <c:pt idx="1">
                  <c:v>0.9</c:v>
                </c:pt>
                <c:pt idx="2">
                  <c:v>0.7</c:v>
                </c:pt>
                <c:pt idx="3">
                  <c:v>0.9</c:v>
                </c:pt>
                <c:pt idx="4">
                  <c:v>0.6</c:v>
                </c:pt>
                <c:pt idx="5">
                  <c:v>0.6</c:v>
                </c:pt>
                <c:pt idx="6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80-41B3-BC88-83616F1F0525}"/>
            </c:ext>
          </c:extLst>
        </c:ser>
        <c:ser>
          <c:idx val="3"/>
          <c:order val="3"/>
          <c:tx>
            <c:strRef>
              <c:f>Лист1!$Y$87:$Y$88</c:f>
              <c:strCache>
                <c:ptCount val="2"/>
                <c:pt idx="0">
                  <c:v>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Лист1!$U$89:$U$95</c:f>
              <c:strCache>
                <c:ptCount val="7"/>
                <c:pt idx="0">
                  <c:v>ИНП РАН</c:v>
                </c:pt>
                <c:pt idx="1">
                  <c:v>ИЭиОПП СО РАН</c:v>
                </c:pt>
                <c:pt idx="2">
                  <c:v>ИЭ РАН</c:v>
                </c:pt>
                <c:pt idx="3">
                  <c:v>ВолНЦ РАН </c:v>
                </c:pt>
                <c:pt idx="4">
                  <c:v>ИЭ УрО РАН</c:v>
                </c:pt>
                <c:pt idx="5">
                  <c:v>ЦЭМИ РАН</c:v>
                </c:pt>
                <c:pt idx="6">
                  <c:v>ИПРЭ РАН</c:v>
                </c:pt>
              </c:strCache>
            </c:strRef>
          </c:cat>
          <c:val>
            <c:numRef>
              <c:f>Лист1!$Y$89:$Y$95</c:f>
              <c:numCache>
                <c:formatCode>General</c:formatCode>
                <c:ptCount val="7"/>
                <c:pt idx="0">
                  <c:v>0.8</c:v>
                </c:pt>
                <c:pt idx="1">
                  <c:v>0.7</c:v>
                </c:pt>
                <c:pt idx="2">
                  <c:v>0.7</c:v>
                </c:pt>
                <c:pt idx="3">
                  <c:v>0.7</c:v>
                </c:pt>
                <c:pt idx="4">
                  <c:v>0.5</c:v>
                </c:pt>
                <c:pt idx="5">
                  <c:v>0.5</c:v>
                </c:pt>
                <c:pt idx="6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980-41B3-BC88-83616F1F0525}"/>
            </c:ext>
          </c:extLst>
        </c:ser>
        <c:ser>
          <c:idx val="4"/>
          <c:order val="4"/>
          <c:tx>
            <c:strRef>
              <c:f>Лист1!$Z$87:$Z$88</c:f>
              <c:strCache>
                <c:ptCount val="2"/>
                <c:pt idx="0">
                  <c:v>2025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Лист1!$U$89:$U$95</c:f>
              <c:strCache>
                <c:ptCount val="7"/>
                <c:pt idx="0">
                  <c:v>ИНП РАН</c:v>
                </c:pt>
                <c:pt idx="1">
                  <c:v>ИЭиОПП СО РАН</c:v>
                </c:pt>
                <c:pt idx="2">
                  <c:v>ИЭ РАН</c:v>
                </c:pt>
                <c:pt idx="3">
                  <c:v>ВолНЦ РАН </c:v>
                </c:pt>
                <c:pt idx="4">
                  <c:v>ИЭ УрО РАН</c:v>
                </c:pt>
                <c:pt idx="5">
                  <c:v>ЦЭМИ РАН</c:v>
                </c:pt>
                <c:pt idx="6">
                  <c:v>ИПРЭ РАН</c:v>
                </c:pt>
              </c:strCache>
            </c:strRef>
          </c:cat>
          <c:val>
            <c:numRef>
              <c:f>Лист1!$Z$89:$Z$95</c:f>
              <c:numCache>
                <c:formatCode>General</c:formatCode>
                <c:ptCount val="7"/>
                <c:pt idx="0">
                  <c:v>1</c:v>
                </c:pt>
                <c:pt idx="1">
                  <c:v>0.8</c:v>
                </c:pt>
                <c:pt idx="2">
                  <c:v>0.7</c:v>
                </c:pt>
                <c:pt idx="3">
                  <c:v>0.7</c:v>
                </c:pt>
                <c:pt idx="4">
                  <c:v>0.7</c:v>
                </c:pt>
                <c:pt idx="5">
                  <c:v>0.5</c:v>
                </c:pt>
                <c:pt idx="6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80-41B3-BC88-83616F1F05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959330880"/>
        <c:axId val="701322208"/>
      </c:barChart>
      <c:catAx>
        <c:axId val="95933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1322208"/>
        <c:crosses val="autoZero"/>
        <c:auto val="1"/>
        <c:lblAlgn val="ctr"/>
        <c:lblOffset val="100"/>
        <c:noMultiLvlLbl val="0"/>
      </c:catAx>
      <c:valAx>
        <c:axId val="701322208"/>
        <c:scaling>
          <c:orientation val="minMax"/>
          <c:max val="1.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5933088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9189706890805236"/>
          <c:y val="3.9904601638449173E-2"/>
          <c:w val="0.26140497118254724"/>
          <c:h val="6.29210501723058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Лист1!$F$68</c:f>
              <c:strCache>
                <c:ptCount val="1"/>
                <c:pt idx="0">
                  <c:v>гранты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5736036455869111E-3"/>
                  <c:y val="-0.3065865742085583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2C-4FE0-904F-55E92340B76B}"/>
                </c:ext>
              </c:extLst>
            </c:dLbl>
            <c:dLbl>
              <c:idx val="1"/>
              <c:layout>
                <c:manualLayout>
                  <c:x val="3.2400473840920956E-3"/>
                  <c:y val="-0.1519125450053700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2C-4FE0-904F-55E92340B76B}"/>
                </c:ext>
              </c:extLst>
            </c:dLbl>
            <c:dLbl>
              <c:idx val="2"/>
              <c:layout>
                <c:manualLayout>
                  <c:x val="-4.5178526326275165E-3"/>
                  <c:y val="-0.3790711371334610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2C-4FE0-904F-55E92340B7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Лист1!$H$67:$J$67</c:f>
              <c:strCache>
                <c:ptCount val="3"/>
                <c:pt idx="0">
                  <c:v>2021 г.</c:v>
                </c:pt>
                <c:pt idx="1">
                  <c:v>2022 г.</c:v>
                </c:pt>
                <c:pt idx="2">
                  <c:v>2023 г.</c:v>
                </c:pt>
              </c:strCache>
            </c:strRef>
          </c:cat>
          <c:val>
            <c:numRef>
              <c:f>Лист1!$H$68:$J$68</c:f>
              <c:numCache>
                <c:formatCode>General</c:formatCode>
                <c:ptCount val="3"/>
                <c:pt idx="0">
                  <c:v>4900</c:v>
                </c:pt>
                <c:pt idx="1">
                  <c:v>1250</c:v>
                </c:pt>
                <c:pt idx="2">
                  <c:v>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42C-4FE0-904F-55E92340B7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0253487"/>
        <c:axId val="1300253903"/>
      </c:barChart>
      <c:catAx>
        <c:axId val="1300253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903"/>
        <c:crosses val="autoZero"/>
        <c:auto val="1"/>
        <c:lblAlgn val="ctr"/>
        <c:lblOffset val="100"/>
        <c:noMultiLvlLbl val="0"/>
      </c:catAx>
      <c:valAx>
        <c:axId val="1300253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611b94f-81da-4b88-b1d1-cd842280a8a4}"/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Лист1!$F$68</c:f>
              <c:strCache>
                <c:ptCount val="1"/>
                <c:pt idx="0">
                  <c:v>гранты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6198725540154005E-4"/>
                  <c:y val="1.47124516128049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3CD-4768-BAC5-5E3B0A073748}"/>
                </c:ext>
              </c:extLst>
            </c:dLbl>
            <c:dLbl>
              <c:idx val="1"/>
              <c:layout>
                <c:manualLayout>
                  <c:x val="-7.7497385564053176E-3"/>
                  <c:y val="2.156759012075390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CD-4768-BAC5-5E3B0A0737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Лист1!$H$67:$J$67</c:f>
              <c:strCache>
                <c:ptCount val="3"/>
                <c:pt idx="0">
                  <c:v>2021 г.</c:v>
                </c:pt>
                <c:pt idx="1">
                  <c:v>2022 г.</c:v>
                </c:pt>
                <c:pt idx="2">
                  <c:v>2023 г.</c:v>
                </c:pt>
              </c:strCache>
            </c:strRef>
          </c:cat>
          <c:val>
            <c:numRef>
              <c:f>Лист1!$H$68:$J$68</c:f>
              <c:numCache>
                <c:formatCode>General</c:formatCode>
                <c:ptCount val="3"/>
                <c:pt idx="0">
                  <c:v>4</c:v>
                </c:pt>
                <c:pt idx="1">
                  <c:v>3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CD-4768-BAC5-5E3B0A073748}"/>
            </c:ext>
          </c:extLst>
        </c:ser>
        <c:ser>
          <c:idx val="1"/>
          <c:order val="1"/>
          <c:tx>
            <c:strRef>
              <c:f>Лист1!$F$69</c:f>
              <c:strCache>
                <c:ptCount val="1"/>
                <c:pt idx="0">
                  <c:v>хоздоговора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Лист1!$H$67:$J$67</c:f>
              <c:strCache>
                <c:ptCount val="3"/>
                <c:pt idx="0">
                  <c:v>2021 г.</c:v>
                </c:pt>
                <c:pt idx="1">
                  <c:v>2022 г.</c:v>
                </c:pt>
                <c:pt idx="2">
                  <c:v>2023 г.</c:v>
                </c:pt>
              </c:strCache>
            </c:strRef>
          </c:cat>
          <c:val>
            <c:numRef>
              <c:f>Лист1!$H$69:$J$69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3-D3CD-4768-BAC5-5E3B0A0737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0253487"/>
        <c:axId val="1300253903"/>
      </c:barChart>
      <c:catAx>
        <c:axId val="1300253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903"/>
        <c:crosses val="autoZero"/>
        <c:auto val="1"/>
        <c:lblAlgn val="ctr"/>
        <c:lblOffset val="100"/>
        <c:noMultiLvlLbl val="0"/>
      </c:catAx>
      <c:valAx>
        <c:axId val="1300253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611b94f-81da-4b88-b1d1-cd842280a8a4}"/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Лист1!$F$68</c:f>
              <c:strCache>
                <c:ptCount val="1"/>
                <c:pt idx="0">
                  <c:v>гранты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5736036455869111E-3"/>
                  <c:y val="-0.3065865742085583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891-4EBB-8ABD-649CB84D8656}"/>
                </c:ext>
              </c:extLst>
            </c:dLbl>
            <c:dLbl>
              <c:idx val="1"/>
              <c:layout>
                <c:manualLayout>
                  <c:x val="3.2400473840920956E-3"/>
                  <c:y val="-0.2060655645958644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91-4EBB-8ABD-649CB84D8656}"/>
                </c:ext>
              </c:extLst>
            </c:dLbl>
            <c:dLbl>
              <c:idx val="2"/>
              <c:layout>
                <c:manualLayout>
                  <c:x val="-4.5178526326275165E-3"/>
                  <c:y val="-0.3790711371334610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891-4EBB-8ABD-649CB84D86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Лист1!$H$67:$J$67</c:f>
              <c:strCache>
                <c:ptCount val="3"/>
                <c:pt idx="0">
                  <c:v>2021 г.</c:v>
                </c:pt>
                <c:pt idx="1">
                  <c:v>2022 г.</c:v>
                </c:pt>
                <c:pt idx="2">
                  <c:v>2023 г.</c:v>
                </c:pt>
              </c:strCache>
            </c:strRef>
          </c:cat>
          <c:val>
            <c:numRef>
              <c:f>Лист1!$H$68:$J$68</c:f>
              <c:numCache>
                <c:formatCode>General</c:formatCode>
                <c:ptCount val="3"/>
                <c:pt idx="0">
                  <c:v>6500</c:v>
                </c:pt>
                <c:pt idx="1">
                  <c:v>3263</c:v>
                </c:pt>
                <c:pt idx="2">
                  <c:v>8500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91-4EBB-8ABD-649CB84D86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0253487"/>
        <c:axId val="1300253903"/>
      </c:barChart>
      <c:catAx>
        <c:axId val="1300253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903"/>
        <c:crosses val="autoZero"/>
        <c:auto val="1"/>
        <c:lblAlgn val="ctr"/>
        <c:lblOffset val="100"/>
        <c:noMultiLvlLbl val="0"/>
      </c:catAx>
      <c:valAx>
        <c:axId val="1300253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611b94f-81da-4b88-b1d1-cd842280a8a4}"/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Лист1!$F$68</c:f>
              <c:strCache>
                <c:ptCount val="1"/>
                <c:pt idx="0">
                  <c:v>гранты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6198725540154005E-4"/>
                  <c:y val="1.47124516128049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E67-4DD1-8ED5-A70BDB0B79D5}"/>
                </c:ext>
              </c:extLst>
            </c:dLbl>
            <c:dLbl>
              <c:idx val="1"/>
              <c:layout>
                <c:manualLayout>
                  <c:x val="1.2698435244549633E-3"/>
                  <c:y val="-4.297408016685304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67-4DD1-8ED5-A70BDB0B79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Лист1!$K$67:$L$67</c:f>
              <c:strCache>
                <c:ptCount val="2"/>
                <c:pt idx="0">
                  <c:v>2024 г.</c:v>
                </c:pt>
                <c:pt idx="1">
                  <c:v>2025 г.</c:v>
                </c:pt>
              </c:strCache>
            </c:strRef>
          </c:cat>
          <c:val>
            <c:numRef>
              <c:f>Лист1!$K$68:$L$68</c:f>
              <c:numCache>
                <c:formatCode>General</c:formatCode>
                <c:ptCount val="2"/>
                <c:pt idx="0">
                  <c:v>2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67-4DD1-8ED5-A70BDB0B79D5}"/>
            </c:ext>
          </c:extLst>
        </c:ser>
        <c:ser>
          <c:idx val="1"/>
          <c:order val="1"/>
          <c:tx>
            <c:strRef>
              <c:f>Лист1!$F$69</c:f>
              <c:strCache>
                <c:ptCount val="1"/>
                <c:pt idx="0">
                  <c:v>хоздоговора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Лист1!$K$67:$L$67</c:f>
              <c:strCache>
                <c:ptCount val="2"/>
                <c:pt idx="0">
                  <c:v>2024 г.</c:v>
                </c:pt>
                <c:pt idx="1">
                  <c:v>2025 г.</c:v>
                </c:pt>
              </c:strCache>
            </c:strRef>
          </c:cat>
          <c:val>
            <c:numRef>
              <c:f>Лист1!$K$69:$L$69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5E67-4DD1-8ED5-A70BDB0B79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0253487"/>
        <c:axId val="1300253903"/>
      </c:barChart>
      <c:catAx>
        <c:axId val="1300253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903"/>
        <c:crosses val="autoZero"/>
        <c:auto val="1"/>
        <c:lblAlgn val="ctr"/>
        <c:lblOffset val="100"/>
        <c:noMultiLvlLbl val="0"/>
      </c:catAx>
      <c:valAx>
        <c:axId val="1300253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611b94f-81da-4b88-b1d1-cd842280a8a4}"/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Лист1!$F$68</c:f>
              <c:strCache>
                <c:ptCount val="1"/>
                <c:pt idx="0">
                  <c:v>гранты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6210161966795559E-4"/>
                  <c:y val="-0.306586574208558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76-4A1B-9267-F42E6F1ABF77}"/>
                </c:ext>
              </c:extLst>
            </c:dLbl>
            <c:dLbl>
              <c:idx val="1"/>
              <c:layout>
                <c:manualLayout>
                  <c:x val="3.2400473840921784E-3"/>
                  <c:y val="-0.3414481135721005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76-4A1B-9267-F42E6F1ABF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Лист1!$K$67:$L$67</c:f>
              <c:strCache>
                <c:ptCount val="2"/>
                <c:pt idx="0">
                  <c:v>2024 г.</c:v>
                </c:pt>
                <c:pt idx="1">
                  <c:v>2025 г.</c:v>
                </c:pt>
              </c:strCache>
            </c:strRef>
          </c:cat>
          <c:val>
            <c:numRef>
              <c:f>Лист1!$K$68:$L$68</c:f>
              <c:numCache>
                <c:formatCode>General</c:formatCode>
                <c:ptCount val="2"/>
                <c:pt idx="0">
                  <c:v>4450</c:v>
                </c:pt>
                <c:pt idx="1">
                  <c:v>6135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76-4A1B-9267-F42E6F1ABF77}"/>
            </c:ext>
          </c:extLst>
        </c:ser>
        <c:ser>
          <c:idx val="1"/>
          <c:order val="1"/>
          <c:tx>
            <c:strRef>
              <c:f>Лист1!$F$69</c:f>
              <c:strCache>
                <c:ptCount val="1"/>
                <c:pt idx="0">
                  <c:v>хоздоговора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Лист1!$K$67:$L$67</c:f>
              <c:strCache>
                <c:ptCount val="2"/>
                <c:pt idx="0">
                  <c:v>2024 г.</c:v>
                </c:pt>
                <c:pt idx="1">
                  <c:v>2025 г.</c:v>
                </c:pt>
              </c:strCache>
            </c:strRef>
          </c:cat>
          <c:val>
            <c:numRef>
              <c:f>Лист1!$K$69:$L$69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9976-4A1B-9267-F42E6F1ABF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0253487"/>
        <c:axId val="1300253903"/>
      </c:barChart>
      <c:catAx>
        <c:axId val="1300253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903"/>
        <c:crosses val="autoZero"/>
        <c:auto val="1"/>
        <c:lblAlgn val="ctr"/>
        <c:lblOffset val="100"/>
        <c:noMultiLvlLbl val="0"/>
      </c:catAx>
      <c:valAx>
        <c:axId val="1300253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611b94f-81da-4b88-b1d1-cd842280a8a4}"/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Лист1!$F$68</c:f>
              <c:strCache>
                <c:ptCount val="1"/>
                <c:pt idx="0">
                  <c:v>гранты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6198725540154005E-4"/>
                  <c:y val="1.47124516128049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1F5-452E-B876-C8A628FACE51}"/>
                </c:ext>
              </c:extLst>
            </c:dLbl>
            <c:dLbl>
              <c:idx val="1"/>
              <c:layout>
                <c:manualLayout>
                  <c:x val="1.2698435244549633E-3"/>
                  <c:y val="-4.297408016685304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F5-452E-B876-C8A628FACE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Лист1!$K$67:$L$67</c:f>
              <c:strCache>
                <c:ptCount val="2"/>
                <c:pt idx="0">
                  <c:v>2024 г.</c:v>
                </c:pt>
                <c:pt idx="1">
                  <c:v>2025 г.</c:v>
                </c:pt>
              </c:strCache>
            </c:strRef>
          </c:cat>
          <c:val>
            <c:numRef>
              <c:f>Лист1!$K$68:$L$68</c:f>
              <c:numCache>
                <c:formatCode>General</c:formatCode>
                <c:ptCount val="2"/>
                <c:pt idx="0">
                  <c:v>2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F5-452E-B876-C8A628FACE51}"/>
            </c:ext>
          </c:extLst>
        </c:ser>
        <c:ser>
          <c:idx val="1"/>
          <c:order val="1"/>
          <c:tx>
            <c:strRef>
              <c:f>Лист1!$F$69</c:f>
              <c:strCache>
                <c:ptCount val="1"/>
                <c:pt idx="0">
                  <c:v>хоздоговора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Лист1!$K$67:$L$67</c:f>
              <c:strCache>
                <c:ptCount val="2"/>
                <c:pt idx="0">
                  <c:v>2024 г.</c:v>
                </c:pt>
                <c:pt idx="1">
                  <c:v>2025 г.</c:v>
                </c:pt>
              </c:strCache>
            </c:strRef>
          </c:cat>
          <c:val>
            <c:numRef>
              <c:f>Лист1!$K$69:$L$69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51F5-452E-B876-C8A628FACE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0253487"/>
        <c:axId val="1300253903"/>
      </c:barChart>
      <c:catAx>
        <c:axId val="1300253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903"/>
        <c:crosses val="autoZero"/>
        <c:auto val="1"/>
        <c:lblAlgn val="ctr"/>
        <c:lblOffset val="100"/>
        <c:noMultiLvlLbl val="0"/>
      </c:catAx>
      <c:valAx>
        <c:axId val="1300253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611b94f-81da-4b88-b1d1-cd842280a8a4}"/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Лист1!$F$68</c:f>
              <c:strCache>
                <c:ptCount val="1"/>
                <c:pt idx="0">
                  <c:v>гранты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6198725540154005E-4"/>
                  <c:y val="1.47124516128049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D9F-4D8A-86F1-6C32FD73C5DB}"/>
                </c:ext>
              </c:extLst>
            </c:dLbl>
            <c:dLbl>
              <c:idx val="1"/>
              <c:layout>
                <c:manualLayout>
                  <c:x val="1.2698435244549633E-3"/>
                  <c:y val="-4.297408016685304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9F-4D8A-86F1-6C32FD73C5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Лист1!$K$67:$L$67</c:f>
              <c:strCache>
                <c:ptCount val="2"/>
                <c:pt idx="0">
                  <c:v>2024 г.</c:v>
                </c:pt>
                <c:pt idx="1">
                  <c:v>2025 г.</c:v>
                </c:pt>
              </c:strCache>
            </c:strRef>
          </c:cat>
          <c:val>
            <c:numRef>
              <c:f>Лист1!$K$68:$L$68</c:f>
              <c:numCache>
                <c:formatCode>0.00</c:formatCode>
                <c:ptCount val="2"/>
                <c:pt idx="0">
                  <c:v>2.25</c:v>
                </c:pt>
                <c:pt idx="1">
                  <c:v>3.46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9F-4D8A-86F1-6C32FD73C5DB}"/>
            </c:ext>
          </c:extLst>
        </c:ser>
        <c:ser>
          <c:idx val="1"/>
          <c:order val="1"/>
          <c:tx>
            <c:strRef>
              <c:f>Лист1!$F$69</c:f>
              <c:strCache>
                <c:ptCount val="1"/>
                <c:pt idx="0">
                  <c:v>хоздоговора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Лист1!$K$67:$L$67</c:f>
              <c:strCache>
                <c:ptCount val="2"/>
                <c:pt idx="0">
                  <c:v>2024 г.</c:v>
                </c:pt>
                <c:pt idx="1">
                  <c:v>2025 г.</c:v>
                </c:pt>
              </c:strCache>
            </c:strRef>
          </c:cat>
          <c:val>
            <c:numRef>
              <c:f>Лист1!$K$69:$L$69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7D9F-4D8A-86F1-6C32FD73C5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0253487"/>
        <c:axId val="1300253903"/>
      </c:barChart>
      <c:catAx>
        <c:axId val="1300253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903"/>
        <c:crosses val="autoZero"/>
        <c:auto val="1"/>
        <c:lblAlgn val="ctr"/>
        <c:lblOffset val="100"/>
        <c:noMultiLvlLbl val="0"/>
      </c:catAx>
      <c:valAx>
        <c:axId val="1300253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0253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b611b94f-81da-4b88-b1d1-cd842280a8a4}"/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ГРАНТЫ РНФ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c:spPr>
          <c:invertIfNegative val="0"/>
          <c:dPt>
            <c:idx val="6"/>
            <c:invertIfNegative val="0"/>
            <c:bubble3D val="0"/>
            <c:spPr>
              <a:solidFill>
                <a:srgbClr val="FBA29B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735-47A5-8040-A3E0E2B984E8}"/>
              </c:ext>
            </c:extLst>
          </c:dPt>
          <c:dPt>
            <c:idx val="7"/>
            <c:invertIfNegative val="0"/>
            <c:bubble3D val="0"/>
            <c:spPr>
              <a:solidFill>
                <a:srgbClr val="A1E5F5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0735-47A5-8040-A3E0E2B984E8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Лист1!$A$3:$A$10</c:f>
              <c:strCache>
                <c:ptCount val="8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 (план)</c:v>
                </c:pt>
              </c:strCache>
            </c:strRef>
          </c:cat>
          <c:val>
            <c:numRef>
              <c:f>Лист1!$B$3:$B$10</c:f>
              <c:numCache>
                <c:formatCode>General</c:formatCode>
                <c:ptCount val="8"/>
                <c:pt idx="1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35-47A5-8040-A3E0E2B984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4054400"/>
        <c:axId val="324068480"/>
      </c:barChart>
      <c:catAx>
        <c:axId val="324054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6350">
            <a:solidFill>
              <a:schemeClr val="bg1">
                <a:lumMod val="50000"/>
              </a:schemeClr>
            </a:solidFill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324068480"/>
        <c:crosses val="autoZero"/>
        <c:auto val="1"/>
        <c:lblAlgn val="ctr"/>
        <c:lblOffset val="100"/>
        <c:noMultiLvlLbl val="0"/>
      </c:catAx>
      <c:valAx>
        <c:axId val="3240684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24054400"/>
        <c:crosses val="autoZero"/>
        <c:crossBetween val="between"/>
      </c:valAx>
      <c:spPr>
        <a:solidFill>
          <a:sysClr val="window" lastClr="FFFFFF">
            <a:lumMod val="95000"/>
          </a:sysClr>
        </a:solidFill>
      </c:spPr>
    </c:plotArea>
    <c:plotVisOnly val="1"/>
    <c:dispBlanksAs val="gap"/>
    <c:showDLblsOverMax val="0"/>
  </c:chart>
  <c:spPr>
    <a:solidFill>
      <a:schemeClr val="accent3">
        <a:lumMod val="95000"/>
      </a:schemeClr>
    </a:solidFill>
    <a:ln>
      <a:noFill/>
    </a:ln>
  </c:spPr>
  <c:txPr>
    <a:bodyPr/>
    <a:lstStyle/>
    <a:p>
      <a:pPr>
        <a:defRPr sz="900">
          <a:solidFill>
            <a:schemeClr val="tx1"/>
          </a:solidFill>
          <a:latin typeface="Montserrat" panose="00000500000000000000" pitchFamily="2" charset="-52"/>
          <a:cs typeface="Segoe UI Light" pitchFamily="34" charset="0"/>
        </a:defRPr>
      </a:pPr>
      <a:endParaRPr lang="ru-RU"/>
    </a:p>
  </c:txPr>
  <c:externalData r:id="rId2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ГРАНТЫ РНФ</c:v>
                </c:pt>
              </c:strCache>
            </c:strRef>
          </c:tx>
          <c:spPr>
            <a:solidFill>
              <a:sysClr val="window" lastClr="FFFFFF">
                <a:lumMod val="85000"/>
              </a:sysClr>
            </a:solidFill>
            <a:ln>
              <a:solidFill>
                <a:sysClr val="windowText" lastClr="000000"/>
              </a:solidFill>
            </a:ln>
          </c:spPr>
          <c:invertIfNegative val="0"/>
          <c:dPt>
            <c:idx val="6"/>
            <c:invertIfNegative val="0"/>
            <c:bubble3D val="0"/>
            <c:spPr>
              <a:solidFill>
                <a:srgbClr val="F6A598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5378-42B4-AE27-D961524CE70A}"/>
              </c:ext>
            </c:extLst>
          </c:dPt>
          <c:dPt>
            <c:idx val="7"/>
            <c:invertIfNegative val="0"/>
            <c:bubble3D val="0"/>
            <c:spPr>
              <a:solidFill>
                <a:srgbClr val="95EAF5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5378-42B4-AE27-D961524CE70A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Лист1!$A$3:$A$10</c:f>
              <c:strCache>
                <c:ptCount val="8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 (план)</c:v>
                </c:pt>
              </c:strCache>
            </c:strRef>
          </c:cat>
          <c:val>
            <c:numRef>
              <c:f>Лист1!$C$3:$C$10</c:f>
              <c:numCache>
                <c:formatCode>General</c:formatCode>
                <c:ptCount val="8"/>
                <c:pt idx="1">
                  <c:v>100</c:v>
                </c:pt>
                <c:pt idx="4">
                  <c:v>1500</c:v>
                </c:pt>
                <c:pt idx="5">
                  <c:v>1500</c:v>
                </c:pt>
                <c:pt idx="6">
                  <c:v>1500</c:v>
                </c:pt>
                <c:pt idx="7">
                  <c:v>1500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78-42B4-AE27-D961524CE7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4054400"/>
        <c:axId val="324068480"/>
      </c:barChart>
      <c:catAx>
        <c:axId val="324054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6350">
            <a:solidFill>
              <a:schemeClr val="bg1">
                <a:lumMod val="50000"/>
              </a:schemeClr>
            </a:solidFill>
          </a:ln>
        </c:spPr>
        <c:txPr>
          <a:bodyPr rot="0" vert="horz"/>
          <a:lstStyle/>
          <a:p>
            <a:pPr>
              <a:defRPr/>
            </a:pPr>
            <a:endParaRPr lang="ru-RU"/>
          </a:p>
        </c:txPr>
        <c:crossAx val="324068480"/>
        <c:crosses val="autoZero"/>
        <c:auto val="1"/>
        <c:lblAlgn val="ctr"/>
        <c:lblOffset val="100"/>
        <c:noMultiLvlLbl val="0"/>
      </c:catAx>
      <c:valAx>
        <c:axId val="3240684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24054400"/>
        <c:crosses val="autoZero"/>
        <c:crossBetween val="between"/>
      </c:valAx>
      <c:spPr>
        <a:solidFill>
          <a:sysClr val="window" lastClr="FFFFFF">
            <a:lumMod val="95000"/>
          </a:sysClr>
        </a:solidFill>
      </c:spPr>
    </c:plotArea>
    <c:plotVisOnly val="1"/>
    <c:dispBlanksAs val="gap"/>
    <c:showDLblsOverMax val="0"/>
  </c:chart>
  <c:spPr>
    <a:solidFill>
      <a:schemeClr val="accent3">
        <a:lumMod val="95000"/>
      </a:schemeClr>
    </a:solidFill>
    <a:ln>
      <a:noFill/>
    </a:ln>
  </c:spPr>
  <c:txPr>
    <a:bodyPr/>
    <a:lstStyle/>
    <a:p>
      <a:pPr>
        <a:defRPr sz="900">
          <a:solidFill>
            <a:schemeClr val="tx1"/>
          </a:solidFill>
          <a:latin typeface="Montserrat" panose="00000500000000000000" pitchFamily="2" charset="-52"/>
          <a:cs typeface="Segoe UI Light" pitchFamily="34" charset="0"/>
        </a:defRPr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C99-4076-A381-89034431159C}"/>
              </c:ext>
            </c:extLst>
          </c:dPt>
          <c:dPt>
            <c:idx val="1"/>
            <c:invertIfNegative val="0"/>
            <c:bubble3D val="0"/>
            <c:spPr>
              <a:solidFill>
                <a:srgbClr val="FF7C8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99-4076-A381-89034431159C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C99-4076-A381-89034431159C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C99-4076-A381-89034431159C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C99-4076-A381-89034431159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Лист1!$C$11:$G$11</c:f>
              <c:strCache>
                <c:ptCount val="5"/>
                <c:pt idx="0">
                  <c:v>2024</c:v>
                </c:pt>
                <c:pt idx="1">
                  <c:v>2025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Лист1!$C$12:$G$12</c:f>
              <c:numCache>
                <c:formatCode>0.0</c:formatCode>
                <c:ptCount val="5"/>
                <c:pt idx="0">
                  <c:v>2.8</c:v>
                </c:pt>
                <c:pt idx="1">
                  <c:v>7.2</c:v>
                </c:pt>
                <c:pt idx="2">
                  <c:v>5</c:v>
                </c:pt>
                <c:pt idx="3">
                  <c:v>4.5</c:v>
                </c:pt>
                <c:pt idx="4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C99-4076-A381-8903443115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339784527"/>
        <c:axId val="558051551"/>
      </c:barChart>
      <c:catAx>
        <c:axId val="339784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8051551"/>
        <c:crosses val="autoZero"/>
        <c:auto val="1"/>
        <c:lblAlgn val="ctr"/>
        <c:lblOffset val="100"/>
        <c:noMultiLvlLbl val="0"/>
      </c:catAx>
      <c:valAx>
        <c:axId val="5580515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9784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49-4B70-91C0-A20762906FAA}"/>
              </c:ext>
            </c:extLst>
          </c:dPt>
          <c:dPt>
            <c:idx val="1"/>
            <c:invertIfNegative val="0"/>
            <c:bubble3D val="0"/>
            <c:spPr>
              <a:solidFill>
                <a:srgbClr val="FF7C8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849-4B70-91C0-A20762906FAA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849-4B70-91C0-A20762906FAA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849-4B70-91C0-A20762906FAA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849-4B70-91C0-A20762906FAA}"/>
              </c:ext>
            </c:extLst>
          </c:dPt>
          <c:dPt>
            <c:idx val="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849-4B70-91C0-A20762906FA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Лист1!$E$37:$I$37</c:f>
              <c:strCache>
                <c:ptCount val="5"/>
                <c:pt idx="0">
                  <c:v>2024</c:v>
                </c:pt>
                <c:pt idx="1">
                  <c:v>2025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Лист1!$E$38:$I$38</c:f>
              <c:numCache>
                <c:formatCode>0.0</c:formatCode>
                <c:ptCount val="5"/>
                <c:pt idx="0">
                  <c:v>0.8</c:v>
                </c:pt>
                <c:pt idx="1">
                  <c:v>1</c:v>
                </c:pt>
                <c:pt idx="2">
                  <c:v>1</c:v>
                </c:pt>
                <c:pt idx="3">
                  <c:v>0.8</c:v>
                </c:pt>
                <c:pt idx="4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849-4B70-91C0-A20762906F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941754015"/>
        <c:axId val="941739039"/>
      </c:barChart>
      <c:catAx>
        <c:axId val="941754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41739039"/>
        <c:crosses val="autoZero"/>
        <c:auto val="1"/>
        <c:lblAlgn val="ctr"/>
        <c:lblOffset val="100"/>
        <c:noMultiLvlLbl val="0"/>
      </c:catAx>
      <c:valAx>
        <c:axId val="941739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41754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Лист1!$Y$2</c:f>
              <c:strCache>
                <c:ptCount val="1"/>
                <c:pt idx="0">
                  <c:v>Число публикаций в РИНЦ, ед.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0DA-40BF-8B29-ED7683981EA6}"/>
              </c:ext>
            </c:extLst>
          </c:dPt>
          <c:dPt>
            <c:idx val="1"/>
            <c:invertIfNegative val="0"/>
            <c:bubble3D val="0"/>
            <c:spPr>
              <a:solidFill>
                <a:srgbClr val="FF7C8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DA-40BF-8B29-ED7683981EA6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0DA-40BF-8B29-ED7683981EA6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0DA-40BF-8B29-ED7683981EA6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0DA-40BF-8B29-ED7683981E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Лист1!$AC$1:$AG$1</c:f>
              <c:strCache>
                <c:ptCount val="5"/>
                <c:pt idx="0">
                  <c:v>2024</c:v>
                </c:pt>
                <c:pt idx="1">
                  <c:v>2025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Лист1!$AC$2:$AG$2</c:f>
              <c:numCache>
                <c:formatCode>0.0</c:formatCode>
                <c:ptCount val="5"/>
                <c:pt idx="0">
                  <c:v>3.3</c:v>
                </c:pt>
                <c:pt idx="1">
                  <c:v>4.9000000000000004</c:v>
                </c:pt>
                <c:pt idx="2" formatCode="General">
                  <c:v>5.5</c:v>
                </c:pt>
                <c:pt idx="3" formatCode="General">
                  <c:v>5.3</c:v>
                </c:pt>
                <c:pt idx="4" formatCode="General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0DA-40BF-8B29-ED7683981E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882214815"/>
        <c:axId val="882215231"/>
      </c:barChart>
      <c:catAx>
        <c:axId val="882214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2215231"/>
        <c:crosses val="autoZero"/>
        <c:auto val="1"/>
        <c:lblAlgn val="ctr"/>
        <c:lblOffset val="100"/>
        <c:noMultiLvlLbl val="0"/>
      </c:catAx>
      <c:valAx>
        <c:axId val="882215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2214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988197972399679E-2"/>
          <c:y val="6.2677190931234097E-2"/>
          <c:w val="0.96037441607942087"/>
          <c:h val="0.8051407858921135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Лист1!$X$3</c:f>
              <c:strCache>
                <c:ptCount val="1"/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7C5-4DAF-9149-E109A17F8F4C}"/>
              </c:ext>
            </c:extLst>
          </c:dPt>
          <c:dPt>
            <c:idx val="1"/>
            <c:invertIfNegative val="0"/>
            <c:bubble3D val="0"/>
            <c:spPr>
              <a:solidFill>
                <a:srgbClr val="FF7C8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7C5-4DAF-9149-E109A17F8F4C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7C5-4DAF-9149-E109A17F8F4C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7C5-4DAF-9149-E109A17F8F4C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7C5-4DAF-9149-E109A17F8F4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Лист1!$AC$1:$AG$1</c:f>
              <c:strCache>
                <c:ptCount val="5"/>
                <c:pt idx="0">
                  <c:v>2024</c:v>
                </c:pt>
                <c:pt idx="1">
                  <c:v>2025</c:v>
                </c:pt>
                <c:pt idx="2">
                  <c:v>2026 (план)</c:v>
                </c:pt>
                <c:pt idx="3">
                  <c:v>2027 (план)</c:v>
                </c:pt>
                <c:pt idx="4">
                  <c:v>2028 (план)</c:v>
                </c:pt>
              </c:strCache>
            </c:strRef>
          </c:cat>
          <c:val>
            <c:numRef>
              <c:f>Лист1!$AC$3:$AG$3</c:f>
              <c:numCache>
                <c:formatCode>0.0</c:formatCode>
                <c:ptCount val="5"/>
                <c:pt idx="0">
                  <c:v>1.4</c:v>
                </c:pt>
                <c:pt idx="1">
                  <c:v>1.5</c:v>
                </c:pt>
                <c:pt idx="2" formatCode="General">
                  <c:v>1.5</c:v>
                </c:pt>
                <c:pt idx="3" formatCode="General">
                  <c:v>1.5</c:v>
                </c:pt>
                <c:pt idx="4" formatCode="General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7C5-4DAF-9149-E109A17F8F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223848159"/>
        <c:axId val="1223853567"/>
      </c:barChart>
      <c:catAx>
        <c:axId val="1223848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23853567"/>
        <c:crosses val="autoZero"/>
        <c:auto val="1"/>
        <c:lblAlgn val="ctr"/>
        <c:lblOffset val="100"/>
        <c:noMultiLvlLbl val="0"/>
      </c:catAx>
      <c:valAx>
        <c:axId val="12238535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23848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Лист1!$B$6:$B$8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Лист1!$C$6:$C$8</c:f>
              <c:numCache>
                <c:formatCode>General</c:formatCode>
                <c:ptCount val="3"/>
                <c:pt idx="0">
                  <c:v>6.8</c:v>
                </c:pt>
                <c:pt idx="1">
                  <c:v>6.7</c:v>
                </c:pt>
                <c:pt idx="2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F6-4605-A9D0-DCFD86F640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077995279"/>
        <c:axId val="2067025295"/>
      </c:barChart>
      <c:catAx>
        <c:axId val="2077995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7025295"/>
        <c:crosses val="autoZero"/>
        <c:auto val="1"/>
        <c:lblAlgn val="ctr"/>
        <c:lblOffset val="100"/>
        <c:noMultiLvlLbl val="0"/>
      </c:catAx>
      <c:valAx>
        <c:axId val="2067025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779952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Лист1!$D$22:$D$24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Лист1!$E$22:$E$24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14-40D7-A91D-50021B570E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067654799"/>
        <c:axId val="2079204431"/>
      </c:barChart>
      <c:catAx>
        <c:axId val="2067654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79204431"/>
        <c:crosses val="autoZero"/>
        <c:auto val="1"/>
        <c:lblAlgn val="ctr"/>
        <c:lblOffset val="100"/>
        <c:noMultiLvlLbl val="0"/>
      </c:catAx>
      <c:valAx>
        <c:axId val="20792044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67654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3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AF571E-58C4-431C-B50C-27AADB75FA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8D20544-90C8-49D8-B3BE-732710EF2D6D}">
      <dgm:prSet phldrT="[Текст]" custT="1"/>
      <dgm:spPr/>
      <dgm:t>
        <a:bodyPr/>
        <a:lstStyle/>
        <a:p>
          <a:r>
            <a:rPr lang="ru-RU" sz="1800" dirty="0"/>
            <a:t>Вызовы и приоритеты научно-технологического развития</a:t>
          </a:r>
        </a:p>
      </dgm:t>
    </dgm:pt>
    <dgm:pt modelId="{B787583E-7F41-46E2-8D8D-BCDAD60F391E}" type="parTrans" cxnId="{EF0F1F92-1CBD-4F06-8A0E-E34949F2E135}">
      <dgm:prSet/>
      <dgm:spPr/>
      <dgm:t>
        <a:bodyPr/>
        <a:lstStyle/>
        <a:p>
          <a:endParaRPr lang="ru-RU" sz="1800"/>
        </a:p>
      </dgm:t>
    </dgm:pt>
    <dgm:pt modelId="{4E9860AD-19E9-43EF-B1DE-E5092B806765}" type="sibTrans" cxnId="{EF0F1F92-1CBD-4F06-8A0E-E34949F2E135}">
      <dgm:prSet/>
      <dgm:spPr/>
      <dgm:t>
        <a:bodyPr/>
        <a:lstStyle/>
        <a:p>
          <a:endParaRPr lang="ru-RU" sz="1800"/>
        </a:p>
      </dgm:t>
    </dgm:pt>
    <dgm:pt modelId="{22728EAF-6BAB-482F-92D5-109B1C261F24}">
      <dgm:prSet phldrT="[Текст]" custT="1"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800" dirty="0">
              <a:solidFill>
                <a:srgbClr val="002060"/>
              </a:solidFill>
            </a:rPr>
            <a:t>Указ Президента Российской Федерации от 25 апреля 2022 г. №231 «Об объявлении в Российской Федерации десятилетия науки и технологий»;</a:t>
          </a:r>
        </a:p>
      </dgm:t>
    </dgm:pt>
    <dgm:pt modelId="{425DBC99-0DC6-49A9-A6E6-E441E452F029}" type="parTrans" cxnId="{A1AD2798-55CB-4633-9FE6-6AEC74891168}">
      <dgm:prSet/>
      <dgm:spPr/>
      <dgm:t>
        <a:bodyPr/>
        <a:lstStyle/>
        <a:p>
          <a:endParaRPr lang="ru-RU" sz="1800"/>
        </a:p>
      </dgm:t>
    </dgm:pt>
    <dgm:pt modelId="{260454AF-5527-4D02-B6C2-1235A96C105E}" type="sibTrans" cxnId="{A1AD2798-55CB-4633-9FE6-6AEC74891168}">
      <dgm:prSet/>
      <dgm:spPr/>
      <dgm:t>
        <a:bodyPr/>
        <a:lstStyle/>
        <a:p>
          <a:endParaRPr lang="ru-RU" sz="1800"/>
        </a:p>
      </dgm:t>
    </dgm:pt>
    <dgm:pt modelId="{C8DBFFF1-87E3-47A5-88B7-3D906D839526}">
      <dgm:prSet phldrT="[Текст]" custT="1"/>
      <dgm:spPr/>
      <dgm:t>
        <a:bodyPr/>
        <a:lstStyle/>
        <a:p>
          <a:r>
            <a:rPr lang="ru-RU" sz="1800" dirty="0"/>
            <a:t>Вызовы и приоритеты развития АПК</a:t>
          </a:r>
        </a:p>
      </dgm:t>
    </dgm:pt>
    <dgm:pt modelId="{99782C80-D88E-4A44-83D6-6E313923C333}" type="parTrans" cxnId="{865D328B-99D3-48ED-9962-D8977BD27AE2}">
      <dgm:prSet/>
      <dgm:spPr/>
      <dgm:t>
        <a:bodyPr/>
        <a:lstStyle/>
        <a:p>
          <a:endParaRPr lang="ru-RU" sz="1800"/>
        </a:p>
      </dgm:t>
    </dgm:pt>
    <dgm:pt modelId="{0DDEECA1-E0F0-4185-8076-F71210D72FB6}" type="sibTrans" cxnId="{865D328B-99D3-48ED-9962-D8977BD27AE2}">
      <dgm:prSet/>
      <dgm:spPr/>
      <dgm:t>
        <a:bodyPr/>
        <a:lstStyle/>
        <a:p>
          <a:endParaRPr lang="ru-RU" sz="1800"/>
        </a:p>
      </dgm:t>
    </dgm:pt>
    <dgm:pt modelId="{FE40F9F5-2D03-4217-9357-A73ED8ACA701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kern="1200" dirty="0">
              <a:solidFill>
                <a:srgbClr val="002060"/>
              </a:solidFill>
              <a:latin typeface="Geometria"/>
            </a:rPr>
            <a:t>Указ Президента Российской Федерации от 21 января 2020 г. №20 «Об утверждении </a:t>
          </a:r>
          <a:r>
            <a:rPr lang="ru-RU" sz="1800" kern="1200" dirty="0">
              <a:solidFill>
                <a:srgbClr val="002060"/>
              </a:solidFill>
              <a:latin typeface="Geometria"/>
              <a:ea typeface="+mn-ea"/>
              <a:cs typeface="+mn-cs"/>
            </a:rPr>
            <a:t>Доктрины продовольственной безопасности Российской Федерации;</a:t>
          </a:r>
        </a:p>
      </dgm:t>
    </dgm:pt>
    <dgm:pt modelId="{FFBA993B-5BDC-4AB8-8687-C27773A0C0E7}" type="parTrans" cxnId="{1FD2F866-DDA0-4D7F-BE17-815D20D8EA8A}">
      <dgm:prSet/>
      <dgm:spPr/>
      <dgm:t>
        <a:bodyPr/>
        <a:lstStyle/>
        <a:p>
          <a:endParaRPr lang="ru-RU" sz="1800"/>
        </a:p>
      </dgm:t>
    </dgm:pt>
    <dgm:pt modelId="{DFE42912-8ADB-4D0D-9DFB-F00CA27DC4C4}" type="sibTrans" cxnId="{1FD2F866-DDA0-4D7F-BE17-815D20D8EA8A}">
      <dgm:prSet/>
      <dgm:spPr/>
      <dgm:t>
        <a:bodyPr/>
        <a:lstStyle/>
        <a:p>
          <a:endParaRPr lang="ru-RU" sz="1800"/>
        </a:p>
      </dgm:t>
    </dgm:pt>
    <dgm:pt modelId="{42D79802-E08A-4D9E-AF61-81459A7B18A2}">
      <dgm:prSet custT="1"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800" dirty="0">
              <a:solidFill>
                <a:srgbClr val="002060"/>
              </a:solidFill>
            </a:rPr>
            <a:t> Указ Президента Российской Федерации от 28 февраля 2024 г. №145 «О стратегии научно-технологического развития Российской Федерации»;</a:t>
          </a:r>
        </a:p>
      </dgm:t>
    </dgm:pt>
    <dgm:pt modelId="{A13F153B-B3BC-49DF-9B2E-6A9FC7207F78}" type="parTrans" cxnId="{4FF4ECB9-81C1-4F3C-A152-5D1E3643A76D}">
      <dgm:prSet/>
      <dgm:spPr/>
      <dgm:t>
        <a:bodyPr/>
        <a:lstStyle/>
        <a:p>
          <a:endParaRPr lang="ru-RU" sz="1800"/>
        </a:p>
      </dgm:t>
    </dgm:pt>
    <dgm:pt modelId="{9EE2F0EB-56B6-4143-A3F4-5742BAE15C63}" type="sibTrans" cxnId="{4FF4ECB9-81C1-4F3C-A152-5D1E3643A76D}">
      <dgm:prSet/>
      <dgm:spPr/>
      <dgm:t>
        <a:bodyPr/>
        <a:lstStyle/>
        <a:p>
          <a:endParaRPr lang="ru-RU" sz="1800"/>
        </a:p>
      </dgm:t>
    </dgm:pt>
    <dgm:pt modelId="{7A1A69F1-F43F-4996-BB52-C0CD03E51597}">
      <dgm:prSet custT="1"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800" dirty="0">
              <a:solidFill>
                <a:srgbClr val="002060"/>
              </a:solidFill>
            </a:rPr>
            <a:t>Указ Президента Российской Федерации от 7 мая 2024 г. №309 «О национальных целях развития Российской Федерации на период до 2030 года и на перспективу до 2036 года»;</a:t>
          </a:r>
        </a:p>
      </dgm:t>
    </dgm:pt>
    <dgm:pt modelId="{FDFDB59B-9908-4517-8E83-8C0BB3CF3541}" type="parTrans" cxnId="{F6B88335-2FD4-4846-A134-FA8E542C05C6}">
      <dgm:prSet/>
      <dgm:spPr/>
      <dgm:t>
        <a:bodyPr/>
        <a:lstStyle/>
        <a:p>
          <a:endParaRPr lang="ru-RU" sz="1800"/>
        </a:p>
      </dgm:t>
    </dgm:pt>
    <dgm:pt modelId="{B2847C42-2497-423E-A6A3-78099A891AD6}" type="sibTrans" cxnId="{F6B88335-2FD4-4846-A134-FA8E542C05C6}">
      <dgm:prSet/>
      <dgm:spPr/>
      <dgm:t>
        <a:bodyPr/>
        <a:lstStyle/>
        <a:p>
          <a:endParaRPr lang="ru-RU" sz="1800"/>
        </a:p>
      </dgm:t>
    </dgm:pt>
    <dgm:pt modelId="{47822CBC-39DD-4406-BF0A-A6BDD4D5108A}">
      <dgm:prSet custT="1"/>
      <dgm:spPr/>
      <dgm:t>
        <a:bodyPr/>
        <a:lstStyle/>
        <a:p>
          <a:pPr algn="just">
            <a:lnSpc>
              <a:spcPct val="100000"/>
            </a:lnSpc>
            <a:spcAft>
              <a:spcPts val="0"/>
            </a:spcAft>
          </a:pPr>
          <a:r>
            <a:rPr lang="ru-RU" sz="1800" dirty="0">
              <a:solidFill>
                <a:srgbClr val="002060"/>
              </a:solidFill>
            </a:rPr>
            <a:t>Указ Президента Российской Федерации от 18 июня 2024 г. №529 «Об утверждении приоритетных направлений научно-технологического развития и перечня важнейших наукоемких технологий»</a:t>
          </a:r>
        </a:p>
      </dgm:t>
    </dgm:pt>
    <dgm:pt modelId="{FC8246D6-3DD6-41C8-854C-5B37A8025C84}" type="parTrans" cxnId="{A498924C-8ED7-46D0-B6C5-364602C5CAC4}">
      <dgm:prSet/>
      <dgm:spPr/>
      <dgm:t>
        <a:bodyPr/>
        <a:lstStyle/>
        <a:p>
          <a:endParaRPr lang="ru-RU" sz="1800"/>
        </a:p>
      </dgm:t>
    </dgm:pt>
    <dgm:pt modelId="{DB740969-9663-4CB6-BB2D-3C7C198B933B}" type="sibTrans" cxnId="{A498924C-8ED7-46D0-B6C5-364602C5CAC4}">
      <dgm:prSet/>
      <dgm:spPr/>
      <dgm:t>
        <a:bodyPr/>
        <a:lstStyle/>
        <a:p>
          <a:endParaRPr lang="ru-RU" sz="1800"/>
        </a:p>
      </dgm:t>
    </dgm:pt>
    <dgm:pt modelId="{CD4B4C37-7C7B-47CA-B6E8-D85BBB4378F3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800" kern="1200" dirty="0">
              <a:solidFill>
                <a:srgbClr val="002060"/>
              </a:solidFill>
            </a:rPr>
            <a:t>Постановление № 996 от 25 августа 2017 г. «Об утверждении Федеральной научно-технической программы развития сельского хозяйства на 2017 - 2025 годы»</a:t>
          </a:r>
        </a:p>
      </dgm:t>
    </dgm:pt>
    <dgm:pt modelId="{56E55135-C0D2-4459-AD93-B531581CDB6B}" type="parTrans" cxnId="{8CC04506-53A5-4054-A294-EB0304D57A80}">
      <dgm:prSet/>
      <dgm:spPr/>
      <dgm:t>
        <a:bodyPr/>
        <a:lstStyle/>
        <a:p>
          <a:endParaRPr lang="ru-RU" sz="1800"/>
        </a:p>
      </dgm:t>
    </dgm:pt>
    <dgm:pt modelId="{7FF8EE31-48E7-4533-829B-7E904CACF14E}" type="sibTrans" cxnId="{8CC04506-53A5-4054-A294-EB0304D57A80}">
      <dgm:prSet/>
      <dgm:spPr/>
      <dgm:t>
        <a:bodyPr/>
        <a:lstStyle/>
        <a:p>
          <a:endParaRPr lang="ru-RU" sz="1800"/>
        </a:p>
      </dgm:t>
    </dgm:pt>
    <dgm:pt modelId="{647544EC-A4D1-4435-A5AD-32A535395801}" type="pres">
      <dgm:prSet presAssocID="{2DAF571E-58C4-431C-B50C-27AADB75FA63}" presName="linear" presStyleCnt="0">
        <dgm:presLayoutVars>
          <dgm:animLvl val="lvl"/>
          <dgm:resizeHandles val="exact"/>
        </dgm:presLayoutVars>
      </dgm:prSet>
      <dgm:spPr/>
    </dgm:pt>
    <dgm:pt modelId="{7E778ECE-5627-4525-B33A-45CB014AA050}" type="pres">
      <dgm:prSet presAssocID="{88D20544-90C8-49D8-B3BE-732710EF2D6D}" presName="parentText" presStyleLbl="node1" presStyleIdx="0" presStyleCnt="2" custScaleY="45873">
        <dgm:presLayoutVars>
          <dgm:chMax val="0"/>
          <dgm:bulletEnabled val="1"/>
        </dgm:presLayoutVars>
      </dgm:prSet>
      <dgm:spPr/>
    </dgm:pt>
    <dgm:pt modelId="{1251CE0C-8869-4A1A-BC77-1164FBED25AD}" type="pres">
      <dgm:prSet presAssocID="{88D20544-90C8-49D8-B3BE-732710EF2D6D}" presName="childText" presStyleLbl="revTx" presStyleIdx="0" presStyleCnt="2">
        <dgm:presLayoutVars>
          <dgm:bulletEnabled val="1"/>
        </dgm:presLayoutVars>
      </dgm:prSet>
      <dgm:spPr/>
    </dgm:pt>
    <dgm:pt modelId="{345109F3-8FEE-4211-A17B-F76092FAAB5F}" type="pres">
      <dgm:prSet presAssocID="{C8DBFFF1-87E3-47A5-88B7-3D906D839526}" presName="parentText" presStyleLbl="node1" presStyleIdx="1" presStyleCnt="2" custScaleY="35126">
        <dgm:presLayoutVars>
          <dgm:chMax val="0"/>
          <dgm:bulletEnabled val="1"/>
        </dgm:presLayoutVars>
      </dgm:prSet>
      <dgm:spPr/>
    </dgm:pt>
    <dgm:pt modelId="{6EA7956F-E738-470B-92A2-EF0C2F7ED893}" type="pres">
      <dgm:prSet presAssocID="{C8DBFFF1-87E3-47A5-88B7-3D906D839526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8CC04506-53A5-4054-A294-EB0304D57A80}" srcId="{C8DBFFF1-87E3-47A5-88B7-3D906D839526}" destId="{CD4B4C37-7C7B-47CA-B6E8-D85BBB4378F3}" srcOrd="1" destOrd="0" parTransId="{56E55135-C0D2-4459-AD93-B531581CDB6B}" sibTransId="{7FF8EE31-48E7-4533-829B-7E904CACF14E}"/>
    <dgm:cxn modelId="{186E6720-C778-4857-AA8A-137835D1B4D4}" type="presOf" srcId="{2DAF571E-58C4-431C-B50C-27AADB75FA63}" destId="{647544EC-A4D1-4435-A5AD-32A535395801}" srcOrd="0" destOrd="0" presId="urn:microsoft.com/office/officeart/2005/8/layout/vList2"/>
    <dgm:cxn modelId="{09AEF92C-13CC-4EA1-A593-13A0036495DE}" type="presOf" srcId="{7A1A69F1-F43F-4996-BB52-C0CD03E51597}" destId="{1251CE0C-8869-4A1A-BC77-1164FBED25AD}" srcOrd="0" destOrd="2" presId="urn:microsoft.com/office/officeart/2005/8/layout/vList2"/>
    <dgm:cxn modelId="{F6B88335-2FD4-4846-A134-FA8E542C05C6}" srcId="{88D20544-90C8-49D8-B3BE-732710EF2D6D}" destId="{7A1A69F1-F43F-4996-BB52-C0CD03E51597}" srcOrd="2" destOrd="0" parTransId="{FDFDB59B-9908-4517-8E83-8C0BB3CF3541}" sibTransId="{B2847C42-2497-423E-A6A3-78099A891AD6}"/>
    <dgm:cxn modelId="{B74CE15E-F2F7-4CDE-9E7C-24E1E5182CB5}" type="presOf" srcId="{C8DBFFF1-87E3-47A5-88B7-3D906D839526}" destId="{345109F3-8FEE-4211-A17B-F76092FAAB5F}" srcOrd="0" destOrd="0" presId="urn:microsoft.com/office/officeart/2005/8/layout/vList2"/>
    <dgm:cxn modelId="{1FD2F866-DDA0-4D7F-BE17-815D20D8EA8A}" srcId="{C8DBFFF1-87E3-47A5-88B7-3D906D839526}" destId="{FE40F9F5-2D03-4217-9357-A73ED8ACA701}" srcOrd="0" destOrd="0" parTransId="{FFBA993B-5BDC-4AB8-8687-C27773A0C0E7}" sibTransId="{DFE42912-8ADB-4D0D-9DFB-F00CA27DC4C4}"/>
    <dgm:cxn modelId="{A498924C-8ED7-46D0-B6C5-364602C5CAC4}" srcId="{88D20544-90C8-49D8-B3BE-732710EF2D6D}" destId="{47822CBC-39DD-4406-BF0A-A6BDD4D5108A}" srcOrd="3" destOrd="0" parTransId="{FC8246D6-3DD6-41C8-854C-5B37A8025C84}" sibTransId="{DB740969-9663-4CB6-BB2D-3C7C198B933B}"/>
    <dgm:cxn modelId="{2B35C053-0917-492A-8D26-62E4D1D0DF04}" type="presOf" srcId="{47822CBC-39DD-4406-BF0A-A6BDD4D5108A}" destId="{1251CE0C-8869-4A1A-BC77-1164FBED25AD}" srcOrd="0" destOrd="3" presId="urn:microsoft.com/office/officeart/2005/8/layout/vList2"/>
    <dgm:cxn modelId="{21D1045A-B31E-43FE-BA49-71B2AEBF787C}" type="presOf" srcId="{FE40F9F5-2D03-4217-9357-A73ED8ACA701}" destId="{6EA7956F-E738-470B-92A2-EF0C2F7ED893}" srcOrd="0" destOrd="0" presId="urn:microsoft.com/office/officeart/2005/8/layout/vList2"/>
    <dgm:cxn modelId="{865D328B-99D3-48ED-9962-D8977BD27AE2}" srcId="{2DAF571E-58C4-431C-B50C-27AADB75FA63}" destId="{C8DBFFF1-87E3-47A5-88B7-3D906D839526}" srcOrd="1" destOrd="0" parTransId="{99782C80-D88E-4A44-83D6-6E313923C333}" sibTransId="{0DDEECA1-E0F0-4185-8076-F71210D72FB6}"/>
    <dgm:cxn modelId="{EF0F1F92-1CBD-4F06-8A0E-E34949F2E135}" srcId="{2DAF571E-58C4-431C-B50C-27AADB75FA63}" destId="{88D20544-90C8-49D8-B3BE-732710EF2D6D}" srcOrd="0" destOrd="0" parTransId="{B787583E-7F41-46E2-8D8D-BCDAD60F391E}" sibTransId="{4E9860AD-19E9-43EF-B1DE-E5092B806765}"/>
    <dgm:cxn modelId="{1D009797-8B67-4094-9DD7-C1618E7A37CC}" type="presOf" srcId="{42D79802-E08A-4D9E-AF61-81459A7B18A2}" destId="{1251CE0C-8869-4A1A-BC77-1164FBED25AD}" srcOrd="0" destOrd="1" presId="urn:microsoft.com/office/officeart/2005/8/layout/vList2"/>
    <dgm:cxn modelId="{A1AD2798-55CB-4633-9FE6-6AEC74891168}" srcId="{88D20544-90C8-49D8-B3BE-732710EF2D6D}" destId="{22728EAF-6BAB-482F-92D5-109B1C261F24}" srcOrd="0" destOrd="0" parTransId="{425DBC99-0DC6-49A9-A6E6-E441E452F029}" sibTransId="{260454AF-5527-4D02-B6C2-1235A96C105E}"/>
    <dgm:cxn modelId="{11C9A999-7505-41C4-910B-5FF10B8D07BB}" type="presOf" srcId="{88D20544-90C8-49D8-B3BE-732710EF2D6D}" destId="{7E778ECE-5627-4525-B33A-45CB014AA050}" srcOrd="0" destOrd="0" presId="urn:microsoft.com/office/officeart/2005/8/layout/vList2"/>
    <dgm:cxn modelId="{42DCD3B3-8B6B-41EE-AFE3-C0DC4B835CA0}" type="presOf" srcId="{22728EAF-6BAB-482F-92D5-109B1C261F24}" destId="{1251CE0C-8869-4A1A-BC77-1164FBED25AD}" srcOrd="0" destOrd="0" presId="urn:microsoft.com/office/officeart/2005/8/layout/vList2"/>
    <dgm:cxn modelId="{4FF4ECB9-81C1-4F3C-A152-5D1E3643A76D}" srcId="{88D20544-90C8-49D8-B3BE-732710EF2D6D}" destId="{42D79802-E08A-4D9E-AF61-81459A7B18A2}" srcOrd="1" destOrd="0" parTransId="{A13F153B-B3BC-49DF-9B2E-6A9FC7207F78}" sibTransId="{9EE2F0EB-56B6-4143-A3F4-5742BAE15C63}"/>
    <dgm:cxn modelId="{36FD34FC-B31E-4BEE-812D-0B01EC385A74}" type="presOf" srcId="{CD4B4C37-7C7B-47CA-B6E8-D85BBB4378F3}" destId="{6EA7956F-E738-470B-92A2-EF0C2F7ED893}" srcOrd="0" destOrd="1" presId="urn:microsoft.com/office/officeart/2005/8/layout/vList2"/>
    <dgm:cxn modelId="{5C7F0F9E-8C00-4583-B558-5D4159DED66F}" type="presParOf" srcId="{647544EC-A4D1-4435-A5AD-32A535395801}" destId="{7E778ECE-5627-4525-B33A-45CB014AA050}" srcOrd="0" destOrd="0" presId="urn:microsoft.com/office/officeart/2005/8/layout/vList2"/>
    <dgm:cxn modelId="{8C1C455E-C4A2-4FE2-A3E4-D5BE15B7B760}" type="presParOf" srcId="{647544EC-A4D1-4435-A5AD-32A535395801}" destId="{1251CE0C-8869-4A1A-BC77-1164FBED25AD}" srcOrd="1" destOrd="0" presId="urn:microsoft.com/office/officeart/2005/8/layout/vList2"/>
    <dgm:cxn modelId="{6E4BA510-AFD7-45E8-8C34-45E7CF3ADB4E}" type="presParOf" srcId="{647544EC-A4D1-4435-A5AD-32A535395801}" destId="{345109F3-8FEE-4211-A17B-F76092FAAB5F}" srcOrd="2" destOrd="0" presId="urn:microsoft.com/office/officeart/2005/8/layout/vList2"/>
    <dgm:cxn modelId="{0B12C072-3126-4E7B-8462-78295819D985}" type="presParOf" srcId="{647544EC-A4D1-4435-A5AD-32A535395801}" destId="{6EA7956F-E738-470B-92A2-EF0C2F7ED89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778ECE-5627-4525-B33A-45CB014AA050}">
      <dsp:nvSpPr>
        <dsp:cNvPr id="0" name=""/>
        <dsp:cNvSpPr/>
      </dsp:nvSpPr>
      <dsp:spPr>
        <a:xfrm>
          <a:off x="0" y="292972"/>
          <a:ext cx="10742984" cy="575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Вызовы и приоритеты научно-технологического развития</a:t>
          </a:r>
        </a:p>
      </dsp:txBody>
      <dsp:txXfrm>
        <a:off x="28100" y="321072"/>
        <a:ext cx="10686784" cy="519425"/>
      </dsp:txXfrm>
    </dsp:sp>
    <dsp:sp modelId="{1251CE0C-8869-4A1A-BC77-1164FBED25AD}">
      <dsp:nvSpPr>
        <dsp:cNvPr id="0" name=""/>
        <dsp:cNvSpPr/>
      </dsp:nvSpPr>
      <dsp:spPr>
        <a:xfrm>
          <a:off x="0" y="868598"/>
          <a:ext cx="10742984" cy="2287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090" tIns="22860" rIns="128016" bIns="22860" numCol="1" spcCol="1270" anchor="t" anchorCtr="0">
          <a:noAutofit/>
        </a:bodyPr>
        <a:lstStyle/>
        <a:p>
          <a:pPr marL="171450" lvl="1" indent="-171450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800" kern="1200" dirty="0">
              <a:solidFill>
                <a:srgbClr val="002060"/>
              </a:solidFill>
            </a:rPr>
            <a:t>Указ Президента Российской Федерации от 25 апреля 2022 г. №231 «Об объявлении в Российской Федерации десятилетия науки и технологий»;</a:t>
          </a:r>
        </a:p>
        <a:p>
          <a:pPr marL="171450" lvl="1" indent="-171450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800" kern="1200" dirty="0">
              <a:solidFill>
                <a:srgbClr val="002060"/>
              </a:solidFill>
            </a:rPr>
            <a:t> Указ Президента Российской Федерации от 28 февраля 2024 г. №145 «О стратегии научно-технологического развития Российской Федерации»;</a:t>
          </a:r>
        </a:p>
        <a:p>
          <a:pPr marL="171450" lvl="1" indent="-171450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800" kern="1200" dirty="0">
              <a:solidFill>
                <a:srgbClr val="002060"/>
              </a:solidFill>
            </a:rPr>
            <a:t>Указ Президента Российской Федерации от 7 мая 2024 г. №309 «О национальных целях развития Российской Федерации на период до 2030 года и на перспективу до 2036 года»;</a:t>
          </a:r>
        </a:p>
        <a:p>
          <a:pPr marL="171450" lvl="1" indent="-171450" algn="just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800" kern="1200" dirty="0">
              <a:solidFill>
                <a:srgbClr val="002060"/>
              </a:solidFill>
            </a:rPr>
            <a:t>Указ Президента Российской Федерации от 18 июня 2024 г. №529 «Об утверждении приоритетных направлений научно-технологического развития и перечня важнейших наукоемких технологий»</a:t>
          </a:r>
        </a:p>
      </dsp:txBody>
      <dsp:txXfrm>
        <a:off x="0" y="868598"/>
        <a:ext cx="10742984" cy="2287350"/>
      </dsp:txXfrm>
    </dsp:sp>
    <dsp:sp modelId="{345109F3-8FEE-4211-A17B-F76092FAAB5F}">
      <dsp:nvSpPr>
        <dsp:cNvPr id="0" name=""/>
        <dsp:cNvSpPr/>
      </dsp:nvSpPr>
      <dsp:spPr>
        <a:xfrm>
          <a:off x="0" y="3155948"/>
          <a:ext cx="10742984" cy="4407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Вызовы и приоритеты развития АПК</a:t>
          </a:r>
        </a:p>
      </dsp:txBody>
      <dsp:txXfrm>
        <a:off x="21517" y="3177465"/>
        <a:ext cx="10699950" cy="397735"/>
      </dsp:txXfrm>
    </dsp:sp>
    <dsp:sp modelId="{6EA7956F-E738-470B-92A2-EF0C2F7ED893}">
      <dsp:nvSpPr>
        <dsp:cNvPr id="0" name=""/>
        <dsp:cNvSpPr/>
      </dsp:nvSpPr>
      <dsp:spPr>
        <a:xfrm>
          <a:off x="0" y="3596718"/>
          <a:ext cx="10742984" cy="1177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09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800" kern="1200" dirty="0">
              <a:solidFill>
                <a:srgbClr val="002060"/>
              </a:solidFill>
              <a:latin typeface="Geometria"/>
            </a:rPr>
            <a:t>Указ Президента Российской Федерации от 21 января 2020 г. №20 «Об утверждении </a:t>
          </a:r>
          <a:r>
            <a:rPr lang="ru-RU" sz="1800" kern="1200" dirty="0">
              <a:solidFill>
                <a:srgbClr val="002060"/>
              </a:solidFill>
              <a:latin typeface="Geometria"/>
              <a:ea typeface="+mn-ea"/>
              <a:cs typeface="+mn-cs"/>
            </a:rPr>
            <a:t>Доктрины продовольственной безопасности Российской Федерации;</a:t>
          </a: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ru-RU" sz="1800" kern="1200" dirty="0">
              <a:solidFill>
                <a:srgbClr val="002060"/>
              </a:solidFill>
            </a:rPr>
            <a:t>Постановление № 996 от 25 августа 2017 г. «Об утверждении Федеральной научно-технической программы развития сельского хозяйства на 2017 - 2025 годы»</a:t>
          </a:r>
        </a:p>
      </dsp:txBody>
      <dsp:txXfrm>
        <a:off x="0" y="3596718"/>
        <a:ext cx="10742984" cy="1177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2946351" cy="49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18" tIns="45659" rIns="91318" bIns="45659" numCol="1" anchor="t" anchorCtr="0" compatLnSpc="1">
            <a:prstTxWarp prst="textNoShape">
              <a:avLst/>
            </a:prstTxWarp>
          </a:bodyPr>
          <a:lstStyle>
            <a:lvl1pPr defTabSz="912653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731" y="3"/>
            <a:ext cx="2946351" cy="49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18" tIns="45659" rIns="91318" bIns="45659" numCol="1" anchor="t" anchorCtr="0" compatLnSpc="1">
            <a:prstTxWarp prst="textNoShape">
              <a:avLst/>
            </a:prstTxWarp>
          </a:bodyPr>
          <a:lstStyle>
            <a:lvl1pPr algn="r" defTabSz="912653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B2F80E0B-130F-4D23-9B2D-07BC9947F955}" type="datetimeFigureOut">
              <a:rPr lang="ru-RU"/>
              <a:pPr>
                <a:defRPr/>
              </a:pPr>
              <a:t>27.02.2026</a:t>
            </a:fld>
            <a:endParaRPr lang="ru-RU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427377"/>
            <a:ext cx="2946351" cy="49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18" tIns="45659" rIns="91318" bIns="45659" numCol="1" anchor="b" anchorCtr="0" compatLnSpc="1">
            <a:prstTxWarp prst="textNoShape">
              <a:avLst/>
            </a:prstTxWarp>
          </a:bodyPr>
          <a:lstStyle>
            <a:lvl1pPr defTabSz="912653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731" y="9427377"/>
            <a:ext cx="2946351" cy="49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18" tIns="45659" rIns="91318" bIns="45659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/>
            </a:lvl1pPr>
          </a:lstStyle>
          <a:p>
            <a:pPr>
              <a:defRPr/>
            </a:pPr>
            <a:fld id="{A880CC9D-9CE0-4D87-99DB-436930C161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12009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3" y="3"/>
            <a:ext cx="2946351" cy="4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427" tIns="47714" rIns="95427" bIns="47714" numCol="1" anchor="t" anchorCtr="0" compatLnSpc="1">
            <a:prstTxWarp prst="textNoShape">
              <a:avLst/>
            </a:prstTxWarp>
          </a:bodyPr>
          <a:lstStyle>
            <a:lvl1pPr defTabSz="956561" eaLnBrk="1" hangingPunct="1">
              <a:defRPr sz="13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49731" y="3"/>
            <a:ext cx="2946351" cy="4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427" tIns="47714" rIns="95427" bIns="47714" numCol="1" anchor="t" anchorCtr="0" compatLnSpc="1">
            <a:prstTxWarp prst="textNoShape">
              <a:avLst/>
            </a:prstTxWarp>
          </a:bodyPr>
          <a:lstStyle>
            <a:lvl1pPr algn="r" defTabSz="956561" eaLnBrk="1" hangingPunct="1">
              <a:defRPr sz="13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7D954BA-1DDF-46A6-A4DE-277482B77E01}" type="datetimeFigureOut">
              <a:rPr lang="ru-RU"/>
              <a:pPr>
                <a:defRPr/>
              </a:pPr>
              <a:t>27.02.2026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1363"/>
            <a:ext cx="662305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24" tIns="45162" rIns="90324" bIns="45162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9931" y="4715274"/>
            <a:ext cx="5437821" cy="446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427" tIns="47714" rIns="95427" bIns="47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3" y="9427377"/>
            <a:ext cx="2946351" cy="4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427" tIns="47714" rIns="95427" bIns="47714" numCol="1" anchor="b" anchorCtr="0" compatLnSpc="1">
            <a:prstTxWarp prst="textNoShape">
              <a:avLst/>
            </a:prstTxWarp>
          </a:bodyPr>
          <a:lstStyle>
            <a:lvl1pPr defTabSz="956561" eaLnBrk="1" hangingPunct="1">
              <a:defRPr sz="13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49731" y="9427377"/>
            <a:ext cx="2946351" cy="4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427" tIns="47714" rIns="95427" bIns="47714" numCol="1" anchor="b" anchorCtr="0" compatLnSpc="1">
            <a:prstTxWarp prst="textNoShape">
              <a:avLst/>
            </a:prstTxWarp>
          </a:bodyPr>
          <a:lstStyle>
            <a:lvl1pPr algn="r" defTabSz="955675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C2C5C7B8-8531-44E3-8749-CE0AFDE7AF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9816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1363"/>
            <a:ext cx="6623050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92781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F06F-67BB-493C-B210-3BC9E3195560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969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1363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C5C7B8-8531-44E3-8749-CE0AFDE7AF1B}" type="slidenum">
              <a:rPr lang="ru-RU" altLang="ru-RU" smtClean="0"/>
              <a:pPr>
                <a:defRPr/>
              </a:pPr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115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65D66D-D9EE-4A26-81B8-3972F0C8A929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995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88900" y="741363"/>
            <a:ext cx="6623050" cy="37258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4450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1363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9FEF4-C5DE-4271-83B6-A87148CFED5E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141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1363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C5C7B8-8531-44E3-8749-CE0AFDE7AF1B}" type="slidenum">
              <a:rPr lang="ru-RU" altLang="ru-RU" smtClean="0"/>
              <a:pPr>
                <a:defRPr/>
              </a:pPr>
              <a:t>64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7926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1363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C5C7B8-8531-44E3-8749-CE0AFDE7AF1B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6708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1363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C5C7B8-8531-44E3-8749-CE0AFDE7AF1B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6708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1363"/>
            <a:ext cx="6623050" cy="37258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C5C7B8-8531-44E3-8749-CE0AFDE7AF1B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8720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F06F-67BB-493C-B210-3BC9E3195560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26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F06F-67BB-493C-B210-3BC9E3195560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61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F06F-67BB-493C-B210-3BC9E3195560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43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F06F-67BB-493C-B210-3BC9E3195560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26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746125"/>
            <a:ext cx="6627813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7F06F-67BB-493C-B210-3BC9E3195560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840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4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49F64-BC57-4F56-BB3A-E80731871DAD}" type="datetime1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5C89C-96A1-45C2-9A57-B4B006C1A6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CF610-4CC4-452B-8775-E4B5D5B5864E}" type="datetime1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988E9-B16F-4F4F-A331-DDAF813483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755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755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8AD01-D783-4CA8-AAA3-0342789369AC}" type="datetime1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9A4B1-9357-4D46-8675-58AE360C59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7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FC75C-27B1-4B08-8F40-A83334895F51}" type="datetime1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5C89C-96A1-45C2-9A57-B4B006C1A6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94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2DDB7-17EA-4D20-89AE-4A6E75F8D976}" type="datetime1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3FABD-833F-44BB-85C6-5FD69B13CC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326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4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59A62-6D17-49D6-A7A2-4106971462FE}" type="datetime1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E9C81-7726-49FB-8D51-DD1B878B61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374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176C8-4D97-4196-88A2-7F82A8AF738E}" type="datetime1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FD476-FA90-46A2-9725-A06175C828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873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9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9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FE308-DBE8-401F-A746-B1369B8B1ADB}" type="datetime1">
              <a:rPr lang="ru-RU" smtClean="0"/>
              <a:t>27.02.2026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94F6C-1A02-4E3F-AC41-FA5371CD43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75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28D18-3DDC-4B83-A339-19BDA00BB31B}" type="datetime1">
              <a:rPr lang="ru-RU" smtClean="0"/>
              <a:t>27.02.2026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38BEF-A522-496F-9ECF-C7A06A407F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227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4882F-899C-40BB-B74A-B90BBF054170}" type="datetime1">
              <a:rPr lang="ru-RU" smtClean="0"/>
              <a:t>27.02.2026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EB021-885F-43D8-A93A-080C5EDB21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92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9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5AAFD-5D2D-43E4-9730-52F6DDCC7C77}" type="datetime1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39282-8E52-4B06-B77A-510E92A401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54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F1515-5A5C-41A6-B0D0-485CA8BFC7A4}" type="datetime1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3FABD-833F-44BB-85C6-5FD69B13CC1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A494A-9252-42E0-A035-56CF2385A564}" type="datetime1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D52B8-B504-4194-9F96-E898337C21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400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086EA-4384-4538-BF3B-FC445E8A35E8}" type="datetime1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988E9-B16F-4F4F-A331-DDAF813483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872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83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83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7A9E3-B5D0-4BF6-8860-C7D565E23658}" type="datetime1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9A4B1-9357-4D46-8675-58AE360C59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02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0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A1CDE-7A08-44C5-953B-F94A18E01D91}" type="datetime1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E9C81-7726-49FB-8D51-DD1B878B61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BA140-0ED6-4925-A00D-C519D1447115}" type="datetime1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FD476-FA90-46A2-9725-A06175C828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4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4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CA6E9-59D8-44D2-9E50-918C48EB8A77}" type="datetime1">
              <a:rPr lang="ru-RU" smtClean="0"/>
              <a:t>27.02.2026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94F6C-1A02-4E3F-AC41-FA5371CD43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66BFC-3142-476D-B523-B880C15B97DE}" type="datetime1">
              <a:rPr lang="ru-RU" smtClean="0"/>
              <a:t>27.02.2026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38BEF-A522-496F-9ECF-C7A06A407F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4C64C-6B24-4C6E-A7DE-18B6BB0D0E13}" type="datetime1">
              <a:rPr lang="ru-RU" smtClean="0"/>
              <a:t>27.02.2026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EB021-885F-43D8-A93A-080C5EDB21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1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DC41-AB75-4A75-9760-3EA9C953A502}" type="datetime1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39282-8E52-4B06-B77A-510E92A401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67631-2F04-4C2D-A8E0-319F37BA0313}" type="datetime1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D52B8-B504-4194-9F96-E898337C21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6CE3A3-6F19-4823-9F85-2B0DB9938EBF}" type="datetime1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67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67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25920B82-9E5F-4C8A-921A-5B3D776422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Candara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andara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andara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andar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Candara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EB31A2-4531-4178-B0A0-1F37154025F6}" type="datetime1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95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9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5920B82-9E5F-4C8A-921A-5B3D7764220A}" type="slidenum">
              <a:rPr lang="ru-RU" altLang="ru-RU" smtClean="0"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altLang="ru-RU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49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Candara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andara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andara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andar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Candara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10" Type="http://schemas.openxmlformats.org/officeDocument/2006/relationships/chart" Target="../charts/chart11.xml"/><Relationship Id="rId4" Type="http://schemas.openxmlformats.org/officeDocument/2006/relationships/chart" Target="../charts/chart5.xml"/><Relationship Id="rId9" Type="http://schemas.openxmlformats.org/officeDocument/2006/relationships/chart" Target="../charts/chart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.xml"/><Relationship Id="rId3" Type="http://schemas.openxmlformats.org/officeDocument/2006/relationships/chart" Target="../charts/chart12.xml"/><Relationship Id="rId7" Type="http://schemas.openxmlformats.org/officeDocument/2006/relationships/chart" Target="../charts/chart1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microsoft.com/office/2007/relationships/hdphoto" Target="../media/hdphoto6.wdp"/><Relationship Id="rId4" Type="http://schemas.openxmlformats.org/officeDocument/2006/relationships/image" Target="../media/image29.png"/><Relationship Id="rId9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9.wdp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11.wdp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2.wdp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eg"/><Relationship Id="rId9" Type="http://schemas.openxmlformats.org/officeDocument/2006/relationships/image" Target="../media/image6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5.png"/><Relationship Id="rId4" Type="http://schemas.microsoft.com/office/2007/relationships/hdphoto" Target="../media/hdphoto14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7" Type="http://schemas.openxmlformats.org/officeDocument/2006/relationships/chart" Target="../charts/chart30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9.xml"/><Relationship Id="rId5" Type="http://schemas.openxmlformats.org/officeDocument/2006/relationships/chart" Target="../charts/chart28.xml"/><Relationship Id="rId4" Type="http://schemas.openxmlformats.org/officeDocument/2006/relationships/chart" Target="../charts/chart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7" Type="http://schemas.openxmlformats.org/officeDocument/2006/relationships/chart" Target="../charts/chart36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5.xml"/><Relationship Id="rId5" Type="http://schemas.openxmlformats.org/officeDocument/2006/relationships/chart" Target="../charts/chart34.xml"/><Relationship Id="rId4" Type="http://schemas.openxmlformats.org/officeDocument/2006/relationships/chart" Target="../charts/chart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gif"/><Relationship Id="rId9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png"/><Relationship Id="rId7" Type="http://schemas.openxmlformats.org/officeDocument/2006/relationships/image" Target="../media/image102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11" Type="http://schemas.openxmlformats.org/officeDocument/2006/relationships/image" Target="../media/image106.tif"/><Relationship Id="rId5" Type="http://schemas.openxmlformats.org/officeDocument/2006/relationships/image" Target="../media/image100.png"/><Relationship Id="rId10" Type="http://schemas.openxmlformats.org/officeDocument/2006/relationships/image" Target="../media/image105.jpeg"/><Relationship Id="rId4" Type="http://schemas.openxmlformats.org/officeDocument/2006/relationships/image" Target="../media/image92.png"/><Relationship Id="rId9" Type="http://schemas.openxmlformats.org/officeDocument/2006/relationships/image" Target="../media/image10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2"/>
          <p:cNvSpPr>
            <a:spLocks noChangeArrowheads="1"/>
          </p:cNvSpPr>
          <p:nvPr/>
        </p:nvSpPr>
        <p:spPr bwMode="auto">
          <a:xfrm>
            <a:off x="1937383" y="2408786"/>
            <a:ext cx="8317234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C00000"/>
                </a:solidFill>
                <a:latin typeface="Calibri" pitchFamily="34" charset="0"/>
              </a:rPr>
              <a:t>Об основных результатах развития</a:t>
            </a:r>
          </a:p>
          <a:p>
            <a:pPr algn="ctr"/>
            <a:r>
              <a:rPr lang="ru-RU" sz="2600" b="1" dirty="0">
                <a:solidFill>
                  <a:srgbClr val="C00000"/>
                </a:solidFill>
                <a:latin typeface="Calibri" pitchFamily="34" charset="0"/>
              </a:rPr>
              <a:t>ФГБУН «Вологодский научный центр РАН» </a:t>
            </a:r>
          </a:p>
          <a:p>
            <a:pPr algn="ctr"/>
            <a:r>
              <a:rPr lang="ru-RU" sz="2600" b="1" dirty="0">
                <a:solidFill>
                  <a:srgbClr val="C00000"/>
                </a:solidFill>
                <a:latin typeface="Calibri" pitchFamily="34" charset="0"/>
              </a:rPr>
              <a:t>за период  с 2021 по 2025 гг.</a:t>
            </a:r>
          </a:p>
          <a:p>
            <a:pPr algn="ctr"/>
            <a:r>
              <a:rPr lang="ru-RU" sz="2600" b="1" dirty="0">
                <a:solidFill>
                  <a:srgbClr val="C00000"/>
                </a:solidFill>
                <a:latin typeface="Calibri" pitchFamily="34" charset="0"/>
              </a:rPr>
              <a:t>и задачах на  2026-2027 гг.</a:t>
            </a:r>
            <a:endParaRPr lang="ru-RU" sz="26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7" name="Прямоугольник 3"/>
          <p:cNvSpPr>
            <a:spLocks noChangeArrowheads="1"/>
          </p:cNvSpPr>
          <p:nvPr/>
        </p:nvSpPr>
        <p:spPr bwMode="auto">
          <a:xfrm>
            <a:off x="4763852" y="6237312"/>
            <a:ext cx="2664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alibri" pitchFamily="34" charset="0"/>
              </a:rPr>
              <a:t>26 февраля 2026 года</a:t>
            </a:r>
          </a:p>
        </p:txBody>
      </p:sp>
      <p:sp>
        <p:nvSpPr>
          <p:cNvPr id="6" name="Прямоугольник 6">
            <a:extLst>
              <a:ext uri="{FF2B5EF4-FFF2-40B4-BE49-F238E27FC236}">
                <a16:creationId xmlns:a16="http://schemas.microsoft.com/office/drawing/2014/main" id="{ED381047-113C-49E8-81C2-557C15EB8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038" y="4846269"/>
            <a:ext cx="7273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Александра Анатольевна Шабунова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Calibri" pitchFamily="34" charset="0"/>
              </a:rPr>
              <a:t>д.э.н. директор </a:t>
            </a:r>
            <a:r>
              <a:rPr lang="ru-RU" dirty="0" err="1">
                <a:solidFill>
                  <a:srgbClr val="002060"/>
                </a:solidFill>
                <a:latin typeface="Calibri" pitchFamily="34" charset="0"/>
              </a:rPr>
              <a:t>ВолНЦ</a:t>
            </a:r>
            <a:r>
              <a:rPr lang="ru-RU" dirty="0">
                <a:solidFill>
                  <a:srgbClr val="002060"/>
                </a:solidFill>
                <a:latin typeface="Calibri" pitchFamily="34" charset="0"/>
              </a:rPr>
              <a:t> РАН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6">
            <a:extLst>
              <a:ext uri="{FF2B5EF4-FFF2-40B4-BE49-F238E27FC236}">
                <a16:creationId xmlns:a16="http://schemas.microsoft.com/office/drawing/2014/main" id="{C9E58659-F903-4FB1-827C-7FC9BECCB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1190"/>
            <a:ext cx="914400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b="1" dirty="0">
                <a:solidFill>
                  <a:srgbClr val="C00000"/>
                </a:solidFill>
                <a:latin typeface="+mj-lt"/>
              </a:rPr>
              <a:t>Реализация исследовательской программы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C2D97AB-F3A5-4C52-8ED0-DB0EEA177797}"/>
              </a:ext>
            </a:extLst>
          </p:cNvPr>
          <p:cNvSpPr/>
          <p:nvPr/>
        </p:nvSpPr>
        <p:spPr>
          <a:xfrm>
            <a:off x="287016" y="722827"/>
            <a:ext cx="11665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ctr"/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Исследования ФГБУН </a:t>
            </a:r>
            <a:r>
              <a:rPr lang="ru-RU" dirty="0" err="1">
                <a:solidFill>
                  <a:srgbClr val="002060"/>
                </a:solidFill>
                <a:latin typeface="Calibri" panose="020F0502020204030204" pitchFamily="34" charset="0"/>
              </a:rPr>
              <a:t>ВолНЦ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 РАН осуществлялись в рамках </a:t>
            </a:r>
          </a:p>
          <a:p>
            <a:pPr indent="355600" algn="ctr"/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Программы фундаментальных научных исследований в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Российской Федерации на долгосрочный период </a:t>
            </a:r>
          </a:p>
          <a:p>
            <a:pPr indent="355600" algn="ctr"/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(2021 - 2030 годы) и в соответствии с государственным заданием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453B08C-A264-44C6-ADE7-92F81A0A179A}"/>
              </a:ext>
            </a:extLst>
          </p:cNvPr>
          <p:cNvSpPr/>
          <p:nvPr/>
        </p:nvSpPr>
        <p:spPr>
          <a:xfrm>
            <a:off x="5323832" y="1827829"/>
            <a:ext cx="6426880" cy="4708981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</a:rPr>
              <a:t>Совет руководителей научных организаций, </a:t>
            </a: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</a:rPr>
              <a:t>находящихся под научно-методическим руководством РАН </a:t>
            </a: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</a:rPr>
              <a:t>(заседание 23.01.2026):</a:t>
            </a:r>
          </a:p>
          <a:p>
            <a:pPr marL="285750" indent="-285750" algn="just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2"/>
                </a:solidFill>
              </a:rPr>
              <a:t>В 2025 году обсуждение и одобрение типовой программы проверок научной деятельности, методические </a:t>
            </a:r>
            <a:r>
              <a:rPr lang="ru-RU" dirty="0" err="1">
                <a:solidFill>
                  <a:schemeClr val="tx2"/>
                </a:solidFill>
              </a:rPr>
              <a:t>рекомен-дации</a:t>
            </a:r>
            <a:r>
              <a:rPr lang="ru-RU" dirty="0">
                <a:solidFill>
                  <a:schemeClr val="tx2"/>
                </a:solidFill>
              </a:rPr>
              <a:t> по их проведению, типовой перечень </a:t>
            </a:r>
            <a:r>
              <a:rPr lang="ru-RU" dirty="0" err="1">
                <a:solidFill>
                  <a:schemeClr val="tx2"/>
                </a:solidFill>
              </a:rPr>
              <a:t>запраши-ваемых</a:t>
            </a:r>
            <a:r>
              <a:rPr lang="ru-RU" dirty="0">
                <a:solidFill>
                  <a:schemeClr val="tx2"/>
                </a:solidFill>
              </a:rPr>
              <a:t> документов, критерии отбора ведущих учёных, рекомендуемых для участия в проверке.</a:t>
            </a:r>
          </a:p>
          <a:p>
            <a:pPr marL="285750" indent="-285750" algn="just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2"/>
                </a:solidFill>
              </a:rPr>
              <a:t>В период 2019-2024 годы 275 организаций в 45 субъектах Российской Федерации обновили свой приборный парк. Произошло обновление 60 процентов всей приборной базы, находящейся на балансе ведущих научных организаций.</a:t>
            </a:r>
          </a:p>
          <a:p>
            <a:pPr marL="285750" indent="-285750" algn="just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2"/>
                </a:solidFill>
              </a:rPr>
              <a:t>Переход к конкурсному формату поддержки мероприятий по обновлению приборной базы.</a:t>
            </a:r>
          </a:p>
        </p:txBody>
      </p:sp>
      <p:sp>
        <p:nvSpPr>
          <p:cNvPr id="29" name="Номер слайда 3">
            <a:extLst>
              <a:ext uri="{FF2B5EF4-FFF2-40B4-BE49-F238E27FC236}">
                <a16:creationId xmlns:a16="http://schemas.microsoft.com/office/drawing/2014/main" id="{84889061-D2FE-4136-904C-573875D90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10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3C43D7-BA69-4F4A-8B9F-253299B177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266" t="10284" r="7814" b="10811"/>
          <a:stretch/>
        </p:blipFill>
        <p:spPr>
          <a:xfrm>
            <a:off x="441288" y="1747949"/>
            <a:ext cx="4524547" cy="233722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110D21-0340-4C0C-BE27-B14640E083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6707" b="5846"/>
          <a:stretch/>
        </p:blipFill>
        <p:spPr>
          <a:xfrm>
            <a:off x="441288" y="4365104"/>
            <a:ext cx="4524546" cy="233722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206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трелка вправо 10"/>
          <p:cNvSpPr/>
          <p:nvPr/>
        </p:nvSpPr>
        <p:spPr>
          <a:xfrm>
            <a:off x="2016444" y="2065797"/>
            <a:ext cx="504056" cy="216024"/>
          </a:xfrm>
          <a:prstGeom prst="right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 sz="2400" b="1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12736" y="1811492"/>
            <a:ext cx="1558253" cy="672332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  <a:latin typeface="Calibri"/>
              </a:rPr>
              <a:t>2022-2024 годы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604366" y="1970438"/>
            <a:ext cx="1475410" cy="446247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7 тем</a:t>
            </a:r>
          </a:p>
        </p:txBody>
      </p:sp>
      <p:sp>
        <p:nvSpPr>
          <p:cNvPr id="20" name="Скругленный прямоугольник 22">
            <a:extLst>
              <a:ext uri="{FF2B5EF4-FFF2-40B4-BE49-F238E27FC236}">
                <a16:creationId xmlns:a16="http://schemas.microsoft.com/office/drawing/2014/main" id="{AE1950EF-4F2D-4D8D-96D5-7496A5948601}"/>
              </a:ext>
            </a:extLst>
          </p:cNvPr>
          <p:cNvSpPr/>
          <p:nvPr/>
        </p:nvSpPr>
        <p:spPr>
          <a:xfrm>
            <a:off x="312736" y="2900684"/>
            <a:ext cx="1558253" cy="672332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  <a:latin typeface="Calibri"/>
              </a:rPr>
              <a:t>2025-2027 годы</a:t>
            </a:r>
          </a:p>
        </p:txBody>
      </p:sp>
      <p:sp>
        <p:nvSpPr>
          <p:cNvPr id="27" name="Стрелка вправо 10">
            <a:extLst>
              <a:ext uri="{FF2B5EF4-FFF2-40B4-BE49-F238E27FC236}">
                <a16:creationId xmlns:a16="http://schemas.microsoft.com/office/drawing/2014/main" id="{F867B981-1FC2-401A-B72F-1ED2E4FFAED7}"/>
              </a:ext>
            </a:extLst>
          </p:cNvPr>
          <p:cNvSpPr/>
          <p:nvPr/>
        </p:nvSpPr>
        <p:spPr>
          <a:xfrm>
            <a:off x="2024693" y="3086842"/>
            <a:ext cx="504056" cy="216024"/>
          </a:xfrm>
          <a:prstGeom prst="rightArrow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 sz="2400" b="1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28" name="Скругленный прямоугольник 24">
            <a:extLst>
              <a:ext uri="{FF2B5EF4-FFF2-40B4-BE49-F238E27FC236}">
                <a16:creationId xmlns:a16="http://schemas.microsoft.com/office/drawing/2014/main" id="{09A45CBB-C688-4830-9F99-3CDB82BA930E}"/>
              </a:ext>
            </a:extLst>
          </p:cNvPr>
          <p:cNvSpPr/>
          <p:nvPr/>
        </p:nvSpPr>
        <p:spPr>
          <a:xfrm>
            <a:off x="2604366" y="2976561"/>
            <a:ext cx="1475410" cy="446247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srgbClr val="4F81BD">
                    <a:lumMod val="75000"/>
                  </a:srgbClr>
                </a:solidFill>
                <a:latin typeface="Calibri"/>
              </a:rPr>
              <a:t>8 тем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453B08C-A264-44C6-ADE7-92F81A0A179A}"/>
              </a:ext>
            </a:extLst>
          </p:cNvPr>
          <p:cNvSpPr/>
          <p:nvPr/>
        </p:nvSpPr>
        <p:spPr>
          <a:xfrm>
            <a:off x="4511824" y="1715959"/>
            <a:ext cx="7554552" cy="5016758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C00000"/>
                </a:solidFill>
              </a:rPr>
              <a:t>Интервью с вице-президентом РАН Степаном КАЛМЫКОВЫМ 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C00000"/>
                </a:solidFill>
              </a:rPr>
              <a:t>(Спецвыпуск «РАН: крупным планом»)</a:t>
            </a:r>
            <a:endParaRPr lang="ru-RU" sz="1600" dirty="0">
              <a:solidFill>
                <a:schemeClr val="tx2"/>
              </a:solidFill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</a:rPr>
              <a:t>Существенно актуализирован и приведен в соответствие с современными задачами рубрикатор Программы. Новый рубрикатор включает девять областей наук;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</a:rPr>
              <a:t>Усиление качества экспертизы РАН;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</a:rPr>
              <a:t>Рост числа отрицательных заключений (по отчетам 2024 года 12 %, в ср. с 2023 – менее 1 %);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</a:rPr>
              <a:t>Основные причины - несоответствие приоритетам ПФНИ, слабая новизна, некорректная методика, не имеющие должного обоснования ресурсы;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</a:rPr>
              <a:t>Переход от оценки процессов к оценке результатов;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</a:rPr>
              <a:t>Если к 1 апреля очередного финансового года нет заключения РАН или сделан вывод о нецелесообразности финансирования, то средства, выделенные на соответствующие научные темы и проекты научных исследований, подлежат перераспределению;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/>
                </a:solidFill>
              </a:rPr>
              <a:t>По соглашению с eLIBRARY.RU эксперты имеют доступ к полным текстам статей, на которые ссылаются авторы в своих отчетах.</a:t>
            </a:r>
          </a:p>
          <a:p>
            <a:pPr algn="just">
              <a:spcAft>
                <a:spcPts val="0"/>
              </a:spcAft>
            </a:pPr>
            <a:endParaRPr lang="ru-RU" sz="1600" dirty="0">
              <a:solidFill>
                <a:schemeClr val="tx2"/>
              </a:solidFill>
            </a:endParaRPr>
          </a:p>
          <a:p>
            <a:pPr indent="304800" algn="ctr"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</a:rPr>
              <a:t>ВАЖНО! С 2024 года экспертам РАН  предоставляется отчет системы Антиплагиат по направленным организациями отчетам</a:t>
            </a:r>
            <a:endParaRPr lang="ru-RU" sz="1600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29" name="Номер слайда 3">
            <a:extLst>
              <a:ext uri="{FF2B5EF4-FFF2-40B4-BE49-F238E27FC236}">
                <a16:creationId xmlns:a16="http://schemas.microsoft.com/office/drawing/2014/main" id="{84889061-D2FE-4136-904C-573875D90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11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D1CB4C-DA22-45EE-9B7A-985FD96DF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99" y="3773087"/>
            <a:ext cx="3909814" cy="259723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034CBD3-3A40-48F1-934A-C4B62BCDAA59}"/>
              </a:ext>
            </a:extLst>
          </p:cNvPr>
          <p:cNvSpPr/>
          <p:nvPr/>
        </p:nvSpPr>
        <p:spPr>
          <a:xfrm>
            <a:off x="593105" y="6464369"/>
            <a:ext cx="34663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Вице-президент РАН Степан КАЛМЫКОВ </a:t>
            </a:r>
          </a:p>
        </p:txBody>
      </p:sp>
      <p:sp>
        <p:nvSpPr>
          <p:cNvPr id="14" name="Прямоугольник 6">
            <a:extLst>
              <a:ext uri="{FF2B5EF4-FFF2-40B4-BE49-F238E27FC236}">
                <a16:creationId xmlns:a16="http://schemas.microsoft.com/office/drawing/2014/main" id="{9D05E8C9-DA20-4DE5-9D64-8A85AA055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1190"/>
            <a:ext cx="914400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ru-RU" b="1" dirty="0">
                <a:solidFill>
                  <a:srgbClr val="C00000"/>
                </a:solidFill>
                <a:latin typeface="+mj-lt"/>
              </a:rPr>
              <a:t>Реализация исследовательской программы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8C692C5-0240-4F75-AE69-2AA8289EE91B}"/>
              </a:ext>
            </a:extLst>
          </p:cNvPr>
          <p:cNvSpPr/>
          <p:nvPr/>
        </p:nvSpPr>
        <p:spPr>
          <a:xfrm>
            <a:off x="287016" y="722827"/>
            <a:ext cx="11665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ctr"/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Исследования ФГБУН </a:t>
            </a:r>
            <a:r>
              <a:rPr lang="ru-RU" dirty="0" err="1">
                <a:solidFill>
                  <a:srgbClr val="002060"/>
                </a:solidFill>
                <a:latin typeface="Calibri" panose="020F0502020204030204" pitchFamily="34" charset="0"/>
              </a:rPr>
              <a:t>ВолНЦ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 РАН осуществлялись в рамках </a:t>
            </a:r>
          </a:p>
          <a:p>
            <a:pPr indent="355600" algn="ctr"/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Программы фундаментальных научных исследований в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Российской Федерации на долгосрочный период </a:t>
            </a:r>
          </a:p>
          <a:p>
            <a:pPr indent="355600" algn="ctr"/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(2021 - 2030 годы) и в соответствии с государственным заданием</a:t>
            </a:r>
          </a:p>
        </p:txBody>
      </p:sp>
    </p:spTree>
    <p:extLst>
      <p:ext uri="{BB962C8B-B14F-4D97-AF65-F5344CB8AC3E}">
        <p14:creationId xmlns:p14="http://schemas.microsoft.com/office/powerpoint/2010/main" val="24046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3855" y="484575"/>
            <a:ext cx="6144290" cy="369332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ea typeface="+mn-ea"/>
                <a:cs typeface="Arial" charset="0"/>
              </a:rPr>
              <a:t>Основные научные результаты за 2025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75520" y="1484787"/>
            <a:ext cx="403244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endParaRPr lang="ru-RU" sz="1600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71464" y="1484787"/>
            <a:ext cx="576064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02060"/>
                </a:solidFill>
                <a:latin typeface="+mj-lt"/>
              </a:rPr>
              <a:t>Структурно-технологические драйверы стратегического развития региона: монография / под ред. С.Ю. Глазьева, В.А. Ильина, А.А. </a:t>
            </a:r>
            <a:r>
              <a:rPr lang="ru-RU" sz="1700" b="1" dirty="0" err="1">
                <a:solidFill>
                  <a:srgbClr val="002060"/>
                </a:solidFill>
                <a:latin typeface="+mj-lt"/>
              </a:rPr>
              <a:t>Шабуновой</a:t>
            </a:r>
            <a:r>
              <a:rPr lang="ru-RU" sz="1700" b="1" dirty="0">
                <a:solidFill>
                  <a:srgbClr val="002060"/>
                </a:solidFill>
                <a:latin typeface="+mj-lt"/>
              </a:rPr>
              <a:t>. М.: Проспект, 2025. 368 с.</a:t>
            </a:r>
          </a:p>
          <a:p>
            <a:endParaRPr lang="ru-RU" sz="17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1700" dirty="0">
                <a:solidFill>
                  <a:srgbClr val="C00000"/>
                </a:solidFill>
                <a:latin typeface="+mj-lt"/>
              </a:rPr>
              <a:t>На основе теорий структурной трансформации и опережающего развития экономики обоснован методологический подход и разработаны инструменты анализа и перспективного проектирования положения региональной экономики в системе межрегиональных и межотраслевых связей страны. Их апробация выполнена на материалах Вологодской области. Определены стратегические направления структурной перестройки экономики региона с целью обеспечения его технологического лидерства. Сформирован перечень проектов перспективного отраслевого развития и рассчитаны мультипликативные эффекты от их реализации.</a:t>
            </a:r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F47C18D8-3347-43B0-B796-D381B6C6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12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D3B4FD-C479-4C86-BAC5-98B42CC9D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168" y="1204824"/>
            <a:ext cx="3615685" cy="514418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801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75520" y="1484787"/>
            <a:ext cx="403244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endParaRPr lang="ru-RU" sz="1600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43472" y="1114647"/>
            <a:ext cx="5976664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02060"/>
                </a:solidFill>
                <a:latin typeface="+mj-lt"/>
              </a:rPr>
              <a:t>Сотрудничество Китая и России в сфере туризма: практика и перспективы: монография / под науч. рук. </a:t>
            </a:r>
            <a:r>
              <a:rPr lang="ru-RU" sz="1700" b="1" dirty="0" err="1">
                <a:solidFill>
                  <a:srgbClr val="002060"/>
                </a:solidFill>
                <a:latin typeface="+mj-lt"/>
              </a:rPr>
              <a:t>Сяо</a:t>
            </a:r>
            <a:r>
              <a:rPr lang="ru-RU" sz="17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1700" b="1" dirty="0" err="1">
                <a:solidFill>
                  <a:srgbClr val="002060"/>
                </a:solidFill>
                <a:latin typeface="+mj-lt"/>
              </a:rPr>
              <a:t>Хунбо</a:t>
            </a:r>
            <a:r>
              <a:rPr lang="ru-RU" sz="1700" b="1" dirty="0">
                <a:solidFill>
                  <a:srgbClr val="002060"/>
                </a:solidFill>
                <a:latin typeface="+mj-lt"/>
              </a:rPr>
              <a:t>, Ли </a:t>
            </a:r>
            <a:r>
              <a:rPr lang="ru-RU" sz="1700" b="1" dirty="0" err="1">
                <a:solidFill>
                  <a:srgbClr val="002060"/>
                </a:solidFill>
                <a:latin typeface="+mj-lt"/>
              </a:rPr>
              <a:t>Сяоюй</a:t>
            </a:r>
            <a:r>
              <a:rPr lang="ru-RU" sz="1700" b="1" dirty="0">
                <a:solidFill>
                  <a:srgbClr val="002060"/>
                </a:solidFill>
                <a:latin typeface="+mj-lt"/>
              </a:rPr>
              <a:t>, В.А. Ильина, А.А. </a:t>
            </a:r>
            <a:r>
              <a:rPr lang="ru-RU" sz="1700" b="1" dirty="0" err="1">
                <a:solidFill>
                  <a:srgbClr val="002060"/>
                </a:solidFill>
                <a:latin typeface="+mj-lt"/>
              </a:rPr>
              <a:t>Шабуновой</a:t>
            </a:r>
            <a:r>
              <a:rPr lang="ru-RU" sz="1700" b="1" dirty="0">
                <a:solidFill>
                  <a:srgbClr val="002060"/>
                </a:solidFill>
                <a:latin typeface="+mj-lt"/>
              </a:rPr>
              <a:t>, Вологда, 2025. 208 с.</a:t>
            </a:r>
          </a:p>
          <a:p>
            <a:endParaRPr lang="ru-RU" sz="1700" b="1" dirty="0">
              <a:solidFill>
                <a:srgbClr val="002060"/>
              </a:solidFill>
              <a:latin typeface="+mj-lt"/>
            </a:endParaRPr>
          </a:p>
          <a:p>
            <a:r>
              <a:rPr lang="ru-RU" sz="1600" dirty="0">
                <a:solidFill>
                  <a:srgbClr val="C00000"/>
                </a:solidFill>
                <a:latin typeface="+mj-lt"/>
              </a:rPr>
              <a:t>Проведено исследование развития международного сотрудничества в сфере туризма между Россией и Китаем, опирающееся на системный трехуровневый подход (макро-, мезо-, микро-) к оптимизации процесса государственного управления и планирования в туристической отрасли, подкрепленный анализом политических, экономических, институциональных, ресурсных и культурных факторов долгосрочного партнерства. Синтез методов экономической географии, пространственной экономики, межотраслевого моделирования и др. позволил предложить конкретные модели сотрудничества (модельный регион, приграничный регион, регион внутреннего сотрудничества), углубленно изучить нишевые направления («красный туризм», эко-туризм, полярный туризм в рамках «Ледового Шелкового пути»), количественно доказать высокую мультипликативную отдачу от развития туризма внутри страны, обосновывая значимость инвестирования в туристическую инфраструктуру, что создает основу для наращивания въездного туристического потока из Китая. </a:t>
            </a:r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F47C18D8-3347-43B0-B796-D381B6C6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13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5E6CD9F-49C1-4A23-893F-B11CCF0E5D59}"/>
              </a:ext>
            </a:extLst>
          </p:cNvPr>
          <p:cNvSpPr txBox="1">
            <a:spLocks/>
          </p:cNvSpPr>
          <p:nvPr/>
        </p:nvSpPr>
        <p:spPr bwMode="auto">
          <a:xfrm>
            <a:off x="3023855" y="484575"/>
            <a:ext cx="61442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800" b="1" dirty="0">
                <a:solidFill>
                  <a:srgbClr val="C00000"/>
                </a:solidFill>
                <a:ea typeface="+mn-ea"/>
                <a:cs typeface="Arial" charset="0"/>
              </a:rPr>
              <a:t>Основные научные результаты за 2025 год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515C0FA-028A-4339-86E2-D9DF2FCB4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767" y="1204824"/>
            <a:ext cx="3661501" cy="514418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32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75520" y="1484787"/>
            <a:ext cx="403244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endParaRPr lang="ru-RU" sz="1600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2B2F946-4246-4D22-B8CA-FEB01BC18FDA}"/>
              </a:ext>
            </a:extLst>
          </p:cNvPr>
          <p:cNvSpPr/>
          <p:nvPr/>
        </p:nvSpPr>
        <p:spPr>
          <a:xfrm>
            <a:off x="1199456" y="1204932"/>
            <a:ext cx="606795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tx2"/>
                </a:solidFill>
                <a:latin typeface="+mj-lt"/>
              </a:rPr>
              <a:t>Ильин В.А., Морев М.В. На трудном пути к исцелению от «травмы»…: о реализации В. В. Путиным курса национального развития Российской Федерации : монография / В. А. Ильин, М. В. Морев, Вологда, 2025.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ED5B452D-CCFD-4500-A752-103D80CC3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14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EF8823-1F6B-41C6-8427-B1192A522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714" y="1204932"/>
            <a:ext cx="3631553" cy="516883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8B9B406-F3AC-4705-9B44-EE8F15C1050D}"/>
              </a:ext>
            </a:extLst>
          </p:cNvPr>
          <p:cNvSpPr txBox="1">
            <a:spLocks/>
          </p:cNvSpPr>
          <p:nvPr/>
        </p:nvSpPr>
        <p:spPr bwMode="auto">
          <a:xfrm>
            <a:off x="3023855" y="484575"/>
            <a:ext cx="61442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800" b="1" dirty="0">
                <a:solidFill>
                  <a:srgbClr val="C00000"/>
                </a:solidFill>
                <a:ea typeface="+mn-ea"/>
                <a:cs typeface="Arial" charset="0"/>
              </a:rPr>
              <a:t>Основные научные результаты за 2025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34C402-1DD7-4536-96FB-3B269010E6B1}"/>
              </a:ext>
            </a:extLst>
          </p:cNvPr>
          <p:cNvSpPr/>
          <p:nvPr/>
        </p:nvSpPr>
        <p:spPr>
          <a:xfrm>
            <a:off x="1199456" y="2506054"/>
            <a:ext cx="606795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600" dirty="0">
                <a:solidFill>
                  <a:srgbClr val="C00000"/>
                </a:solidFill>
                <a:latin typeface="+mn-lt"/>
              </a:rPr>
              <a:t>Развит теоретико-методологический подход к анализу и интерпретации тенденций общественного развития в части методического и инструментального обеспечения процесса диагностики негативных изменений состояния социума в долгосрочной динамике. Апробация подхода на материалах социологических исследований, проведенных на территории Вологодской области, позволила выявить факторы и тенденции снижения интеллектуального, творческого потенциала, морально-нравственного уровня населения региона, что соответствует общероссийским трендам. </a:t>
            </a:r>
          </a:p>
          <a:p>
            <a:pPr>
              <a:spcBef>
                <a:spcPts val="1200"/>
              </a:spcBef>
            </a:pPr>
            <a:r>
              <a:rPr lang="ru-RU" sz="1600" dirty="0">
                <a:solidFill>
                  <a:srgbClr val="C00000"/>
                </a:solidFill>
                <a:latin typeface="+mn-lt"/>
              </a:rPr>
              <a:t>В исследовании эмпирически доказан латентный характер выявленных негативных изменений, что требует не только повышенного внимания к данной проблеме органов управления, но и широкого комплекса </a:t>
            </a:r>
            <a:r>
              <a:rPr lang="ru-RU" sz="1600" dirty="0" err="1">
                <a:solidFill>
                  <a:srgbClr val="C00000"/>
                </a:solidFill>
                <a:latin typeface="+mn-lt"/>
              </a:rPr>
              <a:t>акторов</a:t>
            </a:r>
            <a:r>
              <a:rPr lang="ru-RU" sz="1600" dirty="0">
                <a:solidFill>
                  <a:srgbClr val="C00000"/>
                </a:solidFill>
                <a:latin typeface="+mn-lt"/>
              </a:rPr>
              <a:t> общественного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9083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75520" y="1484787"/>
            <a:ext cx="403244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endParaRPr lang="ru-RU" sz="1600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2B2F946-4246-4D22-B8CA-FEB01BC18FDA}"/>
              </a:ext>
            </a:extLst>
          </p:cNvPr>
          <p:cNvSpPr/>
          <p:nvPr/>
        </p:nvSpPr>
        <p:spPr>
          <a:xfrm>
            <a:off x="1187262" y="1204932"/>
            <a:ext cx="6144290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02060"/>
                </a:solidFill>
                <a:latin typeface="+mj-lt"/>
              </a:rPr>
              <a:t>Молодежь в современном российском обществе : монография / Вологодский научный центр Российской академии наук ; [А. А. Шабунова, М. А. Груздева, </a:t>
            </a:r>
          </a:p>
          <a:p>
            <a:r>
              <a:rPr lang="ru-RU" sz="1700" b="1" dirty="0">
                <a:solidFill>
                  <a:srgbClr val="002060"/>
                </a:solidFill>
                <a:latin typeface="+mj-lt"/>
              </a:rPr>
              <a:t>А.Э. Жданова и др. ; под ред. А.А. </a:t>
            </a:r>
            <a:r>
              <a:rPr lang="ru-RU" sz="1700" b="1" dirty="0" err="1">
                <a:solidFill>
                  <a:srgbClr val="002060"/>
                </a:solidFill>
                <a:latin typeface="+mj-lt"/>
              </a:rPr>
              <a:t>Шабуновой</a:t>
            </a:r>
            <a:r>
              <a:rPr lang="ru-RU" sz="1700" b="1" dirty="0">
                <a:solidFill>
                  <a:srgbClr val="002060"/>
                </a:solidFill>
                <a:latin typeface="+mj-lt"/>
              </a:rPr>
              <a:t>]. – Вологда : </a:t>
            </a:r>
            <a:r>
              <a:rPr lang="ru-RU" sz="1700" b="1" dirty="0" err="1">
                <a:solidFill>
                  <a:srgbClr val="002060"/>
                </a:solidFill>
                <a:latin typeface="+mj-lt"/>
              </a:rPr>
              <a:t>ВолНЦ</a:t>
            </a:r>
            <a:r>
              <a:rPr lang="ru-RU" sz="1700" b="1" dirty="0">
                <a:solidFill>
                  <a:srgbClr val="002060"/>
                </a:solidFill>
                <a:latin typeface="+mj-lt"/>
              </a:rPr>
              <a:t> РАН, 2025. – 229 с. 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ED5B452D-CCFD-4500-A752-103D80CC3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15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5633591-2DC1-44EB-B5EB-A6D0FDAE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855" y="467380"/>
            <a:ext cx="6144290" cy="369332"/>
          </a:xfr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00000"/>
                </a:solidFill>
                <a:ea typeface="+mn-ea"/>
                <a:cs typeface="Arial" charset="0"/>
              </a:rPr>
              <a:t>Основные научные результаты за 2025 год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4FDFC9-D441-463D-A453-9EAB6ED15478}"/>
              </a:ext>
            </a:extLst>
          </p:cNvPr>
          <p:cNvSpPr txBox="1"/>
          <p:nvPr/>
        </p:nvSpPr>
        <p:spPr>
          <a:xfrm>
            <a:off x="1199151" y="2780928"/>
            <a:ext cx="6288981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1600" i="0" dirty="0">
                <a:solidFill>
                  <a:srgbClr val="C00000"/>
                </a:solidFill>
                <a:effectLst/>
                <a:latin typeface="+mn-lt"/>
              </a:rPr>
              <a:t>Обоснован и апробирован портретный подход к анализу положения особой социально-демографической группы «молодежь», включающий разработку системы элементов и эмпирических индикаторов для его оценки. Каждый из этих вопросов представляет собой актуальную проблему укрепления демографического потенциала России как основы национального суверенитета и ее конкурентоспособности на геополитической арене. </a:t>
            </a:r>
          </a:p>
          <a:p>
            <a:pPr>
              <a:spcBef>
                <a:spcPts val="1200"/>
              </a:spcBef>
            </a:pPr>
            <a:r>
              <a:rPr lang="ru-RU" sz="1600" i="0" dirty="0">
                <a:solidFill>
                  <a:srgbClr val="C00000"/>
                </a:solidFill>
                <a:effectLst/>
                <a:latin typeface="+mn-lt"/>
              </a:rPr>
              <a:t>Разработаны направления повышения эффективности региональной молодежной политики в целях укрепления традиционных российских ценностей, которые выступают драйвером оптимизации демографического и трудового поведения, выбора образовательных траекторий и повышения гражданской активности. 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52F08A-F67D-4AEC-A531-BA8924606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713" y="1204932"/>
            <a:ext cx="3631553" cy="523776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755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1851" y="5220487"/>
            <a:ext cx="1871037" cy="580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с 2013 года 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6 раз в год</a:t>
            </a:r>
          </a:p>
        </p:txBody>
      </p:sp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id="{38F45614-B9A7-44AA-9D66-B031B33CF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21444"/>
            <a:ext cx="914400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+mj-lt"/>
              </a:rPr>
              <a:t>Регулярные информационно-аналитические издания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FA95698-50F3-4126-9184-F916CE4CAEEF}"/>
              </a:ext>
            </a:extLst>
          </p:cNvPr>
          <p:cNvSpPr/>
          <p:nvPr/>
        </p:nvSpPr>
        <p:spPr>
          <a:xfrm>
            <a:off x="2735963" y="5216129"/>
            <a:ext cx="19363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с 2013 года 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1 раз в год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E70453-F94C-467E-BD6A-D0036E5B34F2}"/>
              </a:ext>
            </a:extLst>
          </p:cNvPr>
          <p:cNvSpPr/>
          <p:nvPr/>
        </p:nvSpPr>
        <p:spPr>
          <a:xfrm>
            <a:off x="9911552" y="5216130"/>
            <a:ext cx="2131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с 2025 года 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1 раз в 2 года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A44020B-E5DC-4E4F-966F-686B4DE60053}"/>
              </a:ext>
            </a:extLst>
          </p:cNvPr>
          <p:cNvSpPr/>
          <p:nvPr/>
        </p:nvSpPr>
        <p:spPr>
          <a:xfrm>
            <a:off x="5127826" y="5216129"/>
            <a:ext cx="1936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с 2022 года 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1 раз в год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472FBDF-D69A-44AD-8FD1-90B8A2DCEEB2}"/>
              </a:ext>
            </a:extLst>
          </p:cNvPr>
          <p:cNvSpPr/>
          <p:nvPr/>
        </p:nvSpPr>
        <p:spPr>
          <a:xfrm>
            <a:off x="7629496" y="5220489"/>
            <a:ext cx="1967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с 2024 года 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1 раз в 2 года</a:t>
            </a:r>
          </a:p>
        </p:txBody>
      </p:sp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C244D812-7822-4C1E-8CCA-9123F7ACB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16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E542E80-37C0-4617-9215-4715AA88A9B5}"/>
              </a:ext>
            </a:extLst>
          </p:cNvPr>
          <p:cNvGrpSpPr/>
          <p:nvPr/>
        </p:nvGrpSpPr>
        <p:grpSpPr>
          <a:xfrm>
            <a:off x="187263" y="1914842"/>
            <a:ext cx="11817474" cy="3197549"/>
            <a:chOff x="225778" y="1914842"/>
            <a:chExt cx="11817474" cy="3197549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E9E083C-03BB-4E17-B700-987F7EDE0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78" y="1914842"/>
              <a:ext cx="2239381" cy="3197548"/>
            </a:xfrm>
            <a:prstGeom prst="rect">
              <a:avLst/>
            </a:prstGeom>
            <a:ln>
              <a:solidFill>
                <a:srgbClr val="00206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E74E710-70CB-4119-803A-AEDC2165F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6316" y="1914842"/>
              <a:ext cx="2253924" cy="3188212"/>
            </a:xfrm>
            <a:prstGeom prst="rect">
              <a:avLst/>
            </a:prstGeom>
            <a:ln>
              <a:solidFill>
                <a:srgbClr val="00206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CBE88A7-22F4-4DB1-9CFE-8F5C1A106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1396" y="1914842"/>
              <a:ext cx="2253922" cy="3188209"/>
            </a:xfrm>
            <a:prstGeom prst="rect">
              <a:avLst/>
            </a:prstGeom>
            <a:ln>
              <a:solidFill>
                <a:srgbClr val="00206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0248C793-7FE7-4023-9AA5-3A01372CC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6475" y="1914842"/>
              <a:ext cx="2253922" cy="3188209"/>
            </a:xfrm>
            <a:prstGeom prst="rect">
              <a:avLst/>
            </a:prstGeom>
            <a:ln>
              <a:solidFill>
                <a:srgbClr val="00206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4BF7F47-19B9-48EC-8B32-8E8627B99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1553" y="1914842"/>
              <a:ext cx="2131699" cy="3197549"/>
            </a:xfrm>
            <a:prstGeom prst="rect">
              <a:avLst/>
            </a:prstGeom>
            <a:ln>
              <a:solidFill>
                <a:srgbClr val="00206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5" name="Прямоугольник 6">
            <a:extLst>
              <a:ext uri="{FF2B5EF4-FFF2-40B4-BE49-F238E27FC236}">
                <a16:creationId xmlns:a16="http://schemas.microsoft.com/office/drawing/2014/main" id="{53B26A7B-469A-4F9F-9197-FBB80AD3D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395767"/>
            <a:ext cx="914400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j-lt"/>
              </a:rPr>
              <a:t>Бюллетени</a:t>
            </a:r>
          </a:p>
        </p:txBody>
      </p:sp>
    </p:spTree>
    <p:extLst>
      <p:ext uri="{BB962C8B-B14F-4D97-AF65-F5344CB8AC3E}">
        <p14:creationId xmlns:p14="http://schemas.microsoft.com/office/powerpoint/2010/main" val="368454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ADB8D47-4D91-4417-9DFA-6AB5B8DB8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10" y="1657908"/>
            <a:ext cx="2225063" cy="3188209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5BB8395-9298-4E6B-ACAB-A83B8EEF8A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577" y="1657907"/>
            <a:ext cx="2253922" cy="3188209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E70453-F94C-467E-BD6A-D0036E5B34F2}"/>
              </a:ext>
            </a:extLst>
          </p:cNvPr>
          <p:cNvSpPr/>
          <p:nvPr/>
        </p:nvSpPr>
        <p:spPr>
          <a:xfrm>
            <a:off x="2729688" y="4907704"/>
            <a:ext cx="2131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с 2023 года 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1 раз в 2 года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340EA9A-474E-47C7-93E7-B88458326212}"/>
              </a:ext>
            </a:extLst>
          </p:cNvPr>
          <p:cNvSpPr/>
          <p:nvPr/>
        </p:nvSpPr>
        <p:spPr>
          <a:xfrm>
            <a:off x="411467" y="4907704"/>
            <a:ext cx="19363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с 2020 года 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1 раз в год</a:t>
            </a:r>
          </a:p>
        </p:txBody>
      </p:sp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C244D812-7822-4C1E-8CCA-9123F7ACB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17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1EC4DB9-8FF6-4B21-A65A-831239CF5C65}"/>
              </a:ext>
            </a:extLst>
          </p:cNvPr>
          <p:cNvSpPr/>
          <p:nvPr/>
        </p:nvSpPr>
        <p:spPr>
          <a:xfrm>
            <a:off x="1958321" y="1141475"/>
            <a:ext cx="1111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j-lt"/>
              </a:rPr>
              <a:t>Доклады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7314F28-D4AE-4953-BF54-358E052C3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916" y="1657907"/>
            <a:ext cx="3893418" cy="262416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A51B139-F496-4DEE-84DF-E5EFEED22CA1}"/>
              </a:ext>
            </a:extLst>
          </p:cNvPr>
          <p:cNvSpPr/>
          <p:nvPr/>
        </p:nvSpPr>
        <p:spPr>
          <a:xfrm>
            <a:off x="7641688" y="1141475"/>
            <a:ext cx="29610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j-lt"/>
              </a:rPr>
              <a:t>Научно-справочные атласы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F37055D-9639-4992-A910-3D1B5DEB310D}"/>
              </a:ext>
            </a:extLst>
          </p:cNvPr>
          <p:cNvSpPr/>
          <p:nvPr/>
        </p:nvSpPr>
        <p:spPr>
          <a:xfrm>
            <a:off x="9566310" y="6421490"/>
            <a:ext cx="11016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2026 год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E31719B-26B1-4B60-B125-8CBED5D74667}"/>
              </a:ext>
            </a:extLst>
          </p:cNvPr>
          <p:cNvSpPr/>
          <p:nvPr/>
        </p:nvSpPr>
        <p:spPr>
          <a:xfrm>
            <a:off x="5516528" y="4340729"/>
            <a:ext cx="13380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2025 год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2B8BF6-B263-4307-B90A-704108542D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90" y="3013719"/>
            <a:ext cx="3893418" cy="233524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905DE-25A2-40A5-8966-9CEAA0F500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002" y="4340729"/>
            <a:ext cx="3619888" cy="203618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Прямоугольник 6">
            <a:extLst>
              <a:ext uri="{FF2B5EF4-FFF2-40B4-BE49-F238E27FC236}">
                <a16:creationId xmlns:a16="http://schemas.microsoft.com/office/drawing/2014/main" id="{A24F0B86-AD18-485A-8175-889F43BB3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21444"/>
            <a:ext cx="914400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+mj-lt"/>
              </a:rPr>
              <a:t>Регулярные информационно-аналитические издания</a:t>
            </a:r>
          </a:p>
        </p:txBody>
      </p:sp>
    </p:spTree>
    <p:extLst>
      <p:ext uri="{BB962C8B-B14F-4D97-AF65-F5344CB8AC3E}">
        <p14:creationId xmlns:p14="http://schemas.microsoft.com/office/powerpoint/2010/main" val="21755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C244D812-7822-4C1E-8CCA-9123F7ACB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18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BB2FB28-5645-4776-A625-FE103AC80998}"/>
              </a:ext>
            </a:extLst>
          </p:cNvPr>
          <p:cNvSpPr/>
          <p:nvPr/>
        </p:nvSpPr>
        <p:spPr>
          <a:xfrm>
            <a:off x="8544272" y="6416924"/>
            <a:ext cx="35878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+mn-lt"/>
              </a:rPr>
              <a:t>Источник: данные РИНЦ на февраль 2026 г.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ED6DE5-A83F-49EE-A5B7-1B4D3F9A6B3A}"/>
              </a:ext>
            </a:extLst>
          </p:cNvPr>
          <p:cNvSpPr/>
          <p:nvPr/>
        </p:nvSpPr>
        <p:spPr>
          <a:xfrm>
            <a:off x="983430" y="5251370"/>
            <a:ext cx="10441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+mn-lt"/>
              </a:rPr>
              <a:t>Учитывается число авторов, имеющих публикации в РИНЦ, где данная организация указана в качестве места работы, а также все авторы, работавшие в этом году в данной организации и имеющие публикации согласно информации из системы Science Index.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E39D0CB8-1379-48D6-A1B2-DFD0B77BFB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1902871"/>
              </p:ext>
            </p:extLst>
          </p:nvPr>
        </p:nvGraphicFramePr>
        <p:xfrm>
          <a:off x="839415" y="908720"/>
          <a:ext cx="10729193" cy="4360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id="{38F45614-B9A7-44AA-9D66-B031B33CF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620688"/>
            <a:ext cx="10081121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Динамика публикаций научной организации в РИНЦ в расчете на одного автора* в 2021-2025 гг.</a:t>
            </a:r>
          </a:p>
        </p:txBody>
      </p:sp>
    </p:spTree>
    <p:extLst>
      <p:ext uri="{BB962C8B-B14F-4D97-AF65-F5344CB8AC3E}">
        <p14:creationId xmlns:p14="http://schemas.microsoft.com/office/powerpoint/2010/main" val="403321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id="{38F45614-B9A7-44AA-9D66-B031B33CF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1112" y="404665"/>
            <a:ext cx="1080120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Динамика средневзвешенного </a:t>
            </a:r>
            <a:r>
              <a:rPr lang="ru-RU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импакт</a:t>
            </a:r>
            <a:r>
              <a:rPr 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-фактора журналов*,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в которых были опубликованы статьи научных организаций в 2021-2025 гг.</a:t>
            </a:r>
          </a:p>
        </p:txBody>
      </p:sp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C244D812-7822-4C1E-8CCA-9123F7ACB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19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BB2FB28-5645-4776-A625-FE103AC80998}"/>
              </a:ext>
            </a:extLst>
          </p:cNvPr>
          <p:cNvSpPr/>
          <p:nvPr/>
        </p:nvSpPr>
        <p:spPr>
          <a:xfrm>
            <a:off x="8364470" y="6408535"/>
            <a:ext cx="35878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+mn-lt"/>
              </a:rPr>
              <a:t>Источник: данные РИНЦ на февраль 2026 г.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ED6DE5-A83F-49EE-A5B7-1B4D3F9A6B3A}"/>
              </a:ext>
            </a:extLst>
          </p:cNvPr>
          <p:cNvSpPr/>
          <p:nvPr/>
        </p:nvSpPr>
        <p:spPr>
          <a:xfrm>
            <a:off x="911424" y="5567103"/>
            <a:ext cx="10801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+mn-lt"/>
              </a:rPr>
              <a:t>*Рассчитывается как средний </a:t>
            </a:r>
            <a:r>
              <a:rPr lang="ru-RU" sz="1600" dirty="0" err="1">
                <a:solidFill>
                  <a:srgbClr val="002060"/>
                </a:solidFill>
                <a:latin typeface="+mn-lt"/>
              </a:rPr>
              <a:t>импакт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-фактор по всем статьям организации в РИНЦ за текущий год.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85617DB8-4CB7-4A56-9DDB-FC721B8E84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1908677"/>
              </p:ext>
            </p:extLst>
          </p:nvPr>
        </p:nvGraphicFramePr>
        <p:xfrm>
          <a:off x="911424" y="908720"/>
          <a:ext cx="10585176" cy="4555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1656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4"/>
          <p:cNvSpPr>
            <a:spLocks noChangeArrowheads="1"/>
          </p:cNvSpPr>
          <p:nvPr/>
        </p:nvSpPr>
        <p:spPr bwMode="auto">
          <a:xfrm>
            <a:off x="3143672" y="2039170"/>
            <a:ext cx="2295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Структура доклада</a:t>
            </a:r>
            <a:endParaRPr lang="ru-RU" sz="20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3076" name="Прямоугольник 5"/>
          <p:cNvSpPr>
            <a:spLocks noChangeArrowheads="1"/>
          </p:cNvSpPr>
          <p:nvPr/>
        </p:nvSpPr>
        <p:spPr bwMode="auto">
          <a:xfrm>
            <a:off x="3143672" y="2571590"/>
            <a:ext cx="12647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</a:rPr>
              <a:t>Введение  </a:t>
            </a:r>
            <a:endParaRPr lang="ru-RU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3077" name="Прямоугольник 6"/>
          <p:cNvSpPr>
            <a:spLocks noChangeArrowheads="1"/>
          </p:cNvSpPr>
          <p:nvPr/>
        </p:nvSpPr>
        <p:spPr bwMode="auto">
          <a:xfrm>
            <a:off x="3143672" y="3073232"/>
            <a:ext cx="4594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</a:rPr>
              <a:t>1. Общая информация о ФГБУН </a:t>
            </a:r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</a:rPr>
              <a:t>ВолНЦ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</a:rPr>
              <a:t> РАН.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078" name="Прямоугольник 7"/>
          <p:cNvSpPr>
            <a:spLocks noChangeArrowheads="1"/>
          </p:cNvSpPr>
          <p:nvPr/>
        </p:nvSpPr>
        <p:spPr bwMode="auto">
          <a:xfrm>
            <a:off x="3143672" y="3574874"/>
            <a:ext cx="7273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</a:rPr>
              <a:t>2. Результаты деятельности ФГБУН  </a:t>
            </a:r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</a:rPr>
              <a:t>ВолНЦ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</a:rPr>
              <a:t> РАН в 2025 году.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3081" name="Прямоугольник 10"/>
          <p:cNvSpPr>
            <a:spLocks noChangeArrowheads="1"/>
          </p:cNvSpPr>
          <p:nvPr/>
        </p:nvSpPr>
        <p:spPr bwMode="auto">
          <a:xfrm>
            <a:off x="3143672" y="4077072"/>
            <a:ext cx="69847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</a:rPr>
              <a:t>3. Реализация Стратегии развития ФГБУН  </a:t>
            </a:r>
            <a:r>
              <a:rPr lang="ru-RU" b="1" dirty="0" err="1">
                <a:solidFill>
                  <a:srgbClr val="002060"/>
                </a:solidFill>
                <a:latin typeface="Calibri" panose="020F0502020204030204" pitchFamily="34" charset="0"/>
              </a:rPr>
              <a:t>ВолНЦ</a:t>
            </a: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</a:rPr>
              <a:t> РАН до 2030 года</a:t>
            </a:r>
          </a:p>
          <a:p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</a:rPr>
              <a:t>    и на период до 2040 года.</a:t>
            </a:r>
          </a:p>
          <a:p>
            <a:endParaRPr lang="ru-RU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674BA5C9-A0A0-4E31-85DC-10FBE3CFD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C244D812-7822-4C1E-8CCA-9123F7ACB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20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BB2FB28-5645-4776-A625-FE103AC80998}"/>
              </a:ext>
            </a:extLst>
          </p:cNvPr>
          <p:cNvSpPr/>
          <p:nvPr/>
        </p:nvSpPr>
        <p:spPr>
          <a:xfrm>
            <a:off x="8134174" y="6401940"/>
            <a:ext cx="35878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+mn-lt"/>
              </a:rPr>
              <a:t>Источник: данные РИНЦ на февраль 2026 г.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ED6DE5-A83F-49EE-A5B7-1B4D3F9A6B3A}"/>
              </a:ext>
            </a:extLst>
          </p:cNvPr>
          <p:cNvSpPr/>
          <p:nvPr/>
        </p:nvSpPr>
        <p:spPr>
          <a:xfrm>
            <a:off x="1012163" y="5073394"/>
            <a:ext cx="1044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+mn-lt"/>
              </a:rPr>
              <a:t>Учитывается число авторов, имеющих публикации в РИНЦ, где данная организация указана в качестве места работы, а также все авторы, работавшие в этом году в данной организации и имеющие публикации согласно информации из системы Science Index.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C7A1569F-0F4D-4266-A591-C93B05F310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7125453"/>
              </p:ext>
            </p:extLst>
          </p:nvPr>
        </p:nvGraphicFramePr>
        <p:xfrm>
          <a:off x="1012163" y="1196752"/>
          <a:ext cx="10441160" cy="3842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6">
            <a:extLst>
              <a:ext uri="{FF2B5EF4-FFF2-40B4-BE49-F238E27FC236}">
                <a16:creationId xmlns:a16="http://schemas.microsoft.com/office/drawing/2014/main" id="{DCD00712-7474-42B4-93D0-7E1938DF1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620688"/>
            <a:ext cx="10081121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Динамика публикаций научной организации в РИНЦ в расчете на одного автора* в 2021-2025 гг.</a:t>
            </a:r>
          </a:p>
        </p:txBody>
      </p:sp>
    </p:spTree>
    <p:extLst>
      <p:ext uri="{BB962C8B-B14F-4D97-AF65-F5344CB8AC3E}">
        <p14:creationId xmlns:p14="http://schemas.microsoft.com/office/powerpoint/2010/main" val="34297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95400" y="6003750"/>
            <a:ext cx="7642206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Font typeface="Candara" pitchFamily="34" charset="0"/>
              <a:buNone/>
            </a:pPr>
            <a:r>
              <a:rPr lang="ru-RU" sz="1600" dirty="0">
                <a:solidFill>
                  <a:srgbClr val="C00000"/>
                </a:solidFill>
                <a:latin typeface="+mn-lt"/>
                <a:cs typeface="+mn-cs"/>
              </a:rPr>
              <a:t>*</a:t>
            </a:r>
            <a:r>
              <a:rPr lang="ru-RU" altLang="ru-RU" sz="1600" dirty="0">
                <a:solidFill>
                  <a:srgbClr val="C00000"/>
                </a:solidFill>
                <a:latin typeface="+mn-lt"/>
                <a:cs typeface="+mn-cs"/>
              </a:rPr>
              <a:t>Данные РИНЦ за 2025 год являются неполными. </a:t>
            </a:r>
          </a:p>
          <a:p>
            <a:pPr>
              <a:spcBef>
                <a:spcPct val="20000"/>
              </a:spcBef>
              <a:buFont typeface="Candara" pitchFamily="34" charset="0"/>
              <a:buNone/>
            </a:pPr>
            <a:r>
              <a:rPr lang="ru-RU" altLang="ru-RU" sz="1600" dirty="0">
                <a:solidFill>
                  <a:srgbClr val="002060"/>
                </a:solidFill>
                <a:latin typeface="+mn-lt"/>
                <a:cs typeface="+mn-cs"/>
              </a:rPr>
              <a:t>Источник: данные РИНЦ на 12.02.2026.</a:t>
            </a:r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68AA437F-14C3-404C-B847-454E3BAFB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21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2AA2A930-42DB-449B-9CF6-6789BFD98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810932"/>
              </p:ext>
            </p:extLst>
          </p:nvPr>
        </p:nvGraphicFramePr>
        <p:xfrm>
          <a:off x="803412" y="1196752"/>
          <a:ext cx="10585177" cy="453650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207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99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99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99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56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85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85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5280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8994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77797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Показатель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2024¹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2025²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Итого за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2015-2025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Разница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2025 к 2015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31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Число публикаций в РИНЦ, ед.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528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1B019D"/>
                          </a:solidFill>
                          <a:effectLst/>
                        </a:rPr>
                        <a:t>747</a:t>
                      </a:r>
                      <a:endParaRPr lang="ru-RU" sz="1400" b="1" u="none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1B019D"/>
                          </a:solidFill>
                          <a:effectLst/>
                        </a:rPr>
                        <a:t>707</a:t>
                      </a:r>
                      <a:endParaRPr lang="ru-RU" sz="1400" b="1" u="none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1B019D"/>
                          </a:solidFill>
                          <a:effectLst/>
                        </a:rPr>
                        <a:t>627</a:t>
                      </a:r>
                      <a:endParaRPr lang="ru-RU" sz="1400" b="1" u="none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1B019D"/>
                          </a:solidFill>
                          <a:effectLst/>
                        </a:rPr>
                        <a:t>593</a:t>
                      </a:r>
                      <a:endParaRPr lang="ru-RU" sz="1400" b="1" u="none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1B019D"/>
                          </a:solidFill>
                          <a:effectLst/>
                        </a:rPr>
                        <a:t>466</a:t>
                      </a:r>
                      <a:endParaRPr lang="ru-RU" sz="1400" b="1" u="none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1B019D"/>
                          </a:solidFill>
                          <a:effectLst/>
                        </a:rPr>
                        <a:t>551</a:t>
                      </a:r>
                      <a:endParaRPr lang="ru-RU" sz="1400" b="1" u="none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1B019D"/>
                          </a:solidFill>
                          <a:effectLst/>
                        </a:rPr>
                        <a:t>6708</a:t>
                      </a:r>
                      <a:endParaRPr lang="ru-RU" sz="1400" b="1" i="0" u="none" strike="noStrike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6600"/>
                          </a:solidFill>
                          <a:effectLst/>
                        </a:rPr>
                        <a:t>+23</a:t>
                      </a:r>
                      <a:endParaRPr lang="ru-RU" sz="1400" b="1" i="0" u="none" strike="noStrike" dirty="0"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831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Число публикаций в ядре РИНЦ, ед.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87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1B019D"/>
                          </a:solidFill>
                          <a:effectLst/>
                        </a:rPr>
                        <a:t>104</a:t>
                      </a:r>
                      <a:endParaRPr lang="ru-RU" sz="1400" b="1" u="none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1B019D"/>
                          </a:solidFill>
                          <a:effectLst/>
                        </a:rPr>
                        <a:t>96</a:t>
                      </a:r>
                      <a:endParaRPr lang="ru-RU" sz="1400" b="1" u="none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1B019D"/>
                          </a:solidFill>
                          <a:effectLst/>
                        </a:rPr>
                        <a:t>93</a:t>
                      </a:r>
                      <a:endParaRPr lang="ru-RU" sz="1400" b="1" u="none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1B019D"/>
                          </a:solidFill>
                          <a:effectLst/>
                        </a:rPr>
                        <a:t>111</a:t>
                      </a:r>
                      <a:endParaRPr lang="ru-RU" sz="1400" b="1" u="none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1B019D"/>
                          </a:solidFill>
                          <a:effectLst/>
                        </a:rPr>
                        <a:t>8</a:t>
                      </a:r>
                      <a:r>
                        <a:rPr lang="en-US" sz="1400" b="1" u="none" dirty="0">
                          <a:solidFill>
                            <a:srgbClr val="1B019D"/>
                          </a:solidFill>
                          <a:effectLst/>
                        </a:rPr>
                        <a:t>4</a:t>
                      </a:r>
                      <a:endParaRPr lang="ru-RU" sz="1400" b="1" u="none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400" b="1" u="none" dirty="0">
                          <a:solidFill>
                            <a:srgbClr val="1B019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</a:t>
                      </a:r>
                      <a:endParaRPr lang="ru-RU" sz="1400" b="1" u="none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1B019D"/>
                          </a:solidFill>
                          <a:effectLst/>
                        </a:rPr>
                        <a:t>1012</a:t>
                      </a:r>
                      <a:endParaRPr lang="ru-RU" sz="1400" b="1" i="0" u="none" strike="noStrike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400" b="1" i="0" u="none" strike="noStrike" dirty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                                                                            </a:t>
                      </a:r>
                      <a:endParaRPr lang="ru-RU" sz="1400" b="1" i="0" u="none" strike="noStrike" dirty="0"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31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Число публикаций в журналах ВАК, ед.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1B019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1B019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1B019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1B019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1B019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>
                          <a:solidFill>
                            <a:srgbClr val="1B019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1B019D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66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+61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38646256"/>
                  </a:ext>
                </a:extLst>
              </a:tr>
              <a:tr h="55831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Число цитирований в РИНЦ, ед.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2640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6054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6425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6306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6550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6561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4835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1B019D"/>
                          </a:solidFill>
                          <a:effectLst/>
                        </a:rPr>
                        <a:t>57127</a:t>
                      </a:r>
                      <a:endParaRPr lang="ru-RU" sz="1400" b="1" i="0" u="none" strike="noStrike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6600"/>
                          </a:solidFill>
                          <a:effectLst/>
                        </a:rPr>
                        <a:t>+2195</a:t>
                      </a:r>
                      <a:endParaRPr lang="ru-RU" sz="1400" b="1" i="0" u="none" strike="noStrike" dirty="0"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5511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Число цитирований из ядра РИНЦ, ед.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>
                          <a:solidFill>
                            <a:srgbClr val="1B019D"/>
                          </a:solidFill>
                          <a:effectLst/>
                        </a:rPr>
                        <a:t>400</a:t>
                      </a:r>
                      <a:endParaRPr lang="ru-RU" sz="1400" b="1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665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659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541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636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558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444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1B019D"/>
                          </a:solidFill>
                          <a:effectLst/>
                        </a:rPr>
                        <a:t>5329</a:t>
                      </a:r>
                      <a:endParaRPr lang="ru-RU" sz="1400" b="1" i="0" u="none" strike="noStrike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006600"/>
                          </a:solidFill>
                          <a:effectLst/>
                        </a:rPr>
                        <a:t>+44</a:t>
                      </a:r>
                      <a:endParaRPr lang="ru-RU" sz="1400" b="1" i="0" u="none" strike="noStrike" dirty="0"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554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Индекс </a:t>
                      </a:r>
                      <a:r>
                        <a:rPr lang="ru-RU" sz="1400" b="1" dirty="0" err="1">
                          <a:effectLst/>
                        </a:rPr>
                        <a:t>Хирша</a:t>
                      </a:r>
                      <a:r>
                        <a:rPr lang="ru-RU" sz="1400" b="1" dirty="0">
                          <a:effectLst/>
                        </a:rPr>
                        <a:t> в РИНЦ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24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60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64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66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71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76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77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 77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solidFill>
                            <a:srgbClr val="006600"/>
                          </a:solidFill>
                          <a:effectLst/>
                        </a:rPr>
                        <a:t>+53</a:t>
                      </a:r>
                      <a:endParaRPr lang="ru-RU" sz="1400" b="1" dirty="0"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397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Индекс </a:t>
                      </a:r>
                      <a:r>
                        <a:rPr lang="ru-RU" sz="1400" b="1" dirty="0" err="1">
                          <a:effectLst/>
                        </a:rPr>
                        <a:t>Хирша</a:t>
                      </a:r>
                      <a:r>
                        <a:rPr lang="ru-RU" sz="1400" b="1" dirty="0">
                          <a:effectLst/>
                        </a:rPr>
                        <a:t> по ядру РИНЦ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 err="1">
                          <a:solidFill>
                            <a:srgbClr val="1B019D"/>
                          </a:solidFill>
                          <a:effectLst/>
                        </a:rPr>
                        <a:t>н.д</a:t>
                      </a: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.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 err="1">
                          <a:solidFill>
                            <a:srgbClr val="1B019D"/>
                          </a:solidFill>
                          <a:effectLst/>
                        </a:rPr>
                        <a:t>н.д</a:t>
                      </a: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.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 err="1">
                          <a:solidFill>
                            <a:srgbClr val="1B019D"/>
                          </a:solidFill>
                          <a:effectLst/>
                        </a:rPr>
                        <a:t>н.д</a:t>
                      </a: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.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 err="1">
                          <a:solidFill>
                            <a:srgbClr val="1B019D"/>
                          </a:solidFill>
                          <a:effectLst/>
                        </a:rPr>
                        <a:t>н.д</a:t>
                      </a: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.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 err="1">
                          <a:solidFill>
                            <a:srgbClr val="1B019D"/>
                          </a:solidFill>
                          <a:effectLst/>
                        </a:rPr>
                        <a:t>н.д</a:t>
                      </a: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.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21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22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22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716405" algn="l"/>
                        </a:tabLst>
                      </a:pPr>
                      <a:r>
                        <a:rPr lang="ru-RU" sz="1400" b="1" dirty="0">
                          <a:solidFill>
                            <a:srgbClr val="1B019D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rgbClr val="1B019D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Box 2">
            <a:extLst>
              <a:ext uri="{FF2B5EF4-FFF2-40B4-BE49-F238E27FC236}">
                <a16:creationId xmlns:a16="http://schemas.microsoft.com/office/drawing/2014/main" id="{BC910A4E-67AF-4001-BD0E-1591E6761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592" y="477066"/>
            <a:ext cx="7924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>
              <a:defRPr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dirty="0"/>
              <a:t>Показатели публикационной активности </a:t>
            </a:r>
            <a:r>
              <a:rPr lang="ru-RU" altLang="ru-RU" dirty="0" err="1"/>
              <a:t>ВолНЦ</a:t>
            </a:r>
            <a:r>
              <a:rPr lang="ru-RU" altLang="ru-RU" dirty="0"/>
              <a:t> РАН </a:t>
            </a:r>
          </a:p>
          <a:p>
            <a:r>
              <a:rPr lang="ru-RU" altLang="ru-RU" dirty="0"/>
              <a:t>за период с 2015 по 2025 гг. (авторский капитал)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2B212E5-2C5F-44A6-A6FB-F959401FE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413" y="6019139"/>
            <a:ext cx="62464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¹В сравнении с докладом директора от 26.02.2025 года: 322, 71, 4893</a:t>
            </a:r>
          </a:p>
          <a:p>
            <a:r>
              <a:rPr lang="ru-RU" altLang="ru-RU" sz="16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²Данные РИНЦ за 2025 год не являются полными</a:t>
            </a:r>
          </a:p>
        </p:txBody>
      </p:sp>
    </p:spTree>
    <p:extLst>
      <p:ext uri="{BB962C8B-B14F-4D97-AF65-F5344CB8AC3E}">
        <p14:creationId xmlns:p14="http://schemas.microsoft.com/office/powerpoint/2010/main" val="205027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E16EC54-D937-4DDC-AEE5-DC1BFD48128E}"/>
              </a:ext>
            </a:extLst>
          </p:cNvPr>
          <p:cNvSpPr/>
          <p:nvPr/>
        </p:nvSpPr>
        <p:spPr>
          <a:xfrm>
            <a:off x="2783632" y="293772"/>
            <a:ext cx="66247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Динамика показателей публикационной активности ВолНЦ РАН за период 2021 – 2025 гг.  </a:t>
            </a:r>
          </a:p>
        </p:txBody>
      </p:sp>
      <p:sp>
        <p:nvSpPr>
          <p:cNvPr id="35" name="Номер слайда 3">
            <a:extLst>
              <a:ext uri="{FF2B5EF4-FFF2-40B4-BE49-F238E27FC236}">
                <a16:creationId xmlns:a16="http://schemas.microsoft.com/office/drawing/2014/main" id="{613695DF-78BC-40D9-8877-9A0993BBC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22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36" name="Rectangle 1">
            <a:extLst>
              <a:ext uri="{FF2B5EF4-FFF2-40B4-BE49-F238E27FC236}">
                <a16:creationId xmlns:a16="http://schemas.microsoft.com/office/drawing/2014/main" id="{BCC2E635-6991-4353-9B15-3F7CE6AE1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3682" y="940103"/>
            <a:ext cx="2438942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Candara" pitchFamily="34" charset="0"/>
              <a:buNone/>
            </a:pPr>
            <a:r>
              <a:rPr lang="ru-RU" altLang="ru-RU" sz="1400" dirty="0">
                <a:solidFill>
                  <a:srgbClr val="000099"/>
                </a:solidFill>
                <a:latin typeface="+mn-lt"/>
                <a:cs typeface="+mn-cs"/>
              </a:rPr>
              <a:t>Центр финансовых исследований</a:t>
            </a:r>
          </a:p>
        </p:txBody>
      </p:sp>
      <p:sp>
        <p:nvSpPr>
          <p:cNvPr id="37" name="Rectangle 1">
            <a:extLst>
              <a:ext uri="{FF2B5EF4-FFF2-40B4-BE49-F238E27FC236}">
                <a16:creationId xmlns:a16="http://schemas.microsoft.com/office/drawing/2014/main" id="{2901B7A4-84F0-492F-AD20-E8858F768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3690" y="940103"/>
            <a:ext cx="2787102" cy="75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Candara" pitchFamily="34" charset="0"/>
              <a:buNone/>
            </a:pPr>
            <a:r>
              <a:rPr lang="ru-RU" altLang="ru-RU" sz="1400" dirty="0">
                <a:solidFill>
                  <a:srgbClr val="000099"/>
                </a:solidFill>
                <a:latin typeface="+mn-lt"/>
                <a:cs typeface="+mn-cs"/>
              </a:rPr>
              <a:t>Центр структурных исследований и прогнозирования территориального развития</a:t>
            </a:r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DD0E1948-9F14-4111-BC31-6AF66B868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0650" y="3703067"/>
            <a:ext cx="2843341" cy="47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Количество публикаций на 1 сотрудника, шт.</a:t>
            </a:r>
          </a:p>
        </p:txBody>
      </p:sp>
      <p:sp>
        <p:nvSpPr>
          <p:cNvPr id="39" name="Rectangle 4">
            <a:extLst>
              <a:ext uri="{FF2B5EF4-FFF2-40B4-BE49-F238E27FC236}">
                <a16:creationId xmlns:a16="http://schemas.microsoft.com/office/drawing/2014/main" id="{545D68E1-586B-44F2-A537-540176421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850" y="6026107"/>
            <a:ext cx="2500001" cy="47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Количество публикаций ядра РИНЦ на 1 сотрудника, шт.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DBEBA2D-BC32-4228-B5F8-CB44D9E547FB}"/>
              </a:ext>
            </a:extLst>
          </p:cNvPr>
          <p:cNvSpPr/>
          <p:nvPr/>
        </p:nvSpPr>
        <p:spPr>
          <a:xfrm>
            <a:off x="399541" y="6524941"/>
            <a:ext cx="368815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latin typeface="+mn-lt"/>
              </a:rPr>
              <a:t>* Статьи в журналах и монографии</a:t>
            </a:r>
          </a:p>
        </p:txBody>
      </p:sp>
      <p:graphicFrame>
        <p:nvGraphicFramePr>
          <p:cNvPr id="41" name="Диаграмма 40">
            <a:extLst>
              <a:ext uri="{FF2B5EF4-FFF2-40B4-BE49-F238E27FC236}">
                <a16:creationId xmlns:a16="http://schemas.microsoft.com/office/drawing/2014/main" id="{47E18107-6B7B-40A9-B7DC-23D6610EEF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6746563"/>
              </p:ext>
            </p:extLst>
          </p:nvPr>
        </p:nvGraphicFramePr>
        <p:xfrm>
          <a:off x="9382879" y="1775333"/>
          <a:ext cx="2652354" cy="1901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2" name="Диаграмма 41">
            <a:extLst>
              <a:ext uri="{FF2B5EF4-FFF2-40B4-BE49-F238E27FC236}">
                <a16:creationId xmlns:a16="http://schemas.microsoft.com/office/drawing/2014/main" id="{63BEC425-FD8F-4165-979D-61E924C46C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4569465"/>
              </p:ext>
            </p:extLst>
          </p:nvPr>
        </p:nvGraphicFramePr>
        <p:xfrm>
          <a:off x="9258912" y="4140225"/>
          <a:ext cx="2681893" cy="1979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3" name="Rectangle 1">
            <a:extLst>
              <a:ext uri="{FF2B5EF4-FFF2-40B4-BE49-F238E27FC236}">
                <a16:creationId xmlns:a16="http://schemas.microsoft.com/office/drawing/2014/main" id="{66A26810-EAD7-418F-8A88-C00F47FF08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08" y="940103"/>
            <a:ext cx="2900701" cy="6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Candara" pitchFamily="34" charset="0"/>
              <a:buNone/>
            </a:pPr>
            <a:r>
              <a:rPr lang="ru-RU" altLang="ru-RU" sz="1400" dirty="0">
                <a:solidFill>
                  <a:srgbClr val="000099"/>
                </a:solidFill>
                <a:latin typeface="+mn-lt"/>
                <a:cs typeface="+mn-cs"/>
              </a:rPr>
              <a:t>Отдел проблем социально-экономического развития и управления в территориальных системах</a:t>
            </a:r>
          </a:p>
        </p:txBody>
      </p:sp>
      <p:sp>
        <p:nvSpPr>
          <p:cNvPr id="44" name="Rectangle 4">
            <a:extLst>
              <a:ext uri="{FF2B5EF4-FFF2-40B4-BE49-F238E27FC236}">
                <a16:creationId xmlns:a16="http://schemas.microsoft.com/office/drawing/2014/main" id="{2D72A715-94D6-4982-A55A-CB9D641BC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490" y="3687316"/>
            <a:ext cx="2307705" cy="47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Количество публикаций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на 1 сотрудника, шт.</a:t>
            </a:r>
          </a:p>
        </p:txBody>
      </p:sp>
      <p:sp>
        <p:nvSpPr>
          <p:cNvPr id="45" name="Rectangle 4">
            <a:extLst>
              <a:ext uri="{FF2B5EF4-FFF2-40B4-BE49-F238E27FC236}">
                <a16:creationId xmlns:a16="http://schemas.microsoft.com/office/drawing/2014/main" id="{AD738A50-A61A-47A8-B3C9-0B5156701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792" y="6046495"/>
            <a:ext cx="2472957" cy="47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Количество статей Ядра РИНЦ,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на 1 сотрудника, шт.</a:t>
            </a:r>
          </a:p>
        </p:txBody>
      </p:sp>
      <p:sp>
        <p:nvSpPr>
          <p:cNvPr id="46" name="Rectangle 1">
            <a:extLst>
              <a:ext uri="{FF2B5EF4-FFF2-40B4-BE49-F238E27FC236}">
                <a16:creationId xmlns:a16="http://schemas.microsoft.com/office/drawing/2014/main" id="{9BA2FB97-8BD4-4F05-B425-39D596B47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297" y="940103"/>
            <a:ext cx="2900703" cy="6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Candara" pitchFamily="34" charset="0"/>
              <a:buNone/>
            </a:pPr>
            <a:r>
              <a:rPr lang="ru-RU" altLang="ru-RU" sz="1400" dirty="0">
                <a:solidFill>
                  <a:srgbClr val="000099"/>
                </a:solidFill>
                <a:latin typeface="+mn-lt"/>
                <a:cs typeface="+mn-cs"/>
              </a:rPr>
              <a:t>Центр исследования пространственного развития социально-экономических систем </a:t>
            </a:r>
          </a:p>
        </p:txBody>
      </p:sp>
      <p:sp>
        <p:nvSpPr>
          <p:cNvPr id="47" name="Rectangle 4">
            <a:extLst>
              <a:ext uri="{FF2B5EF4-FFF2-40B4-BE49-F238E27FC236}">
                <a16:creationId xmlns:a16="http://schemas.microsoft.com/office/drawing/2014/main" id="{285FBF1A-E0EC-4121-B1D5-FA958AF87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5018" y="3706667"/>
            <a:ext cx="2843341" cy="47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Количество публикаций на 1 сотрудника, шт.</a:t>
            </a:r>
          </a:p>
        </p:txBody>
      </p:sp>
      <p:sp>
        <p:nvSpPr>
          <p:cNvPr id="48" name="Rectangle 4">
            <a:extLst>
              <a:ext uri="{FF2B5EF4-FFF2-40B4-BE49-F238E27FC236}">
                <a16:creationId xmlns:a16="http://schemas.microsoft.com/office/drawing/2014/main" id="{D6FA22D8-0C75-45E0-B978-D6A9DA36D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3690" y="6016641"/>
            <a:ext cx="2500001" cy="47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Количество публикаций ядра РИНЦ на 1 сотрудника, шт.</a:t>
            </a:r>
          </a:p>
        </p:txBody>
      </p:sp>
      <p:sp>
        <p:nvSpPr>
          <p:cNvPr id="49" name="Rectangle 4">
            <a:extLst>
              <a:ext uri="{FF2B5EF4-FFF2-40B4-BE49-F238E27FC236}">
                <a16:creationId xmlns:a16="http://schemas.microsoft.com/office/drawing/2014/main" id="{EF8B1E6A-AAB3-4563-B702-73AF8E28B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9146" y="6039569"/>
            <a:ext cx="2500001" cy="47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Количество публикаций ядра РИНЦ на 1 сотрудника, шт.</a:t>
            </a:r>
          </a:p>
        </p:txBody>
      </p:sp>
      <p:graphicFrame>
        <p:nvGraphicFramePr>
          <p:cNvPr id="50" name="Диаграмма 49">
            <a:extLst>
              <a:ext uri="{FF2B5EF4-FFF2-40B4-BE49-F238E27FC236}">
                <a16:creationId xmlns:a16="http://schemas.microsoft.com/office/drawing/2014/main" id="{DBCDAFA0-CDE3-4066-8AD3-3D79636B9F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0457329"/>
              </p:ext>
            </p:extLst>
          </p:nvPr>
        </p:nvGraphicFramePr>
        <p:xfrm>
          <a:off x="3123288" y="1786012"/>
          <a:ext cx="2900703" cy="1901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1" name="Диаграмма 50">
            <a:extLst>
              <a:ext uri="{FF2B5EF4-FFF2-40B4-BE49-F238E27FC236}">
                <a16:creationId xmlns:a16="http://schemas.microsoft.com/office/drawing/2014/main" id="{F92ADBA8-4078-48D3-9E34-449BDFD88E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3625651"/>
              </p:ext>
            </p:extLst>
          </p:nvPr>
        </p:nvGraphicFramePr>
        <p:xfrm>
          <a:off x="3083641" y="4222560"/>
          <a:ext cx="2843342" cy="1767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2" name="Диаграмма 51">
            <a:extLst>
              <a:ext uri="{FF2B5EF4-FFF2-40B4-BE49-F238E27FC236}">
                <a16:creationId xmlns:a16="http://schemas.microsoft.com/office/drawing/2014/main" id="{DC5FCA90-3E1B-40CD-9B3F-7A7D236622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3629956"/>
              </p:ext>
            </p:extLst>
          </p:nvPr>
        </p:nvGraphicFramePr>
        <p:xfrm>
          <a:off x="341417" y="1863783"/>
          <a:ext cx="2749279" cy="1839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3" name="Диаграмма 52">
            <a:extLst>
              <a:ext uri="{FF2B5EF4-FFF2-40B4-BE49-F238E27FC236}">
                <a16:creationId xmlns:a16="http://schemas.microsoft.com/office/drawing/2014/main" id="{EEF03DE1-5BCF-4CB5-9670-5447F4F73E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3041423"/>
              </p:ext>
            </p:extLst>
          </p:nvPr>
        </p:nvGraphicFramePr>
        <p:xfrm>
          <a:off x="293987" y="4234164"/>
          <a:ext cx="2635931" cy="1755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4" name="Диаграмма 53">
            <a:extLst>
              <a:ext uri="{FF2B5EF4-FFF2-40B4-BE49-F238E27FC236}">
                <a16:creationId xmlns:a16="http://schemas.microsoft.com/office/drawing/2014/main" id="{495D1FB6-A964-425B-92B7-567462FB08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6025348"/>
              </p:ext>
            </p:extLst>
          </p:nvPr>
        </p:nvGraphicFramePr>
        <p:xfrm>
          <a:off x="6276889" y="1775333"/>
          <a:ext cx="2900703" cy="1901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5" name="Диаграмма 54">
            <a:extLst>
              <a:ext uri="{FF2B5EF4-FFF2-40B4-BE49-F238E27FC236}">
                <a16:creationId xmlns:a16="http://schemas.microsoft.com/office/drawing/2014/main" id="{C9DB51D0-AFF7-4E57-9211-2B012CD305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7254380"/>
              </p:ext>
            </p:extLst>
          </p:nvPr>
        </p:nvGraphicFramePr>
        <p:xfrm>
          <a:off x="6249320" y="4234164"/>
          <a:ext cx="2843342" cy="1754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57078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>
            <a:extLst>
              <a:ext uri="{FF2B5EF4-FFF2-40B4-BE49-F238E27FC236}">
                <a16:creationId xmlns:a16="http://schemas.microsoft.com/office/drawing/2014/main" id="{0BDB7FA6-4A21-45BE-B277-D94A4548F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3633" y="969308"/>
            <a:ext cx="3582398" cy="64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</a:pPr>
            <a:r>
              <a:rPr lang="ru-RU" altLang="ru-RU" sz="1400" dirty="0">
                <a:solidFill>
                  <a:srgbClr val="000099"/>
                </a:solidFill>
                <a:latin typeface="+mn-lt"/>
                <a:cs typeface="+mn-cs"/>
              </a:rPr>
              <a:t>Центр социально-</a:t>
            </a:r>
          </a:p>
          <a:p>
            <a:pPr algn="ctr">
              <a:spcBef>
                <a:spcPts val="0"/>
              </a:spcBef>
            </a:pPr>
            <a:r>
              <a:rPr lang="ru-RU" altLang="ru-RU" sz="1400" dirty="0">
                <a:solidFill>
                  <a:srgbClr val="000099"/>
                </a:solidFill>
                <a:latin typeface="+mn-lt"/>
                <a:cs typeface="+mn-cs"/>
              </a:rPr>
              <a:t>демографических исследований</a:t>
            </a:r>
          </a:p>
        </p:txBody>
      </p:sp>
      <p:sp>
        <p:nvSpPr>
          <p:cNvPr id="27" name="Номер слайда 3">
            <a:extLst>
              <a:ext uri="{FF2B5EF4-FFF2-40B4-BE49-F238E27FC236}">
                <a16:creationId xmlns:a16="http://schemas.microsoft.com/office/drawing/2014/main" id="{B0A7EDE1-E221-4147-8838-8F415C979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23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31" name="Rectangle 1">
            <a:extLst>
              <a:ext uri="{FF2B5EF4-FFF2-40B4-BE49-F238E27FC236}">
                <a16:creationId xmlns:a16="http://schemas.microsoft.com/office/drawing/2014/main" id="{60F6C734-2CA5-406E-8A96-70380AC1A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8248" y="969306"/>
            <a:ext cx="295232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ru-RU" altLang="ru-RU" sz="1400" dirty="0">
                <a:solidFill>
                  <a:srgbClr val="000099"/>
                </a:solidFill>
                <a:latin typeface="+mn-lt"/>
                <a:cs typeface="+mn-cs"/>
              </a:rPr>
              <a:t>Центр социокультурных и политических исследований </a:t>
            </a:r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9B57A96A-30B7-4346-92D5-22408F122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909" y="5743143"/>
            <a:ext cx="3368122" cy="47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Количество публикаций Ядро РИНЦ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на 1 сотрудника, шт.</a:t>
            </a:r>
          </a:p>
        </p:txBody>
      </p:sp>
      <p:sp>
        <p:nvSpPr>
          <p:cNvPr id="33" name="Rectangle 4">
            <a:extLst>
              <a:ext uri="{FF2B5EF4-FFF2-40B4-BE49-F238E27FC236}">
                <a16:creationId xmlns:a16="http://schemas.microsoft.com/office/drawing/2014/main" id="{FA3A11AC-F98E-43BB-B805-175390CB5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1462" y="5754802"/>
            <a:ext cx="3380365" cy="47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Количество публикаций Ядро РИНЦ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на 1 сотрудника, шт.</a:t>
            </a:r>
          </a:p>
        </p:txBody>
      </p:sp>
      <p:graphicFrame>
        <p:nvGraphicFramePr>
          <p:cNvPr id="34" name="Диаграмма 33">
            <a:extLst>
              <a:ext uri="{FF2B5EF4-FFF2-40B4-BE49-F238E27FC236}">
                <a16:creationId xmlns:a16="http://schemas.microsoft.com/office/drawing/2014/main" id="{3D08495E-DD75-4580-8D14-456DA58D3F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8225642"/>
              </p:ext>
            </p:extLst>
          </p:nvPr>
        </p:nvGraphicFramePr>
        <p:xfrm>
          <a:off x="652790" y="1493151"/>
          <a:ext cx="2749279" cy="1666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Rectangle 4">
            <a:extLst>
              <a:ext uri="{FF2B5EF4-FFF2-40B4-BE49-F238E27FC236}">
                <a16:creationId xmlns:a16="http://schemas.microsoft.com/office/drawing/2014/main" id="{6F4B5E02-EF7B-4A42-8094-57CF9793D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58" y="3207929"/>
            <a:ext cx="2334015" cy="47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Количество публикаций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на 1 сотрудника, шт.</a:t>
            </a:r>
          </a:p>
        </p:txBody>
      </p:sp>
      <p:graphicFrame>
        <p:nvGraphicFramePr>
          <p:cNvPr id="36" name="Диаграмма 35">
            <a:extLst>
              <a:ext uri="{FF2B5EF4-FFF2-40B4-BE49-F238E27FC236}">
                <a16:creationId xmlns:a16="http://schemas.microsoft.com/office/drawing/2014/main" id="{84EB80DE-992F-4E73-989A-4980585D83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0406693"/>
              </p:ext>
            </p:extLst>
          </p:nvPr>
        </p:nvGraphicFramePr>
        <p:xfrm>
          <a:off x="525912" y="3894085"/>
          <a:ext cx="2863540" cy="1683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" name="Rectangle 4">
            <a:extLst>
              <a:ext uri="{FF2B5EF4-FFF2-40B4-BE49-F238E27FC236}">
                <a16:creationId xmlns:a16="http://schemas.microsoft.com/office/drawing/2014/main" id="{FF6BD29B-D7D6-4BB4-ADF6-FA73DD899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73" y="5568648"/>
            <a:ext cx="2478029" cy="47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Количество статей</a:t>
            </a:r>
            <a:b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</a:b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Ядра РИНЦ, на 1 сотрудника, шт.</a:t>
            </a:r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9A232DDB-C510-4B3F-9784-CF2F20571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58" y="966010"/>
            <a:ext cx="2334015" cy="64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ru-RU" altLang="ru-RU" sz="1400" dirty="0">
                <a:solidFill>
                  <a:srgbClr val="000099"/>
                </a:solidFill>
                <a:latin typeface="+mn-lt"/>
                <a:cs typeface="+mn-cs"/>
              </a:rPr>
              <a:t>Отдел исследования уровня и образа жизни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C4F3022A-5ADF-400D-9EFA-6D605303894D}"/>
              </a:ext>
            </a:extLst>
          </p:cNvPr>
          <p:cNvSpPr/>
          <p:nvPr/>
        </p:nvSpPr>
        <p:spPr>
          <a:xfrm>
            <a:off x="2783632" y="293772"/>
            <a:ext cx="66247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Динамика показателей публикационной активности ВолНЦ РАН за период 2021 – 2025 гг.  </a:t>
            </a:r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37D3824E-BF2B-4581-9369-EB4CEC7DD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2567" y="3268011"/>
            <a:ext cx="2334015" cy="47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Количество публикаций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на 1 сотрудника, шт.</a:t>
            </a:r>
          </a:p>
        </p:txBody>
      </p:sp>
      <p:sp>
        <p:nvSpPr>
          <p:cNvPr id="41" name="Rectangle 4">
            <a:extLst>
              <a:ext uri="{FF2B5EF4-FFF2-40B4-BE49-F238E27FC236}">
                <a16:creationId xmlns:a16="http://schemas.microsoft.com/office/drawing/2014/main" id="{E8CA9659-6A9D-4711-90CC-D7D4C8F62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2785" y="3311583"/>
            <a:ext cx="2334015" cy="47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Количество публикаций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на 1 сотрудника, шт.</a:t>
            </a:r>
          </a:p>
        </p:txBody>
      </p:sp>
      <p:graphicFrame>
        <p:nvGraphicFramePr>
          <p:cNvPr id="42" name="Диаграмма 41">
            <a:extLst>
              <a:ext uri="{FF2B5EF4-FFF2-40B4-BE49-F238E27FC236}">
                <a16:creationId xmlns:a16="http://schemas.microsoft.com/office/drawing/2014/main" id="{BFDD9C20-E489-4113-9827-521BA7EED3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6798336"/>
              </p:ext>
            </p:extLst>
          </p:nvPr>
        </p:nvGraphicFramePr>
        <p:xfrm>
          <a:off x="4207216" y="1446148"/>
          <a:ext cx="2900703" cy="1901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3" name="Диаграмма 42">
            <a:extLst>
              <a:ext uri="{FF2B5EF4-FFF2-40B4-BE49-F238E27FC236}">
                <a16:creationId xmlns:a16="http://schemas.microsoft.com/office/drawing/2014/main" id="{7148A2AC-E231-4EBB-8433-45D4B33059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3318931"/>
              </p:ext>
            </p:extLst>
          </p:nvPr>
        </p:nvGraphicFramePr>
        <p:xfrm>
          <a:off x="4264577" y="3853098"/>
          <a:ext cx="2843342" cy="180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4" name="Диаграмма 43">
            <a:extLst>
              <a:ext uri="{FF2B5EF4-FFF2-40B4-BE49-F238E27FC236}">
                <a16:creationId xmlns:a16="http://schemas.microsoft.com/office/drawing/2014/main" id="{3EE01474-C0AF-4D5F-9672-88A7E7DD48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8988575"/>
              </p:ext>
            </p:extLst>
          </p:nvPr>
        </p:nvGraphicFramePr>
        <p:xfrm>
          <a:off x="8478299" y="1410279"/>
          <a:ext cx="2900703" cy="1901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5" name="Диаграмма 44">
            <a:extLst>
              <a:ext uri="{FF2B5EF4-FFF2-40B4-BE49-F238E27FC236}">
                <a16:creationId xmlns:a16="http://schemas.microsoft.com/office/drawing/2014/main" id="{82104FE6-3052-4596-938A-D247E2EDB4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1222117"/>
              </p:ext>
            </p:extLst>
          </p:nvPr>
        </p:nvGraphicFramePr>
        <p:xfrm>
          <a:off x="8506979" y="3848584"/>
          <a:ext cx="2843342" cy="180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04092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id="{7069E04C-6C54-4511-973B-ACB8D1FDD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362" y="982468"/>
            <a:ext cx="5382598" cy="63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ru-RU" altLang="ru-RU" sz="1400" dirty="0">
                <a:solidFill>
                  <a:srgbClr val="000099"/>
                </a:solidFill>
                <a:latin typeface="+mn-lt"/>
                <a:cs typeface="+mn-cs"/>
              </a:rPr>
              <a:t>СЗНИИМЛПХ – обособленное подразделение </a:t>
            </a:r>
            <a:r>
              <a:rPr lang="ru-RU" altLang="ru-RU" sz="1400" dirty="0" err="1">
                <a:solidFill>
                  <a:srgbClr val="000099"/>
                </a:solidFill>
                <a:latin typeface="+mn-lt"/>
                <a:cs typeface="+mn-cs"/>
              </a:rPr>
              <a:t>ВолНЦ</a:t>
            </a:r>
            <a:r>
              <a:rPr lang="ru-RU" altLang="ru-RU" sz="1400" dirty="0">
                <a:solidFill>
                  <a:srgbClr val="000099"/>
                </a:solidFill>
                <a:latin typeface="+mn-lt"/>
                <a:cs typeface="+mn-cs"/>
              </a:rPr>
              <a:t> РАН</a:t>
            </a:r>
          </a:p>
        </p:txBody>
      </p:sp>
      <p:sp>
        <p:nvSpPr>
          <p:cNvPr id="23" name="Номер слайда 3">
            <a:extLst>
              <a:ext uri="{FF2B5EF4-FFF2-40B4-BE49-F238E27FC236}">
                <a16:creationId xmlns:a16="http://schemas.microsoft.com/office/drawing/2014/main" id="{EEC40D9C-4CEF-4CDB-AF0C-6BFCA271F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24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E422167C-DD11-4EEA-AABD-407EA77CA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760" y="1007149"/>
            <a:ext cx="4464496" cy="60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Candara" pitchFamily="34" charset="0"/>
              <a:buNone/>
            </a:pPr>
            <a:endParaRPr lang="ru-RU" altLang="ru-RU" sz="1600" b="1" i="1" dirty="0">
              <a:solidFill>
                <a:srgbClr val="000099"/>
              </a:solidFill>
              <a:latin typeface="+mn-lt"/>
              <a:cs typeface="+mn-cs"/>
            </a:endParaRP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3540D355-15EC-4EA7-8831-363158B93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3595" y="1013470"/>
            <a:ext cx="3835043" cy="75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Candara" pitchFamily="34" charset="0"/>
              <a:buNone/>
            </a:pPr>
            <a:endParaRPr lang="ru-RU" altLang="ru-RU" sz="1600" b="1" i="1" dirty="0">
              <a:solidFill>
                <a:srgbClr val="000099"/>
              </a:solidFill>
              <a:latin typeface="+mn-lt"/>
              <a:cs typeface="+mn-cs"/>
            </a:endParaRP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C22FBEE0-1ABE-4E6A-BBC2-E6E36597C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2588" y="1115218"/>
            <a:ext cx="4464496" cy="36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ru-RU" altLang="ru-RU" sz="1400" dirty="0">
                <a:solidFill>
                  <a:srgbClr val="000099"/>
                </a:solidFill>
                <a:latin typeface="+mn-lt"/>
                <a:cs typeface="+mn-cs"/>
              </a:rPr>
              <a:t>Лаборатория </a:t>
            </a:r>
            <a:r>
              <a:rPr lang="ru-RU" altLang="ru-RU" sz="1400" dirty="0" err="1">
                <a:solidFill>
                  <a:srgbClr val="000099"/>
                </a:solidFill>
                <a:latin typeface="+mn-lt"/>
                <a:cs typeface="+mn-cs"/>
              </a:rPr>
              <a:t>биоэкономики</a:t>
            </a:r>
            <a:r>
              <a:rPr lang="ru-RU" altLang="ru-RU" sz="1400" dirty="0">
                <a:solidFill>
                  <a:srgbClr val="000099"/>
                </a:solidFill>
                <a:latin typeface="+mn-lt"/>
                <a:cs typeface="+mn-cs"/>
              </a:rPr>
              <a:t> и устойчивого развития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7E6626F-371C-4D7D-96CF-58B7987A9F0C}"/>
              </a:ext>
            </a:extLst>
          </p:cNvPr>
          <p:cNvSpPr/>
          <p:nvPr/>
        </p:nvSpPr>
        <p:spPr>
          <a:xfrm>
            <a:off x="2783632" y="293772"/>
            <a:ext cx="66247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Динамика показателей публикационной активности ВолНЦ РАН за период 2021 – 2025 гг.  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7706F33E-66E1-4995-88D7-F0AC92F41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938" y="3622958"/>
            <a:ext cx="4289965" cy="281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Количество публикаций на 1 сотрудника, шт.</a:t>
            </a: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53C109DD-FBA9-4AE2-B8B8-7A3A97144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736" y="6423612"/>
            <a:ext cx="4289964" cy="281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Количество статей Ядра РИНЦ, на 1 сотрудника, шт.</a:t>
            </a: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2A9802D7-191A-4E14-8B7D-E054317DF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111" y="3622958"/>
            <a:ext cx="4289965" cy="281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Количество публикаций на 1 сотрудника, шт.</a:t>
            </a:r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id="{3F6CE518-AA25-42E9-A7AF-FE29EF3E1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112" y="6371165"/>
            <a:ext cx="4289964" cy="281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2060"/>
                </a:solidFill>
                <a:latin typeface="+mn-lt"/>
                <a:ea typeface="Microsoft YaHei" panose="020B0503020204020204" pitchFamily="34" charset="-122"/>
                <a:cs typeface="+mn-cs"/>
              </a:rPr>
              <a:t>Количество статей Ядра РИНЦ, на 1 сотрудника, шт.</a:t>
            </a:r>
          </a:p>
        </p:txBody>
      </p:sp>
      <p:graphicFrame>
        <p:nvGraphicFramePr>
          <p:cNvPr id="32" name="Диаграмма 31">
            <a:extLst>
              <a:ext uri="{FF2B5EF4-FFF2-40B4-BE49-F238E27FC236}">
                <a16:creationId xmlns:a16="http://schemas.microsoft.com/office/drawing/2014/main" id="{5BDC4D04-F2A2-4081-A51B-FC05294ACF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3925315"/>
              </p:ext>
            </p:extLst>
          </p:nvPr>
        </p:nvGraphicFramePr>
        <p:xfrm>
          <a:off x="6442911" y="1372647"/>
          <a:ext cx="5139595" cy="2250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D3AB21F4-357F-4E61-97FE-02AF907D18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6814941"/>
              </p:ext>
            </p:extLst>
          </p:nvPr>
        </p:nvGraphicFramePr>
        <p:xfrm>
          <a:off x="6442911" y="4172416"/>
          <a:ext cx="5139595" cy="2123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>
            <a:extLst>
              <a:ext uri="{FF2B5EF4-FFF2-40B4-BE49-F238E27FC236}">
                <a16:creationId xmlns:a16="http://schemas.microsoft.com/office/drawing/2014/main" id="{79CB4F20-B758-432F-896C-89D03AD90E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8340429"/>
              </p:ext>
            </p:extLst>
          </p:nvPr>
        </p:nvGraphicFramePr>
        <p:xfrm>
          <a:off x="543862" y="1372647"/>
          <a:ext cx="5139595" cy="2280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>
            <a:extLst>
              <a:ext uri="{FF2B5EF4-FFF2-40B4-BE49-F238E27FC236}">
                <a16:creationId xmlns:a16="http://schemas.microsoft.com/office/drawing/2014/main" id="{51292C98-4D0D-494F-8758-668DCB4CCD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8069667"/>
              </p:ext>
            </p:extLst>
          </p:nvPr>
        </p:nvGraphicFramePr>
        <p:xfrm>
          <a:off x="543861" y="4299889"/>
          <a:ext cx="5139595" cy="2123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98758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47174" y="404665"/>
            <a:ext cx="6624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Уровень цитируемости ведущих исследователей </a:t>
            </a:r>
            <a:r>
              <a:rPr lang="ru-RU" altLang="ru-RU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ВолНЦ</a:t>
            </a:r>
            <a:r>
              <a:rPr lang="ru-RU" alt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РАН</a:t>
            </a:r>
            <a:r>
              <a:rPr lang="en-US" alt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BF5B833E-BD48-4AF0-B9F9-47F27046B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25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DC527A6-1FF8-4EA6-891C-EF1CAEE323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271752"/>
              </p:ext>
            </p:extLst>
          </p:nvPr>
        </p:nvGraphicFramePr>
        <p:xfrm>
          <a:off x="1943200" y="908720"/>
          <a:ext cx="10009109" cy="553232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948082">
                  <a:extLst>
                    <a:ext uri="{9D8B030D-6E8A-4147-A177-3AD203B41FA5}">
                      <a16:colId xmlns:a16="http://schemas.microsoft.com/office/drawing/2014/main" val="2177414781"/>
                    </a:ext>
                  </a:extLst>
                </a:gridCol>
                <a:gridCol w="537401">
                  <a:extLst>
                    <a:ext uri="{9D8B030D-6E8A-4147-A177-3AD203B41FA5}">
                      <a16:colId xmlns:a16="http://schemas.microsoft.com/office/drawing/2014/main" val="2516417528"/>
                    </a:ext>
                  </a:extLst>
                </a:gridCol>
                <a:gridCol w="537401">
                  <a:extLst>
                    <a:ext uri="{9D8B030D-6E8A-4147-A177-3AD203B41FA5}">
                      <a16:colId xmlns:a16="http://schemas.microsoft.com/office/drawing/2014/main" val="2866369125"/>
                    </a:ext>
                  </a:extLst>
                </a:gridCol>
                <a:gridCol w="604577">
                  <a:extLst>
                    <a:ext uri="{9D8B030D-6E8A-4147-A177-3AD203B41FA5}">
                      <a16:colId xmlns:a16="http://schemas.microsoft.com/office/drawing/2014/main" val="2009394789"/>
                    </a:ext>
                  </a:extLst>
                </a:gridCol>
                <a:gridCol w="738928">
                  <a:extLst>
                    <a:ext uri="{9D8B030D-6E8A-4147-A177-3AD203B41FA5}">
                      <a16:colId xmlns:a16="http://schemas.microsoft.com/office/drawing/2014/main" val="3852127798"/>
                    </a:ext>
                  </a:extLst>
                </a:gridCol>
                <a:gridCol w="604577">
                  <a:extLst>
                    <a:ext uri="{9D8B030D-6E8A-4147-A177-3AD203B41FA5}">
                      <a16:colId xmlns:a16="http://schemas.microsoft.com/office/drawing/2014/main" val="256745269"/>
                    </a:ext>
                  </a:extLst>
                </a:gridCol>
                <a:gridCol w="537401">
                  <a:extLst>
                    <a:ext uri="{9D8B030D-6E8A-4147-A177-3AD203B41FA5}">
                      <a16:colId xmlns:a16="http://schemas.microsoft.com/office/drawing/2014/main" val="869521377"/>
                    </a:ext>
                  </a:extLst>
                </a:gridCol>
                <a:gridCol w="671752">
                  <a:extLst>
                    <a:ext uri="{9D8B030D-6E8A-4147-A177-3AD203B41FA5}">
                      <a16:colId xmlns:a16="http://schemas.microsoft.com/office/drawing/2014/main" val="637349464"/>
                    </a:ext>
                  </a:extLst>
                </a:gridCol>
                <a:gridCol w="806103">
                  <a:extLst>
                    <a:ext uri="{9D8B030D-6E8A-4147-A177-3AD203B41FA5}">
                      <a16:colId xmlns:a16="http://schemas.microsoft.com/office/drawing/2014/main" val="1747667002"/>
                    </a:ext>
                  </a:extLst>
                </a:gridCol>
                <a:gridCol w="671752">
                  <a:extLst>
                    <a:ext uri="{9D8B030D-6E8A-4147-A177-3AD203B41FA5}">
                      <a16:colId xmlns:a16="http://schemas.microsoft.com/office/drawing/2014/main" val="876819756"/>
                    </a:ext>
                  </a:extLst>
                </a:gridCol>
                <a:gridCol w="738928">
                  <a:extLst>
                    <a:ext uri="{9D8B030D-6E8A-4147-A177-3AD203B41FA5}">
                      <a16:colId xmlns:a16="http://schemas.microsoft.com/office/drawing/2014/main" val="3490534748"/>
                    </a:ext>
                  </a:extLst>
                </a:gridCol>
                <a:gridCol w="738928">
                  <a:extLst>
                    <a:ext uri="{9D8B030D-6E8A-4147-A177-3AD203B41FA5}">
                      <a16:colId xmlns:a16="http://schemas.microsoft.com/office/drawing/2014/main" val="2941783983"/>
                    </a:ext>
                  </a:extLst>
                </a:gridCol>
                <a:gridCol w="873279">
                  <a:extLst>
                    <a:ext uri="{9D8B030D-6E8A-4147-A177-3AD203B41FA5}">
                      <a16:colId xmlns:a16="http://schemas.microsoft.com/office/drawing/2014/main" val="2961262732"/>
                    </a:ext>
                  </a:extLst>
                </a:gridCol>
              </a:tblGrid>
              <a:tr h="2168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ФИО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Процентиль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по ядру РИНЦ</a:t>
                      </a:r>
                      <a:endParaRPr lang="ru-RU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Индекс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Хирша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по ядру РИНЦ</a:t>
                      </a:r>
                      <a:endParaRPr lang="ru-RU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Индекс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Хирша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  <a:latin typeface="+mn-lt"/>
                        </a:rPr>
                        <a:t>  РИНЦ</a:t>
                      </a:r>
                      <a:endParaRPr lang="ru-RU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158701"/>
                  </a:ext>
                </a:extLst>
              </a:tr>
              <a:tr h="216846">
                <a:tc gridSpan="1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</a:rPr>
                        <a:t>060000. Экономика. Экономические науки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0750277"/>
                  </a:ext>
                </a:extLst>
              </a:tr>
              <a:tr h="4543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Разница 2025 к 2021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Разница 2025 к 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b="1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Разница  </a:t>
                      </a:r>
                    </a:p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  <a:latin typeface="+mn-lt"/>
                        </a:rPr>
                        <a:t>2025 к 2021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408383"/>
                  </a:ext>
                </a:extLst>
              </a:tr>
              <a:tr h="23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Ильин В.А.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+mn-lt"/>
                        </a:rPr>
                        <a:t>11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13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13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34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38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39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358615"/>
                  </a:ext>
                </a:extLst>
              </a:tr>
              <a:tr h="23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Ускова Т.В.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+mn-lt"/>
                        </a:rPr>
                        <a:t>6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8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latin typeface="+mn-lt"/>
                        </a:rPr>
                        <a:t>34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41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42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+8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314737"/>
                  </a:ext>
                </a:extLst>
              </a:tr>
              <a:tr h="23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Попов А.В.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+mn-lt"/>
                        </a:rPr>
                        <a:t>8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10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10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latin typeface="+mn-lt"/>
                        </a:rPr>
                        <a:t>19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23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23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+4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857408"/>
                  </a:ext>
                </a:extLst>
              </a:tr>
              <a:tr h="23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Леонидова Г.В.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2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+mn-lt"/>
                        </a:rPr>
                        <a:t>5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7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8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+3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latin typeface="+mn-lt"/>
                        </a:rPr>
                        <a:t>25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30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31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+6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122543"/>
                  </a:ext>
                </a:extLst>
              </a:tr>
              <a:tr h="23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Лукин Е.В.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2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+mn-lt"/>
                        </a:rPr>
                        <a:t>4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6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latin typeface="+mn-lt"/>
                        </a:rPr>
                        <a:t>17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20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21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+4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195144"/>
                  </a:ext>
                </a:extLst>
              </a:tr>
              <a:tr h="4119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effectLst/>
                          <a:latin typeface="+mn-lt"/>
                        </a:rPr>
                        <a:t>Печенская</a:t>
                      </a:r>
                      <a:r>
                        <a:rPr lang="ru-RU" sz="1300" dirty="0">
                          <a:effectLst/>
                          <a:latin typeface="+mn-lt"/>
                        </a:rPr>
                        <a:t>-Полищук М.А.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2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+mn-lt"/>
                        </a:rPr>
                        <a:t>4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6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6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latin typeface="+mn-lt"/>
                        </a:rPr>
                        <a:t>15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19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20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546420"/>
                  </a:ext>
                </a:extLst>
              </a:tr>
              <a:tr h="23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</a:rPr>
                        <a:t>Леонидова Е.Г.</a:t>
                      </a:r>
                      <a:endParaRPr lang="ru-RU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2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+mn-lt"/>
                        </a:rPr>
                        <a:t>4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6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6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latin typeface="+mn-lt"/>
                        </a:rPr>
                        <a:t>13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16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18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071898"/>
                  </a:ext>
                </a:extLst>
              </a:tr>
              <a:tr h="23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Ворошилов Н.В.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2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+mn-lt"/>
                        </a:rPr>
                        <a:t>3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5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latin typeface="+mn-lt"/>
                        </a:rPr>
                        <a:t>18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22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26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+8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388402"/>
                  </a:ext>
                </a:extLst>
              </a:tr>
              <a:tr h="23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</a:rPr>
                        <a:t>Кожевников С.А.</a:t>
                      </a:r>
                      <a:endParaRPr lang="ru-RU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2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+mn-lt"/>
                        </a:rPr>
                        <a:t>3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4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+1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latin typeface="+mn-lt"/>
                        </a:rPr>
                        <a:t>15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19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21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+6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861233"/>
                  </a:ext>
                </a:extLst>
              </a:tr>
              <a:tr h="23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</a:rPr>
                        <a:t>Соловьева Т.С. </a:t>
                      </a:r>
                      <a:endParaRPr lang="ru-RU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2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+mn-lt"/>
                        </a:rPr>
                        <a:t>4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4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+0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latin typeface="+mn-lt"/>
                        </a:rPr>
                        <a:t>15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19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20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679706"/>
                  </a:ext>
                </a:extLst>
              </a:tr>
              <a:tr h="23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</a:rPr>
                        <a:t>Калашников К.Н.</a:t>
                      </a:r>
                      <a:endParaRPr lang="ru-RU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3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+mn-lt"/>
                        </a:rPr>
                        <a:t>9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11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11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latin typeface="+mn-lt"/>
                        </a:rPr>
                        <a:t>20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23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23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+3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935912"/>
                  </a:ext>
                </a:extLst>
              </a:tr>
              <a:tr h="23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</a:rPr>
                        <a:t>Груздева М.А.</a:t>
                      </a:r>
                      <a:endParaRPr lang="ru-RU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3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+mn-lt"/>
                        </a:rPr>
                        <a:t>2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4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latin typeface="+mn-lt"/>
                        </a:rPr>
                        <a:t>14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17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18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+4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166361"/>
                  </a:ext>
                </a:extLst>
              </a:tr>
              <a:tr h="23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</a:rPr>
                        <a:t>Секушина И.А.</a:t>
                      </a:r>
                      <a:endParaRPr lang="ru-RU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3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+6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+mn-lt"/>
                        </a:rPr>
                        <a:t>1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3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latin typeface="+mn-lt"/>
                        </a:rPr>
                        <a:t>6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10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12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+6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82920"/>
                  </a:ext>
                </a:extLst>
              </a:tr>
              <a:tr h="23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</a:rPr>
                        <a:t>Широкова Е.Ю.</a:t>
                      </a:r>
                      <a:endParaRPr lang="ru-RU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3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+13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+mn-lt"/>
                        </a:rPr>
                        <a:t>0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2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latin typeface="+mn-lt"/>
                        </a:rPr>
                        <a:t>4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9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10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+6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438134"/>
                  </a:ext>
                </a:extLst>
              </a:tr>
              <a:tr h="23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</a:rPr>
                        <a:t>Мазилов Е.А. </a:t>
                      </a:r>
                      <a:endParaRPr lang="ru-RU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4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+mn-lt"/>
                        </a:rPr>
                        <a:t>3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4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+1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latin typeface="+mn-lt"/>
                        </a:rPr>
                        <a:t>14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18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18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+4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942081"/>
                  </a:ext>
                </a:extLst>
              </a:tr>
              <a:tr h="23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</a:rPr>
                        <a:t>Белехова Г.В.</a:t>
                      </a:r>
                      <a:endParaRPr lang="ru-RU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4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+2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+mn-lt"/>
                        </a:rPr>
                        <a:t>2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3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+1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latin typeface="+mn-lt"/>
                        </a:rPr>
                        <a:t>14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17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18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+4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383162"/>
                  </a:ext>
                </a:extLst>
              </a:tr>
              <a:tr h="23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</a:rPr>
                        <a:t>Румянцев Н.М.</a:t>
                      </a:r>
                      <a:endParaRPr lang="ru-RU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4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+9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+mn-lt"/>
                        </a:rPr>
                        <a:t>1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3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latin typeface="+mn-lt"/>
                        </a:rPr>
                        <a:t>5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9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10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662152"/>
                  </a:ext>
                </a:extLst>
              </a:tr>
              <a:tr h="23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</a:rPr>
                        <a:t>Косыгина К.Е.</a:t>
                      </a:r>
                      <a:endParaRPr lang="ru-RU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4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latin typeface="+mn-lt"/>
                        </a:rPr>
                        <a:t>1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2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+1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latin typeface="+mn-lt"/>
                        </a:rPr>
                        <a:t>7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11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14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+7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902537"/>
                  </a:ext>
                </a:extLst>
              </a:tr>
              <a:tr h="234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</a:rPr>
                        <a:t>Патракова С.С.</a:t>
                      </a:r>
                      <a:endParaRPr lang="ru-RU" sz="13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</a:rPr>
                        <a:t>4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+8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latin typeface="+mn-lt"/>
                        </a:rPr>
                        <a:t>0</a:t>
                      </a:r>
                      <a:endParaRPr lang="ru-RU" sz="13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2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latin typeface="+mn-lt"/>
                        </a:rPr>
                        <a:t>5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</a:rPr>
                        <a:t>9</a:t>
                      </a:r>
                      <a:endParaRPr lang="ru-RU" sz="1300" dirty="0">
                        <a:latin typeface="+mn-lt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+4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868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4599CFC-EAA1-4E67-B66A-9C750242DC8B}"/>
              </a:ext>
            </a:extLst>
          </p:cNvPr>
          <p:cNvSpPr txBox="1"/>
          <p:nvPr/>
        </p:nvSpPr>
        <p:spPr>
          <a:xfrm>
            <a:off x="1943200" y="6514889"/>
            <a:ext cx="943268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ndara" pitchFamily="34" charset="0"/>
              <a:buNone/>
              <a:tabLst/>
              <a:defRPr/>
            </a:pPr>
            <a:r>
              <a:rPr kumimoji="0" lang="ru-RU" altLang="ru-RU" sz="14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Источник: данные РИНЦ на 17.02.2026.</a:t>
            </a:r>
            <a:r>
              <a:rPr kumimoji="0" lang="en-US" altLang="ru-RU" sz="14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</a:t>
            </a:r>
            <a:r>
              <a:rPr kumimoji="0" lang="ru-RU" altLang="ru-RU" sz="14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Научная область определена РИНЦ по классификатору ГРНТИ.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A70FDD-E866-404A-B3D6-D05D933273C6}"/>
              </a:ext>
            </a:extLst>
          </p:cNvPr>
          <p:cNvSpPr txBox="1"/>
          <p:nvPr/>
        </p:nvSpPr>
        <p:spPr>
          <a:xfrm>
            <a:off x="174514" y="1136573"/>
            <a:ext cx="17281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+mj-lt"/>
              </a:rPr>
              <a:t>56% </a:t>
            </a:r>
            <a:r>
              <a:rPr lang="ru-RU" sz="1400" dirty="0">
                <a:solidFill>
                  <a:srgbClr val="002060"/>
                </a:solidFill>
                <a:latin typeface="+mj-lt"/>
              </a:rPr>
              <a:t>ведущих исследователей </a:t>
            </a:r>
            <a:r>
              <a:rPr lang="ru-RU" sz="1400" dirty="0" err="1">
                <a:solidFill>
                  <a:srgbClr val="002060"/>
                </a:solidFill>
                <a:latin typeface="+mj-lt"/>
              </a:rPr>
              <a:t>ВолНЦ</a:t>
            </a:r>
            <a:r>
              <a:rPr lang="ru-RU" sz="1400" dirty="0">
                <a:solidFill>
                  <a:srgbClr val="002060"/>
                </a:solidFill>
                <a:latin typeface="+mj-lt"/>
              </a:rPr>
              <a:t> входят в первую тройку по значению </a:t>
            </a:r>
            <a:r>
              <a:rPr lang="ru-RU" sz="1400" dirty="0" err="1">
                <a:solidFill>
                  <a:srgbClr val="002060"/>
                </a:solidFill>
                <a:latin typeface="+mj-lt"/>
              </a:rPr>
              <a:t>процентиля</a:t>
            </a:r>
            <a:r>
              <a:rPr lang="ru-RU" sz="1400" dirty="0">
                <a:solidFill>
                  <a:srgbClr val="002060"/>
                </a:solidFill>
                <a:latin typeface="+mj-lt"/>
              </a:rPr>
              <a:t> (ядро РИНЦ)</a:t>
            </a:r>
            <a:endParaRPr lang="ru-RU" sz="14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09520-6E4C-4143-A217-AAA0FA7E3CB0}"/>
              </a:ext>
            </a:extLst>
          </p:cNvPr>
          <p:cNvSpPr txBox="1"/>
          <p:nvPr/>
        </p:nvSpPr>
        <p:spPr>
          <a:xfrm>
            <a:off x="134923" y="2988138"/>
            <a:ext cx="18238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  <a:latin typeface="+mj-lt"/>
              </a:rPr>
              <a:t>25</a:t>
            </a:r>
            <a:r>
              <a:rPr lang="en-US" sz="1400" dirty="0">
                <a:solidFill>
                  <a:srgbClr val="C00000"/>
                </a:solidFill>
                <a:latin typeface="+mj-lt"/>
              </a:rPr>
              <a:t>% </a:t>
            </a:r>
            <a:r>
              <a:rPr lang="ru-RU" sz="1400" dirty="0">
                <a:solidFill>
                  <a:srgbClr val="C00000"/>
                </a:solidFill>
                <a:latin typeface="+mj-lt"/>
              </a:rPr>
              <a:t>ведущих исследователей в сравнении с 2021 годом существенно улучшили свои позиции по значению </a:t>
            </a:r>
            <a:r>
              <a:rPr lang="ru-RU" sz="1400" dirty="0" err="1">
                <a:solidFill>
                  <a:srgbClr val="C00000"/>
                </a:solidFill>
                <a:latin typeface="+mj-lt"/>
              </a:rPr>
              <a:t>процентиля</a:t>
            </a:r>
            <a:r>
              <a:rPr lang="ru-RU" sz="1400" dirty="0">
                <a:solidFill>
                  <a:srgbClr val="C00000"/>
                </a:solidFill>
                <a:latin typeface="+mj-lt"/>
              </a:rPr>
              <a:t> (ядро РИНЦ)</a:t>
            </a:r>
            <a:endParaRPr lang="ru-RU" sz="1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5C06CD-1AC3-4770-AB58-DB58AC7037A2}"/>
              </a:ext>
            </a:extLst>
          </p:cNvPr>
          <p:cNvSpPr txBox="1"/>
          <p:nvPr/>
        </p:nvSpPr>
        <p:spPr>
          <a:xfrm>
            <a:off x="181856" y="5271491"/>
            <a:ext cx="17281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+mj-lt"/>
              </a:rPr>
              <a:t>15</a:t>
            </a:r>
            <a:r>
              <a:rPr lang="en-US" sz="1400" dirty="0">
                <a:solidFill>
                  <a:srgbClr val="002060"/>
                </a:solidFill>
                <a:latin typeface="+mj-lt"/>
              </a:rPr>
              <a:t>% </a:t>
            </a:r>
            <a:r>
              <a:rPr lang="ru-RU" sz="1400" dirty="0">
                <a:solidFill>
                  <a:srgbClr val="002060"/>
                </a:solidFill>
                <a:latin typeface="+mj-lt"/>
              </a:rPr>
              <a:t>ведущих исследователей имеют индекс </a:t>
            </a:r>
            <a:r>
              <a:rPr lang="ru-RU" sz="1400" dirty="0" err="1">
                <a:solidFill>
                  <a:srgbClr val="002060"/>
                </a:solidFill>
                <a:latin typeface="+mj-lt"/>
              </a:rPr>
              <a:t>Хирша</a:t>
            </a:r>
            <a:r>
              <a:rPr lang="ru-RU" sz="1400" dirty="0">
                <a:solidFill>
                  <a:srgbClr val="002060"/>
                </a:solidFill>
                <a:latin typeface="+mj-lt"/>
              </a:rPr>
              <a:t> по ядру РИНЦ 10 и более</a:t>
            </a:r>
            <a:endParaRPr lang="ru-RU" sz="14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25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112574" y="467380"/>
            <a:ext cx="66558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Уровень цитируемости ведущих исследователей </a:t>
            </a:r>
            <a:r>
              <a:rPr lang="ru-RU" altLang="ru-RU" b="1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ВолНЦ</a:t>
            </a:r>
            <a:r>
              <a:rPr lang="ru-RU" alt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РАН</a:t>
            </a:r>
            <a:r>
              <a:rPr lang="en-US" alt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BF5B833E-BD48-4AF0-B9F9-47F27046B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26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DC527A6-1FF8-4EA6-891C-EF1CAEE323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896252"/>
              </p:ext>
            </p:extLst>
          </p:nvPr>
        </p:nvGraphicFramePr>
        <p:xfrm>
          <a:off x="640723" y="1052735"/>
          <a:ext cx="10855877" cy="500763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06017">
                  <a:extLst>
                    <a:ext uri="{9D8B030D-6E8A-4147-A177-3AD203B41FA5}">
                      <a16:colId xmlns:a16="http://schemas.microsoft.com/office/drawing/2014/main" val="2177414781"/>
                    </a:ext>
                  </a:extLst>
                </a:gridCol>
                <a:gridCol w="625540">
                  <a:extLst>
                    <a:ext uri="{9D8B030D-6E8A-4147-A177-3AD203B41FA5}">
                      <a16:colId xmlns:a16="http://schemas.microsoft.com/office/drawing/2014/main" val="2337627513"/>
                    </a:ext>
                  </a:extLst>
                </a:gridCol>
                <a:gridCol w="568674">
                  <a:extLst>
                    <a:ext uri="{9D8B030D-6E8A-4147-A177-3AD203B41FA5}">
                      <a16:colId xmlns:a16="http://schemas.microsoft.com/office/drawing/2014/main" val="2866369125"/>
                    </a:ext>
                  </a:extLst>
                </a:gridCol>
                <a:gridCol w="625540">
                  <a:extLst>
                    <a:ext uri="{9D8B030D-6E8A-4147-A177-3AD203B41FA5}">
                      <a16:colId xmlns:a16="http://schemas.microsoft.com/office/drawing/2014/main" val="2009394789"/>
                    </a:ext>
                  </a:extLst>
                </a:gridCol>
                <a:gridCol w="875260">
                  <a:extLst>
                    <a:ext uri="{9D8B030D-6E8A-4147-A177-3AD203B41FA5}">
                      <a16:colId xmlns:a16="http://schemas.microsoft.com/office/drawing/2014/main" val="3611549269"/>
                    </a:ext>
                  </a:extLst>
                </a:gridCol>
                <a:gridCol w="586804">
                  <a:extLst>
                    <a:ext uri="{9D8B030D-6E8A-4147-A177-3AD203B41FA5}">
                      <a16:colId xmlns:a16="http://schemas.microsoft.com/office/drawing/2014/main" val="923359351"/>
                    </a:ext>
                  </a:extLst>
                </a:gridCol>
                <a:gridCol w="660155">
                  <a:extLst>
                    <a:ext uri="{9D8B030D-6E8A-4147-A177-3AD203B41FA5}">
                      <a16:colId xmlns:a16="http://schemas.microsoft.com/office/drawing/2014/main" val="2238832532"/>
                    </a:ext>
                  </a:extLst>
                </a:gridCol>
                <a:gridCol w="733505">
                  <a:extLst>
                    <a:ext uri="{9D8B030D-6E8A-4147-A177-3AD203B41FA5}">
                      <a16:colId xmlns:a16="http://schemas.microsoft.com/office/drawing/2014/main" val="3529515777"/>
                    </a:ext>
                  </a:extLst>
                </a:gridCol>
                <a:gridCol w="953557">
                  <a:extLst>
                    <a:ext uri="{9D8B030D-6E8A-4147-A177-3AD203B41FA5}">
                      <a16:colId xmlns:a16="http://schemas.microsoft.com/office/drawing/2014/main" val="428255555"/>
                    </a:ext>
                  </a:extLst>
                </a:gridCol>
                <a:gridCol w="806856">
                  <a:extLst>
                    <a:ext uri="{9D8B030D-6E8A-4147-A177-3AD203B41FA5}">
                      <a16:colId xmlns:a16="http://schemas.microsoft.com/office/drawing/2014/main" val="1625101338"/>
                    </a:ext>
                  </a:extLst>
                </a:gridCol>
                <a:gridCol w="806856">
                  <a:extLst>
                    <a:ext uri="{9D8B030D-6E8A-4147-A177-3AD203B41FA5}">
                      <a16:colId xmlns:a16="http://schemas.microsoft.com/office/drawing/2014/main" val="4271645715"/>
                    </a:ext>
                  </a:extLst>
                </a:gridCol>
                <a:gridCol w="880206">
                  <a:extLst>
                    <a:ext uri="{9D8B030D-6E8A-4147-A177-3AD203B41FA5}">
                      <a16:colId xmlns:a16="http://schemas.microsoft.com/office/drawing/2014/main" val="757590756"/>
                    </a:ext>
                  </a:extLst>
                </a:gridCol>
                <a:gridCol w="1026907">
                  <a:extLst>
                    <a:ext uri="{9D8B030D-6E8A-4147-A177-3AD203B41FA5}">
                      <a16:colId xmlns:a16="http://schemas.microsoft.com/office/drawing/2014/main" val="4111232538"/>
                    </a:ext>
                  </a:extLst>
                </a:gridCol>
              </a:tblGrid>
              <a:tr h="2191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ФИО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</a:rPr>
                        <a:t>Процентиль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 по ядру РИНЦ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Индекс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</a:rPr>
                        <a:t>Хирша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 по ядру РИНЦ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Индекс </a:t>
                      </a:r>
                      <a:r>
                        <a:rPr lang="ru-RU" sz="1400" dirty="0" err="1">
                          <a:solidFill>
                            <a:srgbClr val="002060"/>
                          </a:solidFill>
                          <a:effectLst/>
                        </a:rPr>
                        <a:t>Хирша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  <a:effectLst/>
                        </a:rPr>
                        <a:t>  РИНЦ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158701"/>
                  </a:ext>
                </a:extLst>
              </a:tr>
              <a:tr h="216893">
                <a:tc gridSpan="1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060000. Экономика. Экономические науки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750277"/>
                  </a:ext>
                </a:extLst>
              </a:tr>
              <a:tr h="3029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Разница 2025 к 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Разница </a:t>
                      </a:r>
                    </a:p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2025 к 2021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Разница </a:t>
                      </a:r>
                    </a:p>
                    <a:p>
                      <a:pPr algn="ctr"/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2025 к 2021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3408383"/>
                  </a:ext>
                </a:extLst>
              </a:tr>
              <a:tr h="252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Шабунова А.А.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+2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42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44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+9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358615"/>
                  </a:ext>
                </a:extLst>
              </a:tr>
              <a:tr h="252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Калачикова О.Н.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+4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34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+9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314737"/>
                  </a:ext>
                </a:extLst>
              </a:tr>
              <a:tr h="252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Короленко А.В.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+1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tx1"/>
                          </a:solidFill>
                        </a:rPr>
                        <a:t>212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+8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857408"/>
                  </a:ext>
                </a:extLst>
              </a:tr>
              <a:tr h="252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Морев М.В.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+2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122543"/>
                  </a:ext>
                </a:extLst>
              </a:tr>
              <a:tr h="252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Нацун</a:t>
                      </a:r>
                      <a:r>
                        <a:rPr lang="ru-RU" sz="1200" dirty="0">
                          <a:effectLst/>
                        </a:rPr>
                        <a:t> Л.Н.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+2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195144"/>
                  </a:ext>
                </a:extLst>
              </a:tr>
              <a:tr h="230908">
                <a:tc gridSpan="1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</a:rPr>
                        <a:t>120000. Науковедение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</a:rPr>
                        <a:t>120000. Науковедение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546420"/>
                  </a:ext>
                </a:extLst>
              </a:tr>
              <a:tr h="2523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</a:rPr>
                        <a:t>Третьякова О.В.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+2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5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7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8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+3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10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12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13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+3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071898"/>
                  </a:ext>
                </a:extLst>
              </a:tr>
              <a:tr h="249043">
                <a:tc gridSpan="1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effectLst/>
                        </a:rPr>
                        <a:t>680000. Сельское и лесное хозяйство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388402"/>
                  </a:ext>
                </a:extLst>
              </a:tr>
              <a:tr h="252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Платонов А.В.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+15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3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4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+2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7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9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+4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861233"/>
                  </a:ext>
                </a:extLst>
              </a:tr>
              <a:tr h="252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Смирнова Ю.М.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+27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/>
                        <a:t>1</a:t>
                      </a:r>
                      <a:endParaRPr lang="ru-RU" sz="1300" dirty="0"/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3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+3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/>
                        <a:t>4</a:t>
                      </a:r>
                      <a:endParaRPr lang="ru-RU" sz="1300" dirty="0"/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8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679706"/>
                  </a:ext>
                </a:extLst>
              </a:tr>
              <a:tr h="252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Абрамова Н.И.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3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4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+2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12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/>
                        <a:t>18</a:t>
                      </a:r>
                      <a:endParaRPr lang="ru-RU" sz="1300" dirty="0"/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+8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935912"/>
                  </a:ext>
                </a:extLst>
              </a:tr>
              <a:tr h="252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Гусаров И.В.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+5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3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+1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/>
                        <a:t>8</a:t>
                      </a:r>
                      <a:endParaRPr lang="ru-RU" sz="1300" dirty="0"/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/>
                        <a:t>10</a:t>
                      </a:r>
                      <a:endParaRPr lang="ru-RU" sz="1300" dirty="0"/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166361"/>
                  </a:ext>
                </a:extLst>
              </a:tr>
              <a:tr h="252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Рассохина И.И.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+28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/>
                        <a:t>1</a:t>
                      </a:r>
                      <a:endParaRPr lang="ru-RU" sz="1300" dirty="0"/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3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+3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4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/>
                        <a:t>6</a:t>
                      </a:r>
                      <a:endParaRPr lang="ru-RU" sz="1300" dirty="0"/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82920"/>
                  </a:ext>
                </a:extLst>
              </a:tr>
              <a:tr h="252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Хромова О.Л.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/>
                        <a:t>3</a:t>
                      </a:r>
                      <a:endParaRPr lang="ru-RU" sz="1300" dirty="0"/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/>
                        <a:t>3</a:t>
                      </a:r>
                      <a:endParaRPr lang="ru-RU" sz="1300" dirty="0"/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12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/>
                        <a:t>16</a:t>
                      </a:r>
                      <a:endParaRPr lang="ru-RU" sz="1300" dirty="0"/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+6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438134"/>
                  </a:ext>
                </a:extLst>
              </a:tr>
              <a:tr h="252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Селимян М.О.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r>
                        <a:rPr lang="en-US" sz="1200" dirty="0">
                          <a:effectLst/>
                        </a:rPr>
                        <a:t>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+30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/>
                        <a:t>0</a:t>
                      </a:r>
                      <a:endParaRPr lang="ru-RU" sz="1300" dirty="0"/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/>
                        <a:t>2</a:t>
                      </a:r>
                      <a:endParaRPr lang="ru-RU" sz="1300" dirty="0"/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+2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2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/>
                        <a:t>5</a:t>
                      </a:r>
                      <a:endParaRPr lang="ru-RU" sz="1300" dirty="0"/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+4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942081"/>
                  </a:ext>
                </a:extLst>
              </a:tr>
              <a:tr h="252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Фоменко П.А.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/>
                        <a:t>2</a:t>
                      </a:r>
                      <a:endParaRPr lang="ru-RU" sz="1300" dirty="0"/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/>
                        <a:t>2</a:t>
                      </a:r>
                      <a:endParaRPr lang="ru-RU" sz="1300" dirty="0"/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/>
                        <a:t>8</a:t>
                      </a:r>
                      <a:endParaRPr lang="ru-RU" sz="1300" dirty="0"/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11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383162"/>
                  </a:ext>
                </a:extLst>
              </a:tr>
              <a:tr h="2523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Никифоров В.Е.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3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4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+1</a:t>
                      </a: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10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/>
                        <a:t>13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662152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350E78-ED38-4514-9577-855693B1D211}"/>
              </a:ext>
            </a:extLst>
          </p:cNvPr>
          <p:cNvSpPr/>
          <p:nvPr/>
        </p:nvSpPr>
        <p:spPr>
          <a:xfrm>
            <a:off x="516409" y="6176763"/>
            <a:ext cx="59946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ru-RU" b="1" dirty="0">
                <a:solidFill>
                  <a:srgbClr val="C00000"/>
                </a:solidFill>
                <a:highlight>
                  <a:srgbClr val="00FF00"/>
                </a:highlight>
                <a:latin typeface="+mj-lt"/>
              </a:rPr>
              <a:t> </a:t>
            </a:r>
            <a:r>
              <a:rPr lang="ru-RU" altLang="ru-RU" b="1" dirty="0">
                <a:solidFill>
                  <a:srgbClr val="C00000"/>
                </a:solidFill>
                <a:highlight>
                  <a:srgbClr val="00FF00"/>
                </a:highlight>
                <a:latin typeface="+mj-lt"/>
              </a:rPr>
              <a:t>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F953981-377C-420B-B773-2E5C9D02C168}"/>
              </a:ext>
            </a:extLst>
          </p:cNvPr>
          <p:cNvSpPr/>
          <p:nvPr/>
        </p:nvSpPr>
        <p:spPr>
          <a:xfrm>
            <a:off x="640723" y="6074712"/>
            <a:ext cx="108558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  <a:latin typeface="+mj-lt"/>
              </a:rPr>
              <a:t>58 % научных сотрудников </a:t>
            </a:r>
            <a:r>
              <a:rPr lang="ru-RU" sz="1400" dirty="0" err="1">
                <a:solidFill>
                  <a:srgbClr val="C00000"/>
                </a:solidFill>
                <a:latin typeface="+mj-lt"/>
              </a:rPr>
              <a:t>ВолНЦ</a:t>
            </a:r>
            <a:r>
              <a:rPr lang="ru-RU" sz="1400" dirty="0">
                <a:solidFill>
                  <a:srgbClr val="C00000"/>
                </a:solidFill>
                <a:latin typeface="+mj-lt"/>
              </a:rPr>
              <a:t> РАН, ведущих исследования в области общественных наук, являются высокоцитируемыми авторами в своих научных дисциплинах: входят в 5% самых цитируемых авторов. </a:t>
            </a:r>
          </a:p>
          <a:p>
            <a:r>
              <a:rPr lang="ru-RU" sz="1400" dirty="0">
                <a:solidFill>
                  <a:srgbClr val="C00000"/>
                </a:solidFill>
                <a:latin typeface="+mj-lt"/>
              </a:rPr>
              <a:t>43% научных сотрудников </a:t>
            </a:r>
            <a:r>
              <a:rPr lang="ru-RU" sz="1400" dirty="0" err="1">
                <a:solidFill>
                  <a:srgbClr val="C00000"/>
                </a:solidFill>
                <a:latin typeface="+mj-lt"/>
              </a:rPr>
              <a:t>ВолНЦ</a:t>
            </a:r>
            <a:r>
              <a:rPr lang="ru-RU" sz="1400" dirty="0">
                <a:solidFill>
                  <a:srgbClr val="C00000"/>
                </a:solidFill>
                <a:latin typeface="+mj-lt"/>
              </a:rPr>
              <a:t> РАН, ведущих исследования в области сельскохозяйственных наук, имеют </a:t>
            </a:r>
            <a:r>
              <a:rPr lang="ru-RU" sz="1400" dirty="0" err="1">
                <a:solidFill>
                  <a:srgbClr val="C00000"/>
                </a:solidFill>
                <a:latin typeface="+mj-lt"/>
              </a:rPr>
              <a:t>процентиль</a:t>
            </a:r>
            <a:r>
              <a:rPr lang="ru-RU" sz="1400" dirty="0">
                <a:solidFill>
                  <a:srgbClr val="C00000"/>
                </a:solidFill>
                <a:latin typeface="+mj-lt"/>
              </a:rPr>
              <a:t> по ядру РИНЦ 4–20.</a:t>
            </a:r>
          </a:p>
        </p:txBody>
      </p:sp>
    </p:spTree>
    <p:extLst>
      <p:ext uri="{BB962C8B-B14F-4D97-AF65-F5344CB8AC3E}">
        <p14:creationId xmlns:p14="http://schemas.microsoft.com/office/powerpoint/2010/main" val="296368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5FEFB67-C90D-4CA7-80F7-90D11F7E3886}"/>
              </a:ext>
            </a:extLst>
          </p:cNvPr>
          <p:cNvSpPr/>
          <p:nvPr/>
        </p:nvSpPr>
        <p:spPr>
          <a:xfrm>
            <a:off x="2855636" y="297285"/>
            <a:ext cx="72609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Кооперация с российскими и международными организациями</a:t>
            </a:r>
          </a:p>
        </p:txBody>
      </p:sp>
      <p:graphicFrame>
        <p:nvGraphicFramePr>
          <p:cNvPr id="2" name="Таблица 6">
            <a:extLst>
              <a:ext uri="{FF2B5EF4-FFF2-40B4-BE49-F238E27FC236}">
                <a16:creationId xmlns:a16="http://schemas.microsoft.com/office/drawing/2014/main" id="{A8345D16-1261-4ACA-86ED-959FACD63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110613"/>
              </p:ext>
            </p:extLst>
          </p:nvPr>
        </p:nvGraphicFramePr>
        <p:xfrm>
          <a:off x="1142564" y="743151"/>
          <a:ext cx="10687101" cy="5854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033554">
                  <a:extLst>
                    <a:ext uri="{9D8B030D-6E8A-4147-A177-3AD203B41FA5}">
                      <a16:colId xmlns:a16="http://schemas.microsoft.com/office/drawing/2014/main" val="853327915"/>
                    </a:ext>
                  </a:extLst>
                </a:gridCol>
                <a:gridCol w="4653547">
                  <a:extLst>
                    <a:ext uri="{9D8B030D-6E8A-4147-A177-3AD203B41FA5}">
                      <a16:colId xmlns:a16="http://schemas.microsoft.com/office/drawing/2014/main" val="1660617039"/>
                    </a:ext>
                  </a:extLst>
                </a:gridCol>
              </a:tblGrid>
              <a:tr h="28343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/>
                          </a:solidFill>
                        </a:rPr>
                        <a:t>Направления работ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09111"/>
                  </a:ext>
                </a:extLst>
              </a:tr>
              <a:tr h="28343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2025 (факт)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719513"/>
                  </a:ext>
                </a:extLst>
              </a:tr>
              <a:tr h="2664322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>
                          <a:solidFill>
                            <a:srgbClr val="C00000"/>
                          </a:solidFill>
                        </a:rPr>
                        <a:t>Общее число актуальных соглашений о сотрудничестве  </a:t>
                      </a:r>
                    </a:p>
                    <a:p>
                      <a:pPr algn="just"/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Взаимодействие на постоянной основе  </a:t>
                      </a:r>
                    </a:p>
                    <a:p>
                      <a:pPr algn="just"/>
                      <a:r>
                        <a:rPr lang="ru-RU" sz="1400" b="1" dirty="0">
                          <a:solidFill>
                            <a:srgbClr val="C00000"/>
                          </a:solidFill>
                        </a:rPr>
                        <a:t>Взаимное участие в мероприятиях:</a:t>
                      </a:r>
                    </a:p>
                    <a:p>
                      <a:pPr algn="just">
                        <a:lnSpc>
                          <a:spcPct val="90000"/>
                        </a:lnSpc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«Стратегия развития экономики Республики Беларусь»; «Стратегия развития экономики Республики Беларусь»; «Социальное знание в современном обществе: проблемы, закономерности, перспективы»; «Стратегия и тактика социально-экономических реформ»; «Социально-экономическое </a:t>
                      </a:r>
                      <a:r>
                        <a:rPr lang="ru-RU" sz="1400" b="0" dirty="0" err="1">
                          <a:solidFill>
                            <a:srgbClr val="002060"/>
                          </a:solidFill>
                        </a:rPr>
                        <a:t>благопо-лучие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 территорий: практика, проблемы, перспективы»; «Инновационные решения в технологиях и механизации сельскохозяйственного </a:t>
                      </a:r>
                      <a:r>
                        <a:rPr lang="ru-RU" sz="1400" b="0" dirty="0" err="1">
                          <a:solidFill>
                            <a:srgbClr val="002060"/>
                          </a:solidFill>
                        </a:rPr>
                        <a:t>производ-ства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»; семинар «Трансформация российской экономики в новых </a:t>
                      </a:r>
                      <a:r>
                        <a:rPr lang="ru-RU" sz="1400" b="0" dirty="0" err="1">
                          <a:solidFill>
                            <a:srgbClr val="002060"/>
                          </a:solidFill>
                        </a:rPr>
                        <a:t>геополити-ческих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 условиях: отрасли и регионы»; российско-французский семинар; «Молодые ученые – экономике региона»; «Стратегия и тактика социально-экономических реформ: национальные приоритеты и проекты» и др.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350" b="1" kern="1200" dirty="0">
                          <a:solidFill>
                            <a:srgbClr val="C00000"/>
                          </a:solidFill>
                          <a:latin typeface="+mn-lt"/>
                          <a:ea typeface="+mn-ea"/>
                          <a:cs typeface="+mn-cs"/>
                        </a:rPr>
                        <a:t>Организация и участие в мероприятиях: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35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Российско-китайская конференция;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35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Международный научный семинар «Перспективные направления исследований в АПК»;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35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Международная конференция по проблемам трансформации цепочек создания стоимости в экономике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35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(в рамках гранта РНФ);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35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Участие в мероприятиях сторон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909218"/>
                  </a:ext>
                </a:extLst>
              </a:tr>
              <a:tr h="107706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</a:rPr>
                        <a:t>Публикации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: </a:t>
                      </a:r>
                      <a:r>
                        <a:rPr lang="ru-RU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Сотрудничество Китая и России в сфере туризма: практика и перспективы : монография / В. Тин, Л. </a:t>
                      </a:r>
                      <a:r>
                        <a:rPr lang="ru-RU" sz="1400" b="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Сяоци</a:t>
                      </a:r>
                      <a:r>
                        <a:rPr lang="ru-RU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, Е.В. Лукин, Е.Г. Леонидова, Ч. </a:t>
                      </a:r>
                      <a:r>
                        <a:rPr lang="ru-RU" sz="1400" b="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Цзинь</a:t>
                      </a:r>
                      <a:r>
                        <a:rPr lang="ru-RU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, К. </a:t>
                      </a:r>
                      <a:r>
                        <a:rPr lang="ru-RU" sz="1400" b="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Вэнь</a:t>
                      </a:r>
                      <a:r>
                        <a:rPr lang="ru-RU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. - Вологда : </a:t>
                      </a:r>
                      <a:r>
                        <a:rPr lang="ru-RU" sz="1400" b="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ВолНЦ</a:t>
                      </a:r>
                      <a:r>
                        <a:rPr lang="ru-RU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РАН (ФГБУН </a:t>
                      </a:r>
                      <a:r>
                        <a:rPr lang="ru-RU" sz="1400" b="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ВолНЦ</a:t>
                      </a:r>
                      <a:r>
                        <a:rPr lang="ru-RU" sz="14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РАН) Вологодский научный центр, 2025. - 208 с.; статьи в журналах сторон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</a:rPr>
                        <a:t>Публикации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: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Монография «Неэкономические факторы экономического роста (на примере России и Китая)»;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монография по проблемам трансформации цепочек создания стоимости в российской экономике (в рамках гранта РНФ); статьи в журналах сторон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034743"/>
                  </a:ext>
                </a:extLst>
              </a:tr>
              <a:tr h="68025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</a:rPr>
                        <a:t>Реализация совместного гранта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(РНФ «Трансформация цепочек создания стоимости в российской экономике в новых геополитических условиях: межотраслевой, отраслевой и корпоративный разрез»)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C00000"/>
                          </a:solidFill>
                        </a:rPr>
                        <a:t>Заявки: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Проработка совместных заявок на гранты</a:t>
                      </a:r>
                    </a:p>
                    <a:p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Подача заявки на премию Союзного государства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291029"/>
                  </a:ext>
                </a:extLst>
              </a:tr>
              <a:tr h="283439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C00000"/>
                          </a:solidFill>
                        </a:rPr>
                        <a:t>Курс ДПО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«Введение в машинное обучение»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C00000"/>
                          </a:solidFill>
                        </a:rPr>
                        <a:t>Курс ДПО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для сотрудников </a:t>
                      </a:r>
                      <a:r>
                        <a:rPr lang="ru-RU" sz="1400" b="0" dirty="0" err="1">
                          <a:solidFill>
                            <a:srgbClr val="002060"/>
                          </a:solidFill>
                        </a:rPr>
                        <a:t>ВолНЩ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 РАН (МШЭ)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580685"/>
                  </a:ext>
                </a:extLst>
              </a:tr>
              <a:tr h="481845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C00000"/>
                          </a:solidFill>
                        </a:rPr>
                        <a:t>Образовательная деятельность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(базовые кафедры, «Движение первых»);</a:t>
                      </a:r>
                    </a:p>
                    <a:p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Совместное мероприятие к празднованию 80-летия Победы в ВОВ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C00000"/>
                          </a:solidFill>
                        </a:rPr>
                        <a:t>Образовательная деятельность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</a:rPr>
                        <a:t>(базовые кафедры, «Движение первых»)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32804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E2F922B-BCC0-4EA5-A974-767DFB39421C}"/>
              </a:ext>
            </a:extLst>
          </p:cNvPr>
          <p:cNvSpPr txBox="1"/>
          <p:nvPr/>
        </p:nvSpPr>
        <p:spPr>
          <a:xfrm>
            <a:off x="5663952" y="1408828"/>
            <a:ext cx="576064" cy="33855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+mn-lt"/>
              </a:rPr>
              <a:t>47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3FF9E-CAE4-4C34-B09A-D456588293FA}"/>
              </a:ext>
            </a:extLst>
          </p:cNvPr>
          <p:cNvSpPr txBox="1"/>
          <p:nvPr/>
        </p:nvSpPr>
        <p:spPr>
          <a:xfrm>
            <a:off x="4511824" y="1628800"/>
            <a:ext cx="576064" cy="33855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18</a:t>
            </a:r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17646315-ACE6-468F-9E98-6585BD360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27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1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6228394" y="801252"/>
            <a:ext cx="5688629" cy="36700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54000" tIns="72000" rIns="54000" bIns="720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C00000"/>
                </a:solidFill>
                <a:latin typeface="+mj-lt"/>
              </a:rPr>
              <a:t>Научные семинары-дискуссии в рамках научных школ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91744" y="398967"/>
            <a:ext cx="4608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ctr">
              <a:defRPr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Научно-организационные мероприятия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71636"/>
              </p:ext>
            </p:extLst>
          </p:nvPr>
        </p:nvGraphicFramePr>
        <p:xfrm>
          <a:off x="296918" y="1202296"/>
          <a:ext cx="5519968" cy="69285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{69CF1AB2-1976-4502-BF36-3FF5EA218861}</a:tableStyleId>
              </a:tblPr>
              <a:tblGrid>
                <a:gridCol w="108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43021162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412524625"/>
                    </a:ext>
                  </a:extLst>
                </a:gridCol>
                <a:gridCol w="1224591">
                  <a:extLst>
                    <a:ext uri="{9D8B030D-6E8A-4147-A177-3AD203B41FA5}">
                      <a16:colId xmlns:a16="http://schemas.microsoft.com/office/drawing/2014/main" val="3978912887"/>
                    </a:ext>
                  </a:extLst>
                </a:gridCol>
                <a:gridCol w="983008">
                  <a:extLst>
                    <a:ext uri="{9D8B030D-6E8A-4147-A177-3AD203B41FA5}">
                      <a16:colId xmlns:a16="http://schemas.microsoft.com/office/drawing/2014/main" val="280522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2021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2022</a:t>
                      </a:r>
                      <a:endParaRPr lang="ru-RU" sz="1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4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19</a:t>
                      </a:r>
                      <a:endParaRPr lang="ru-RU" sz="1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cs typeface="Times New Roman"/>
                        </a:rPr>
                        <a:t>                                                           Итого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Итого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777682" y="791492"/>
            <a:ext cx="5015913" cy="36700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54000" tIns="72000" rIns="54000" bIns="720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C00000"/>
                </a:solidFill>
                <a:latin typeface="+mj-lt"/>
              </a:rPr>
              <a:t>Число научно-практических мероприятий</a:t>
            </a:r>
            <a:endParaRPr lang="ru-RU" sz="1600" dirty="0">
              <a:solidFill>
                <a:srgbClr val="002060"/>
              </a:solidFill>
              <a:latin typeface="+mj-lt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273641"/>
              </p:ext>
            </p:extLst>
          </p:nvPr>
        </p:nvGraphicFramePr>
        <p:xfrm>
          <a:off x="6228393" y="1214643"/>
          <a:ext cx="5688630" cy="69285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{69CF1AB2-1976-4502-BF36-3FF5EA218861}</a:tableStyleId>
              </a:tblPr>
              <a:tblGrid>
                <a:gridCol w="1152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550789845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4574376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103886551"/>
                    </a:ext>
                  </a:extLst>
                </a:gridCol>
                <a:gridCol w="1152129">
                  <a:extLst>
                    <a:ext uri="{9D8B030D-6E8A-4147-A177-3AD203B41FA5}">
                      <a16:colId xmlns:a16="http://schemas.microsoft.com/office/drawing/2014/main" val="1585284401"/>
                    </a:ext>
                  </a:extLst>
                </a:gridCol>
              </a:tblGrid>
              <a:tr h="846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2021 </a:t>
                      </a:r>
                      <a:endParaRPr lang="ru-RU" sz="1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2022</a:t>
                      </a:r>
                      <a:endParaRPr lang="ru-RU" sz="1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2023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93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64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47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cs typeface="Times New Roman"/>
                        </a:rPr>
                        <a:t>                                                                     Итого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Итого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374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572706"/>
              </p:ext>
            </p:extLst>
          </p:nvPr>
        </p:nvGraphicFramePr>
        <p:xfrm>
          <a:off x="296918" y="1987917"/>
          <a:ext cx="11631731" cy="4758728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{69012ECD-51FC-41F1-AA8D-1B2483CD663E}</a:tableStyleId>
              </a:tblPr>
              <a:tblGrid>
                <a:gridCol w="3643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1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1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24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00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Международные мероприятия</a:t>
                      </a:r>
                    </a:p>
                  </a:txBody>
                  <a:tcPr marL="64150" marR="641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Всероссийские</a:t>
                      </a:r>
                    </a:p>
                  </a:txBody>
                  <a:tcPr marL="64150" marR="641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charset="0"/>
                        </a:rPr>
                        <a:t>Региональные</a:t>
                      </a:r>
                    </a:p>
                  </a:txBody>
                  <a:tcPr marL="64150" marR="641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Научно-организационные мероприятия</a:t>
                      </a:r>
                    </a:p>
                  </a:txBody>
                  <a:tcPr marL="64150" marR="64150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992"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300" b="0" dirty="0">
                          <a:solidFill>
                            <a:srgbClr val="002060"/>
                          </a:solidFill>
                          <a:latin typeface="+mj-lt"/>
                          <a:cs typeface="Arial" charset="0"/>
                        </a:rPr>
                        <a:t>«</a:t>
                      </a:r>
                      <a:r>
                        <a:rPr lang="ru-RU" sz="1300" b="0" dirty="0">
                          <a:solidFill>
                            <a:srgbClr val="002060"/>
                          </a:solidFill>
                          <a:latin typeface="+mn-lt"/>
                          <a:cs typeface="Arial" charset="0"/>
                        </a:rPr>
                        <a:t>Глобальные вызовы и региональное развитие в зеркале социологических измерений» (24 по 28 марта, </a:t>
                      </a:r>
                      <a:r>
                        <a:rPr lang="ru-RU" sz="1300" b="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</a:rPr>
                        <a:t>проводится с 2016 года)</a:t>
                      </a:r>
                    </a:p>
                    <a:p>
                      <a:pPr marL="179388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300" b="0" dirty="0">
                          <a:solidFill>
                            <a:srgbClr val="002060"/>
                          </a:solidFill>
                          <a:latin typeface="+mj-lt"/>
                          <a:cs typeface="Arial" charset="0"/>
                        </a:rPr>
                        <a:t>«Проблемы экономического роста и устойчивого развития территорий» (19-21 мая, </a:t>
                      </a:r>
                      <a:r>
                        <a:rPr lang="ru-RU" sz="1300" b="0" dirty="0">
                          <a:solidFill>
                            <a:srgbClr val="002060"/>
                          </a:solidFill>
                          <a:latin typeface="+mj-lt"/>
                          <a:ea typeface="Calibri"/>
                        </a:rPr>
                        <a:t>проводится с 2016 года)</a:t>
                      </a:r>
                      <a:endParaRPr lang="ru-RU" sz="13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9388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3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VII</a:t>
                      </a:r>
                      <a:r>
                        <a:rPr lang="ru-RU" sz="13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Емельяновские чтения (3-5 июня)</a:t>
                      </a:r>
                      <a:endParaRPr lang="ru-RU" sz="1300" b="0" i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9388" lvl="0" indent="-179388" algn="l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3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Российско-китайская научно-практическая конференция по вопросам социально-экономического развития России и Китая «Социально-экономическое благополучие территорий: практика, проблемы, перспективы» (1-5 сентября)</a:t>
                      </a:r>
                    </a:p>
                    <a:p>
                      <a:pPr marL="179388" lvl="0" indent="-179388" algn="l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3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Всероссийская с международным участием научно-практическая конференция «Стратегия и тактика реализации социально-экономических реформ: национальные приоритеты и проекты» (20-21 ноября)</a:t>
                      </a:r>
                    </a:p>
                    <a:p>
                      <a:pPr marL="179388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3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XX</a:t>
                      </a:r>
                      <a:r>
                        <a:rPr lang="en-US" sz="13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lang="ru-RU" sz="13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Всероссийская научно-практическая конференция с международным участием «Молодые ученые – экономике региона»  (11 декабря)</a:t>
                      </a:r>
                    </a:p>
                  </a:txBody>
                  <a:tcPr marL="64150" marR="64150" marT="0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388" lvl="0" indent="-179388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3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Совместный семинар с Всероссийским институтом генетических ресурсов растений имени Н.И. Вавилова (7 августа 2025 г.) </a:t>
                      </a:r>
                    </a:p>
                    <a:p>
                      <a:pPr marL="179388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Беловские чтения, круглый стол «Устойчивое развитие сельских территорий: опыт использования достижений биотехнологий в сельскохозяйственном производстве» (22 октября)</a:t>
                      </a:r>
                    </a:p>
                    <a:p>
                      <a:pPr marL="179388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400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Лапинские</a:t>
                      </a:r>
                      <a:r>
                        <a:rPr lang="ru-RU" sz="140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чтения (12-14 ноября)</a:t>
                      </a:r>
                    </a:p>
                  </a:txBody>
                  <a:tcPr marL="64150" marR="64150" marT="0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3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Областной конкурс «Лучшие корма Вологодчины – 2024» (19 марта)</a:t>
                      </a:r>
                    </a:p>
                    <a:p>
                      <a:pPr marL="179388" lvl="0" indent="-179388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3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Научно-практическая конференция «Экономика региона глазами старшеклассников» и конкурс НИР среди молодых ученых (18 апреля)</a:t>
                      </a:r>
                    </a:p>
                  </a:txBody>
                  <a:tcPr marL="64150" marR="64150" marT="0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300" b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Конкурс проектов школьников СМАРТ-Вологда(21 февраля)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Биологическая универсиада среди студентов вузов Вологодской области (24 февраля)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30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Биологический турнир школьников Вологодской области (27 февраля)</a:t>
                      </a:r>
                      <a:endParaRPr lang="ru-RU" sz="13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>
                          <a:solidFill>
                            <a:srgbClr val="002060"/>
                          </a:solidFill>
                          <a:latin typeface="+mn-lt"/>
                        </a:rPr>
                        <a:t>Публичная лекция заведующего кафедрой экономической теории и политики Российской академии народного хозяйства и государственной службы при Президенте Российской Федерации академика РАН д.э.н., профессора  </a:t>
                      </a:r>
                      <a:r>
                        <a:rPr lang="ru-RU" sz="1300" b="1" dirty="0" err="1">
                          <a:solidFill>
                            <a:srgbClr val="002060"/>
                          </a:solidFill>
                        </a:rPr>
                        <a:t>Абела</a:t>
                      </a:r>
                      <a:r>
                        <a:rPr lang="ru-RU" sz="13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1300" b="1" dirty="0" err="1">
                          <a:solidFill>
                            <a:srgbClr val="002060"/>
                          </a:solidFill>
                        </a:rPr>
                        <a:t>Гезевича</a:t>
                      </a:r>
                      <a:r>
                        <a:rPr lang="ru-RU" sz="1300" b="1" dirty="0">
                          <a:solidFill>
                            <a:srgbClr val="002060"/>
                          </a:solidFill>
                        </a:rPr>
                        <a:t> Аганбегяна</a:t>
                      </a:r>
                      <a:r>
                        <a:rPr lang="ru-RU" sz="1300" b="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ru-RU" sz="1300" b="1" dirty="0">
                          <a:solidFill>
                            <a:srgbClr val="002060"/>
                          </a:solidFill>
                          <a:latin typeface="+mn-lt"/>
                        </a:rPr>
                        <a:t>«Социально-экономическое развитие России и перспективы» </a:t>
                      </a:r>
                      <a:r>
                        <a:rPr lang="ru-RU" sz="1300" dirty="0">
                          <a:solidFill>
                            <a:srgbClr val="002060"/>
                          </a:solidFill>
                          <a:latin typeface="+mn-lt"/>
                        </a:rPr>
                        <a:t>(31 марта)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300" b="0" dirty="0">
                          <a:solidFill>
                            <a:srgbClr val="002060"/>
                          </a:solidFill>
                        </a:rPr>
                        <a:t>Публичная лекция научного сотрудника Центра исследования производительности Экспертного института Национального исследовательского университета «Высшая школа экономики», старший научный сотрудник Института аграрной экономики и развития сельских территорий (СПб ФИЦ РАН) к.э.н., доцента </a:t>
                      </a:r>
                      <a:r>
                        <a:rPr lang="ru-RU" sz="1300" b="1" dirty="0">
                          <a:solidFill>
                            <a:srgbClr val="002060"/>
                          </a:solidFill>
                        </a:rPr>
                        <a:t>Юлии Николаевны Никулиной «Опыт применения методов экономических исследований в оценке технологических инноваций в сельском хозяйстве» </a:t>
                      </a:r>
                      <a:r>
                        <a:rPr lang="ru-RU" sz="1300" b="0" dirty="0">
                          <a:solidFill>
                            <a:srgbClr val="002060"/>
                          </a:solidFill>
                        </a:rPr>
                        <a:t>(4 июня)</a:t>
                      </a:r>
                      <a:endParaRPr lang="ru-RU" sz="13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endParaRPr lang="ru-RU" sz="13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64150" marR="64150" marT="0" marB="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Номер слайда 3">
            <a:extLst>
              <a:ext uri="{FF2B5EF4-FFF2-40B4-BE49-F238E27FC236}">
                <a16:creationId xmlns:a16="http://schemas.microsoft.com/office/drawing/2014/main" id="{847FF49E-694E-4DEC-A754-6C2CF921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28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DCDAD3-CEEF-476B-A8BD-3AAB5CEB4D12}"/>
              </a:ext>
            </a:extLst>
          </p:cNvPr>
          <p:cNvSpPr/>
          <p:nvPr/>
        </p:nvSpPr>
        <p:spPr>
          <a:xfrm>
            <a:off x="2465522" y="413079"/>
            <a:ext cx="72609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Кооперация с российскими и международными организациями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371DDF7-C89A-436E-8F46-6246C6C20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751" y="752460"/>
            <a:ext cx="4464496" cy="39470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54000" tIns="72000" rIns="54000" bIns="720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rgbClr val="C00000"/>
                </a:solidFill>
                <a:latin typeface="+mj-lt"/>
              </a:rPr>
              <a:t>Публичные лекции</a:t>
            </a:r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411B0C78-C80A-409D-A628-983C9F2BF9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904061"/>
              </p:ext>
            </p:extLst>
          </p:nvPr>
        </p:nvGraphicFramePr>
        <p:xfrm>
          <a:off x="5231905" y="1206012"/>
          <a:ext cx="6592468" cy="782828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386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982">
                  <a:extLst>
                    <a:ext uri="{9D8B030D-6E8A-4147-A177-3AD203B41FA5}">
                      <a16:colId xmlns:a16="http://schemas.microsoft.com/office/drawing/2014/main" val="2590293540"/>
                    </a:ext>
                  </a:extLst>
                </a:gridCol>
                <a:gridCol w="1442791">
                  <a:extLst>
                    <a:ext uri="{9D8B030D-6E8A-4147-A177-3AD203B41FA5}">
                      <a16:colId xmlns:a16="http://schemas.microsoft.com/office/drawing/2014/main" val="2542484871"/>
                    </a:ext>
                  </a:extLst>
                </a:gridCol>
                <a:gridCol w="1366854">
                  <a:extLst>
                    <a:ext uri="{9D8B030D-6E8A-4147-A177-3AD203B41FA5}">
                      <a16:colId xmlns:a16="http://schemas.microsoft.com/office/drawing/2014/main" val="1884297933"/>
                    </a:ext>
                  </a:extLst>
                </a:gridCol>
                <a:gridCol w="1180953">
                  <a:extLst>
                    <a:ext uri="{9D8B030D-6E8A-4147-A177-3AD203B41FA5}">
                      <a16:colId xmlns:a16="http://schemas.microsoft.com/office/drawing/2014/main" val="162501820"/>
                    </a:ext>
                  </a:extLst>
                </a:gridCol>
              </a:tblGrid>
              <a:tr h="3914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2021 </a:t>
                      </a:r>
                      <a:endParaRPr lang="ru-RU" sz="16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2022</a:t>
                      </a:r>
                      <a:endParaRPr lang="ru-RU" sz="16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2023</a:t>
                      </a:r>
                      <a:endParaRPr lang="ru-RU" sz="16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2024</a:t>
                      </a:r>
                      <a:endParaRPr lang="ru-RU" sz="16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2025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4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9</a:t>
                      </a:r>
                      <a:r>
                        <a:rPr lang="ru-RU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⃰</a:t>
                      </a:r>
                      <a:r>
                        <a:rPr lang="ru-RU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/3</a:t>
                      </a:r>
                      <a:endParaRPr lang="ru-RU" sz="16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r>
                        <a:rPr lang="ru-RU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⃰</a:t>
                      </a:r>
                      <a:r>
                        <a:rPr lang="ru-RU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/4</a:t>
                      </a:r>
                      <a:endParaRPr lang="ru-RU" sz="16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r>
                        <a:rPr lang="ru-RU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⃰</a:t>
                      </a:r>
                      <a:r>
                        <a:rPr lang="ru-RU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/2</a:t>
                      </a:r>
                      <a:endParaRPr lang="ru-RU" sz="16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80220AB-E4C3-4C1A-BACB-39C3F47CD1FC}"/>
              </a:ext>
            </a:extLst>
          </p:cNvPr>
          <p:cNvSpPr/>
          <p:nvPr/>
        </p:nvSpPr>
        <p:spPr>
          <a:xfrm>
            <a:off x="5087887" y="2135893"/>
            <a:ext cx="6736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+mn-lt"/>
              </a:rPr>
              <a:t>1. Публичная лекция заведующего кафедрой экономической теории и политики Российской академии народного хозяйства и государственной службы при Президенте Российской Федерации академика РАН д.э.н., профессора  </a:t>
            </a:r>
            <a:r>
              <a:rPr lang="ru-RU" sz="1600" b="1" dirty="0" err="1">
                <a:solidFill>
                  <a:srgbClr val="C00000"/>
                </a:solidFill>
                <a:latin typeface="+mn-lt"/>
              </a:rPr>
              <a:t>Абела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1600" b="1" dirty="0" err="1">
                <a:solidFill>
                  <a:srgbClr val="C00000"/>
                </a:solidFill>
                <a:latin typeface="+mn-lt"/>
              </a:rPr>
              <a:t>Гезевича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 Аганбегяна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+mn-lt"/>
              </a:rPr>
              <a:t>«Социально-экономическое развитие России и перспективы»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(31.03.2025)</a:t>
            </a: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F60B689E-DD7B-4866-A0C5-DC681546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29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E6CFE1EA-10BB-44FC-BE9F-0A7C2A384A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75" r="7064" b="18009"/>
          <a:stretch/>
        </p:blipFill>
        <p:spPr bwMode="auto">
          <a:xfrm>
            <a:off x="561851" y="1206012"/>
            <a:ext cx="3807344" cy="23482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3C29543-043C-4643-9A4B-04E6C63884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80" t="37228" r="26302" b="24767"/>
          <a:stretch/>
        </p:blipFill>
        <p:spPr>
          <a:xfrm>
            <a:off x="524622" y="3861048"/>
            <a:ext cx="3818588" cy="244827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D981FD9-8277-487D-8C31-87583D47DF7F}"/>
              </a:ext>
            </a:extLst>
          </p:cNvPr>
          <p:cNvSpPr/>
          <p:nvPr/>
        </p:nvSpPr>
        <p:spPr>
          <a:xfrm>
            <a:off x="5087887" y="3861048"/>
            <a:ext cx="6736485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+mn-lt"/>
              </a:rPr>
              <a:t>2. Публичная лекция научного сотрудника Центра исследования производительности Экспертного института Национального исследовательского университета «Высшая школа экономики», старший научный сотрудник Института аграрной экономики и развития сельских территорий (СПб ФИЦ РАН) к.э.н., доцента </a:t>
            </a:r>
          </a:p>
          <a:p>
            <a:r>
              <a:rPr lang="ru-RU" sz="1600" b="1" dirty="0">
                <a:solidFill>
                  <a:srgbClr val="C00000"/>
                </a:solidFill>
                <a:latin typeface="+mn-lt"/>
              </a:rPr>
              <a:t>Юлии Николаевны Никулиной </a:t>
            </a:r>
          </a:p>
          <a:p>
            <a:r>
              <a:rPr lang="ru-RU" sz="1600" b="1" dirty="0">
                <a:solidFill>
                  <a:srgbClr val="002060"/>
                </a:solidFill>
                <a:latin typeface="+mn-lt"/>
              </a:rPr>
              <a:t>«Опыт применения методов экономических исследований в оценке технологических инноваций в сельском хозяйстве»</a:t>
            </a:r>
          </a:p>
          <a:p>
            <a:r>
              <a:rPr lang="ru-RU" sz="1600" dirty="0">
                <a:solidFill>
                  <a:srgbClr val="002060"/>
                </a:solidFill>
                <a:latin typeface="+mn-lt"/>
              </a:rPr>
              <a:t>(04.06.2025)</a:t>
            </a:r>
          </a:p>
          <a:p>
            <a:pPr>
              <a:spcBef>
                <a:spcPts val="600"/>
              </a:spcBef>
            </a:pPr>
            <a:r>
              <a:rPr lang="ru-RU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⃰ </a:t>
            </a:r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с учетом лекций, проведенных в рамках Летней школы академика М.К. Горшкова </a:t>
            </a:r>
            <a:endParaRPr lang="ru-RU" sz="14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593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8D42A38-7945-47E9-A919-67815B6C5146}"/>
              </a:ext>
            </a:extLst>
          </p:cNvPr>
          <p:cNvSpPr/>
          <p:nvPr/>
        </p:nvSpPr>
        <p:spPr>
          <a:xfrm>
            <a:off x="612843" y="3605562"/>
            <a:ext cx="11305256" cy="30931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+mj-lt"/>
              </a:rPr>
              <a:t>Председатель правительства РФ Михаил </a:t>
            </a:r>
            <a:r>
              <a:rPr lang="ru-RU" b="1" dirty="0" err="1">
                <a:solidFill>
                  <a:srgbClr val="C00000"/>
                </a:solidFill>
                <a:latin typeface="+mj-lt"/>
              </a:rPr>
              <a:t>Мишустин</a:t>
            </a:r>
            <a:r>
              <a:rPr lang="ru-RU" b="1" dirty="0">
                <a:solidFill>
                  <a:srgbClr val="C00000"/>
                </a:solidFill>
                <a:latin typeface="+mj-lt"/>
              </a:rPr>
              <a:t>, выступая с отчетом в Госдуме обозначил шесть приоритетных задач  на 2026 г.</a:t>
            </a:r>
            <a:r>
              <a:rPr lang="ru-RU" b="0" i="0" dirty="0">
                <a:solidFill>
                  <a:srgbClr val="202020"/>
                </a:solidFill>
                <a:effectLst/>
                <a:latin typeface="__IBMPlexSans_89f94c"/>
              </a:rPr>
              <a:t> </a:t>
            </a:r>
            <a:r>
              <a:rPr lang="ru-RU" b="1" dirty="0">
                <a:solidFill>
                  <a:schemeClr val="tx2"/>
                </a:solidFill>
              </a:rPr>
              <a:t>: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сбережение и приумножение населения;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формирование платформы для выхода на темпы экономического роста не ниже мировых;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изменить структуру внешней торговли с акцентом на поставки высокотехнологичной продукции;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формированием прозрачной конкурентной деловой среды;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дальнейшее повышение производительности труда;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10000"/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постоянное технологическое обновление, создание условий для инноваций и их активного внедрения</a:t>
            </a:r>
          </a:p>
          <a:p>
            <a:pPr algn="r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ct val="110000"/>
            </a:pPr>
            <a:r>
              <a:rPr lang="ru-RU" sz="1600" b="0" i="0" dirty="0">
                <a:solidFill>
                  <a:srgbClr val="202020"/>
                </a:solidFill>
                <a:effectLst/>
                <a:latin typeface="__IBMPlexSans_89f94c"/>
              </a:rPr>
              <a:t>МОСКВА, 25 февраля. /ТАСС/. 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DAEF89DB-C9DF-4A24-9DB4-1327B3ADF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DBEC7D0-3E28-49EE-896E-775B9C9FE7E5}"/>
              </a:ext>
            </a:extLst>
          </p:cNvPr>
          <p:cNvSpPr/>
          <p:nvPr/>
        </p:nvSpPr>
        <p:spPr>
          <a:xfrm>
            <a:off x="612843" y="843677"/>
            <a:ext cx="11305256" cy="25853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ПРИОРИТЕТНЫЕ НАПРАВЛЕНИЯ </a:t>
            </a:r>
            <a:r>
              <a:rPr lang="ru-RU" b="1" cap="all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научно-технологического развития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(Указ №529)</a:t>
            </a:r>
          </a:p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 Высокоэффективная и ресурсосберегающая энергетика.</a:t>
            </a:r>
          </a:p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 Превентивная и персонализированная медицина, обеспечение здорового долголетия.</a:t>
            </a:r>
          </a:p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 Высокопродуктивное и устойчивое к изменениям природной среды сельское хозяйство.</a:t>
            </a:r>
          </a:p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 Безопасность получения, хранения, передачи и обработки информации.</a:t>
            </a:r>
          </a:p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 Интеллектуальные транспортные и телекоммуникационные системы, включая автономные транспортные средства.</a:t>
            </a:r>
          </a:p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 Укрепление социокультурной идентичности российского общества и повышение уровня его образования.</a:t>
            </a:r>
          </a:p>
          <a:p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 Адаптация к изменениям климата, сохранение и рациональное использование природных ресурсов.</a:t>
            </a:r>
          </a:p>
        </p:txBody>
      </p:sp>
    </p:spTree>
    <p:extLst>
      <p:ext uri="{BB962C8B-B14F-4D97-AF65-F5344CB8AC3E}">
        <p14:creationId xmlns:p14="http://schemas.microsoft.com/office/powerpoint/2010/main" val="10373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09889BF-86B5-4186-98D2-E4D0DB418A13}"/>
              </a:ext>
            </a:extLst>
          </p:cNvPr>
          <p:cNvSpPr/>
          <p:nvPr/>
        </p:nvSpPr>
        <p:spPr>
          <a:xfrm>
            <a:off x="321784" y="1079803"/>
            <a:ext cx="6494296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2060"/>
                </a:solidFill>
                <a:latin typeface="+mn-lt"/>
              </a:rPr>
              <a:t>Организация и проведение секции на XXIII ежегодной конференции «Инновационные практики российских городов» из цикла «</a:t>
            </a:r>
            <a:r>
              <a:rPr lang="ru-RU" sz="1500" dirty="0" err="1">
                <a:solidFill>
                  <a:srgbClr val="002060"/>
                </a:solidFill>
                <a:latin typeface="+mn-lt"/>
              </a:rPr>
              <a:t>Леонтьевские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 чтения» (14-15 марта 2025 г., г. Санкт-Петербург, </a:t>
            </a:r>
            <a:r>
              <a:rPr lang="ru-RU" sz="1500" dirty="0" err="1">
                <a:solidFill>
                  <a:srgbClr val="002060"/>
                </a:solidFill>
                <a:latin typeface="+mn-lt"/>
              </a:rPr>
              <a:t>Леонтьевский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 центр);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C00000"/>
                </a:solidFill>
                <a:latin typeface="+mn-lt"/>
              </a:rPr>
              <a:t>Семинар «Новые и старые вызовы российского рынка труда: адаптационные стратегии различных социально-демографических групп» в рамках Санкт-Петербургского экономического конгресса «Труд и трансформация общества: знание, творчество, </a:t>
            </a:r>
            <a:r>
              <a:rPr lang="ru-RU" sz="1500" dirty="0" err="1">
                <a:solidFill>
                  <a:srgbClr val="C00000"/>
                </a:solidFill>
                <a:latin typeface="+mn-lt"/>
              </a:rPr>
              <a:t>ноономика</a:t>
            </a:r>
            <a:r>
              <a:rPr lang="ru-RU" sz="1500" dirty="0">
                <a:solidFill>
                  <a:srgbClr val="C00000"/>
                </a:solidFill>
                <a:latin typeface="+mn-lt"/>
              </a:rPr>
              <a:t>» (8-9 апреля 2025 г.);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2060"/>
                </a:solidFill>
                <a:latin typeface="+mn-lt"/>
              </a:rPr>
              <a:t>Модерация секции «Векторы ценностных изменений современных обществ» на I Петербургском социологическом форуме «Время перемен в России и мире» (23–25 июня 2025 года, г. Санкт-Петербург, Социологический институт ФНИСЦ РАН);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C00000"/>
                </a:solidFill>
                <a:latin typeface="+mn-lt"/>
              </a:rPr>
              <a:t>Организация двух научных сессий V Социологического форума в Марокко «Справедливость в современном мире труда: от классических концепций к новым идеям», «Новые формы занятости и устойчивое развитие: противоречия, вызовы и возможности» (Попов А.В., 6-11 июля 2025 г.);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2060"/>
                </a:solidFill>
                <a:latin typeface="+mn-lt"/>
              </a:rPr>
              <a:t>Модерация секции «Генеративный искусственный интеллект и </a:t>
            </a:r>
            <a:r>
              <a:rPr lang="ru-RU" sz="1500" dirty="0" err="1">
                <a:solidFill>
                  <a:srgbClr val="002060"/>
                </a:solidFill>
                <a:latin typeface="+mn-lt"/>
              </a:rPr>
              <a:t>и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 рынок труда» международной научно-практической конференции «Генеративный искусственный интеллект в отраслях экономики и социальной сфере: </a:t>
            </a:r>
            <a:r>
              <a:rPr lang="ru-RU" sz="1500" dirty="0" err="1">
                <a:solidFill>
                  <a:srgbClr val="002060"/>
                </a:solidFill>
                <a:latin typeface="+mn-lt"/>
              </a:rPr>
              <a:t>Pro&amp;Contra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 2025» (1-4 октября 2025 г.);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C00000"/>
                </a:solidFill>
                <a:latin typeface="+mn-lt"/>
              </a:rPr>
              <a:t>IV </a:t>
            </a:r>
            <a:r>
              <a:rPr lang="ru-RU" sz="1500" dirty="0" err="1">
                <a:solidFill>
                  <a:srgbClr val="C00000"/>
                </a:solidFill>
                <a:latin typeface="+mn-lt"/>
              </a:rPr>
              <a:t>Лапинские</a:t>
            </a:r>
            <a:r>
              <a:rPr lang="ru-RU" sz="1500" dirty="0">
                <a:solidFill>
                  <a:srgbClr val="C00000"/>
                </a:solidFill>
                <a:latin typeface="+mn-lt"/>
              </a:rPr>
              <a:t> чтения Всероссийская конференция с зарубежным участием в составе программы Всероссийского социологического конгресса (12–14 ноября 2025 года, г. Москва, Институт философии РАН);</a:t>
            </a: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CA88C8ED-6DD4-434D-983E-36754625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E3322BD-15BE-45F2-B6D2-7D1A616DF7EE}"/>
              </a:ext>
            </a:extLst>
          </p:cNvPr>
          <p:cNvSpPr/>
          <p:nvPr/>
        </p:nvSpPr>
        <p:spPr>
          <a:xfrm>
            <a:off x="1578310" y="404665"/>
            <a:ext cx="90459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Кооперация с российскими организациями.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Организация секций в рамках крупных мероприятий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E801F3-6C8C-4501-BF78-E4C4726E37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" r="7407" b="4888"/>
          <a:stretch/>
        </p:blipFill>
        <p:spPr>
          <a:xfrm>
            <a:off x="10174812" y="548680"/>
            <a:ext cx="1800201" cy="201855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C68347-B494-4FF4-B500-79DF48D73A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8"/>
          <a:stretch/>
        </p:blipFill>
        <p:spPr>
          <a:xfrm>
            <a:off x="10174812" y="2664803"/>
            <a:ext cx="1800201" cy="219236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6612CC-1591-4F16-9DFC-E401098CBD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/>
          <a:stretch/>
        </p:blipFill>
        <p:spPr>
          <a:xfrm>
            <a:off x="7023588" y="4973336"/>
            <a:ext cx="2119272" cy="170243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1D8AF16-015D-47F7-AF44-DBF32793F9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9"/>
          <a:stretch/>
        </p:blipFill>
        <p:spPr>
          <a:xfrm>
            <a:off x="9336360" y="4985943"/>
            <a:ext cx="2630658" cy="170243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53AF25-B3C4-4F8F-B85E-DCD1C376C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5"/>
          <a:stretch/>
        </p:blipFill>
        <p:spPr bwMode="auto">
          <a:xfrm>
            <a:off x="7023587" y="3201102"/>
            <a:ext cx="3055375" cy="1656065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B35C435-78DF-4D0E-8813-C3B31DDC8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0"/>
          <a:stretch/>
        </p:blipFill>
        <p:spPr bwMode="auto">
          <a:xfrm>
            <a:off x="7023586" y="1224761"/>
            <a:ext cx="3055375" cy="184654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42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09889BF-86B5-4186-98D2-E4D0DB418A13}"/>
              </a:ext>
            </a:extLst>
          </p:cNvPr>
          <p:cNvSpPr/>
          <p:nvPr/>
        </p:nvSpPr>
        <p:spPr>
          <a:xfrm>
            <a:off x="458265" y="1155085"/>
            <a:ext cx="6447149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C00000"/>
                </a:solidFill>
                <a:latin typeface="+mn-lt"/>
              </a:rPr>
              <a:t>Круглый стол «Устойчивое развитие сельских территорий: опыт использования достижений биотехнологий в сельскохозяйственном производстве» в рамках XII Всероссийских Беловских чтений (22 октября 2025 г., </a:t>
            </a:r>
            <a:r>
              <a:rPr lang="ru-RU" sz="1500" dirty="0" err="1">
                <a:solidFill>
                  <a:srgbClr val="C00000"/>
                </a:solidFill>
                <a:latin typeface="+mn-lt"/>
              </a:rPr>
              <a:t>ВоГУ</a:t>
            </a:r>
            <a:r>
              <a:rPr lang="ru-RU" sz="1500" dirty="0">
                <a:solidFill>
                  <a:srgbClr val="C00000"/>
                </a:solidFill>
                <a:latin typeface="+mn-lt"/>
              </a:rPr>
              <a:t>);</a:t>
            </a:r>
            <a:endParaRPr lang="ru-RU" sz="1500" dirty="0">
              <a:solidFill>
                <a:srgbClr val="002060"/>
              </a:solidFill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2060"/>
                </a:solidFill>
                <a:latin typeface="+mn-lt"/>
              </a:rPr>
              <a:t>Секция VI</a:t>
            </a:r>
            <a:r>
              <a:rPr lang="en-US" sz="1500" dirty="0">
                <a:solidFill>
                  <a:srgbClr val="002060"/>
                </a:solidFill>
                <a:latin typeface="+mn-lt"/>
              </a:rPr>
              <a:t>I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 Международной научно-практической конференции «Передовые достижения науки в молочной отрасли» (</a:t>
            </a:r>
            <a:r>
              <a:rPr lang="en-US" sz="1500" dirty="0">
                <a:solidFill>
                  <a:srgbClr val="002060"/>
                </a:solidFill>
                <a:latin typeface="+mn-lt"/>
              </a:rPr>
              <a:t>23 </a:t>
            </a:r>
            <a:r>
              <a:rPr lang="ru-RU" sz="1500" dirty="0">
                <a:solidFill>
                  <a:srgbClr val="002060"/>
                </a:solidFill>
                <a:latin typeface="+mn-lt"/>
              </a:rPr>
              <a:t>октября 2025 г., Вологодская ГМХА);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C00000"/>
                </a:solidFill>
                <a:latin typeface="+mn-lt"/>
              </a:rPr>
              <a:t>Научный семинар «Безопасное полноценное кормление КРС» (9 декабря 2025 г., совместно  с ООО «</a:t>
            </a:r>
            <a:r>
              <a:rPr lang="ru-RU" sz="1500" dirty="0" err="1">
                <a:solidFill>
                  <a:srgbClr val="C00000"/>
                </a:solidFill>
                <a:latin typeface="+mn-lt"/>
              </a:rPr>
              <a:t>РусФид</a:t>
            </a:r>
            <a:r>
              <a:rPr lang="ru-RU" sz="1500" dirty="0">
                <a:solidFill>
                  <a:srgbClr val="C00000"/>
                </a:solidFill>
                <a:latin typeface="+mn-lt"/>
              </a:rPr>
              <a:t>»);</a:t>
            </a:r>
            <a:endParaRPr lang="ru-RU" sz="1500" dirty="0">
              <a:solidFill>
                <a:srgbClr val="002060"/>
              </a:solidFill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002060"/>
                </a:solidFill>
                <a:latin typeface="+mn-lt"/>
              </a:rPr>
              <a:t>Вступление Вологодского научного центра в Национальную Ассоциацию «Генофонд СХЖ» (18 декабря 2025 г.).</a:t>
            </a: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CA88C8ED-6DD4-434D-983E-36754625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31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DCFAABD-CB73-4ECC-8AE3-3DA3D954BB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76" b="12625"/>
          <a:stretch/>
        </p:blipFill>
        <p:spPr bwMode="auto">
          <a:xfrm>
            <a:off x="7464152" y="4258407"/>
            <a:ext cx="4514027" cy="225971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BD9E36C-9CF0-42EA-9A90-A3DF46415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7" t="15503" r="10524"/>
          <a:stretch/>
        </p:blipFill>
        <p:spPr bwMode="auto">
          <a:xfrm>
            <a:off x="564292" y="4060244"/>
            <a:ext cx="4307572" cy="244580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5869947-DF39-4F99-86C6-95DFD3EF2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097" b="22937"/>
          <a:stretch/>
        </p:blipFill>
        <p:spPr bwMode="auto">
          <a:xfrm>
            <a:off x="7464152" y="1155085"/>
            <a:ext cx="4488160" cy="183998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30EA535-23CB-4545-A504-4A0998A5B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242" y="2666042"/>
            <a:ext cx="3250332" cy="192139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1983DE1-0F69-436B-95D3-473D864563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72" y="3907615"/>
            <a:ext cx="1954948" cy="259293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D97EB61-317F-4257-ACBA-362887E0C3EF}"/>
              </a:ext>
            </a:extLst>
          </p:cNvPr>
          <p:cNvSpPr/>
          <p:nvPr/>
        </p:nvSpPr>
        <p:spPr>
          <a:xfrm>
            <a:off x="1578310" y="404665"/>
            <a:ext cx="90459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Кооперация с российскими организациями.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Организация секций в рамках крупных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56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09889BF-86B5-4186-98D2-E4D0DB418A13}"/>
              </a:ext>
            </a:extLst>
          </p:cNvPr>
          <p:cNvSpPr/>
          <p:nvPr/>
        </p:nvSpPr>
        <p:spPr>
          <a:xfrm>
            <a:off x="767408" y="4653136"/>
            <a:ext cx="46424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+mn-lt"/>
              </a:rPr>
              <a:t>Международная научно-практическая конференция «Стратегия развития экономики Беларуси: вызовы, инструменты и перспективы»,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+mn-lt"/>
              </a:rPr>
              <a:t>Института экономики НАН Беларуси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23E8E9C-7768-4B94-A488-199A126F664A}"/>
              </a:ext>
            </a:extLst>
          </p:cNvPr>
          <p:cNvSpPr/>
          <p:nvPr/>
        </p:nvSpPr>
        <p:spPr>
          <a:xfrm>
            <a:off x="6782107" y="4653136"/>
            <a:ext cx="46424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+mn-lt"/>
              </a:rPr>
              <a:t>Круглый стол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+mn-lt"/>
              </a:rPr>
              <a:t>«Социология и современное общество»,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+mn-lt"/>
              </a:rPr>
              <a:t>Институт социологии НАН Беларуси</a:t>
            </a: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CA88C8ED-6DD4-434D-983E-36754625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E3322BD-15BE-45F2-B6D2-7D1A616DF7EE}"/>
              </a:ext>
            </a:extLst>
          </p:cNvPr>
          <p:cNvSpPr/>
          <p:nvPr/>
        </p:nvSpPr>
        <p:spPr>
          <a:xfrm>
            <a:off x="2465522" y="405694"/>
            <a:ext cx="72609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Кооперация с российскими и международными организациями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D6A590-20A5-4B37-8393-1C804FE4D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2024" y="1216982"/>
            <a:ext cx="5486897" cy="329213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05F78E-6004-4A93-A96E-292913B15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8" y="1216982"/>
            <a:ext cx="5454392" cy="3272635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763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CA88C8ED-6DD4-434D-983E-36754625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33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E3322BD-15BE-45F2-B6D2-7D1A616DF7EE}"/>
              </a:ext>
            </a:extLst>
          </p:cNvPr>
          <p:cNvSpPr/>
          <p:nvPr/>
        </p:nvSpPr>
        <p:spPr>
          <a:xfrm>
            <a:off x="2465523" y="376555"/>
            <a:ext cx="72609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j-lt"/>
              </a:rPr>
              <a:t>35-летие </a:t>
            </a:r>
            <a:r>
              <a:rPr lang="ru-RU" b="1" dirty="0" err="1">
                <a:solidFill>
                  <a:srgbClr val="C00000"/>
                </a:solidFill>
                <a:latin typeface="+mj-lt"/>
              </a:rPr>
              <a:t>ВолнЦ</a:t>
            </a:r>
            <a:r>
              <a:rPr lang="ru-RU" b="1" dirty="0">
                <a:solidFill>
                  <a:srgbClr val="C00000"/>
                </a:solidFill>
                <a:latin typeface="+mj-lt"/>
              </a:rPr>
              <a:t> РАН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7459429-E88C-496B-B253-5F346433E94D}"/>
              </a:ext>
            </a:extLst>
          </p:cNvPr>
          <p:cNvSpPr/>
          <p:nvPr/>
        </p:nvSpPr>
        <p:spPr>
          <a:xfrm>
            <a:off x="2639616" y="731908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Всероссийская научно-практическая конференция с международным участием «Стратегия и тактика социально-экономических реформ: национальные приоритеты и проекты», приуроченной к 35-летию Вологодского научного центра РАН.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BA6339-CE44-4706-8DF0-24B0B702510C}"/>
              </a:ext>
            </a:extLst>
          </p:cNvPr>
          <p:cNvSpPr/>
          <p:nvPr/>
        </p:nvSpPr>
        <p:spPr>
          <a:xfrm>
            <a:off x="7824192" y="1918258"/>
            <a:ext cx="3634081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дня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секции, 2 пленарных заседания, 1 экспертная сессия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страны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федеральных округов РФ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 городов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140 секционных докладов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пленарных докладов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147 участников секционных заседаний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Более 460 участников пленарных заседаний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 доктора наук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 кандидата наук</a:t>
            </a:r>
            <a:endParaRPr lang="ru-RU" sz="1600" b="1" i="0" dirty="0"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809941-B139-40DA-9B9D-3ED551D8F9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493" r="5661"/>
          <a:stretch/>
        </p:blipFill>
        <p:spPr>
          <a:xfrm>
            <a:off x="335359" y="1700808"/>
            <a:ext cx="7128793" cy="476064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229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23E8E9C-7768-4B94-A488-199A126F664A}"/>
              </a:ext>
            </a:extLst>
          </p:cNvPr>
          <p:cNvSpPr/>
          <p:nvPr/>
        </p:nvSpPr>
        <p:spPr>
          <a:xfrm>
            <a:off x="858856" y="6026989"/>
            <a:ext cx="42473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+mn-lt"/>
              </a:rPr>
              <a:t>Вручение Председателем Правительства Вологодской области А.М. Мордвиновым Почетной грамоты 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+mn-lt"/>
              </a:rPr>
              <a:t>Министерства науки и высшего образования РФ 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+mn-lt"/>
              </a:rPr>
              <a:t>коллективу ФГБУН </a:t>
            </a:r>
            <a:r>
              <a:rPr lang="ru-RU" sz="1200" dirty="0" err="1">
                <a:solidFill>
                  <a:srgbClr val="002060"/>
                </a:solidFill>
                <a:latin typeface="+mn-lt"/>
              </a:rPr>
              <a:t>ВолНЦ</a:t>
            </a:r>
            <a:r>
              <a:rPr lang="ru-RU" sz="1200" dirty="0">
                <a:solidFill>
                  <a:srgbClr val="002060"/>
                </a:solidFill>
                <a:latin typeface="+mn-lt"/>
              </a:rPr>
              <a:t> РАН</a:t>
            </a: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CA88C8ED-6DD4-434D-983E-36754625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34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E3322BD-15BE-45F2-B6D2-7D1A616DF7EE}"/>
              </a:ext>
            </a:extLst>
          </p:cNvPr>
          <p:cNvSpPr/>
          <p:nvPr/>
        </p:nvSpPr>
        <p:spPr>
          <a:xfrm>
            <a:off x="2465523" y="376555"/>
            <a:ext cx="72609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j-lt"/>
              </a:rPr>
              <a:t>35-летие </a:t>
            </a:r>
            <a:r>
              <a:rPr lang="ru-RU" b="1" dirty="0" err="1">
                <a:solidFill>
                  <a:srgbClr val="C00000"/>
                </a:solidFill>
                <a:latin typeface="+mj-lt"/>
              </a:rPr>
              <a:t>ВолНЦ</a:t>
            </a:r>
            <a:r>
              <a:rPr lang="ru-RU" b="1" dirty="0">
                <a:solidFill>
                  <a:srgbClr val="C00000"/>
                </a:solidFill>
                <a:latin typeface="+mj-lt"/>
              </a:rPr>
              <a:t> РАН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20FBBC-9CBA-4BBF-9DED-241E888488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14" y="855121"/>
            <a:ext cx="3920459" cy="2787847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64E5E4-2D4E-40DF-B0DB-421E0E9F7C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1" r="1694" b="18967"/>
          <a:stretch/>
        </p:blipFill>
        <p:spPr>
          <a:xfrm>
            <a:off x="1022314" y="3829377"/>
            <a:ext cx="3920459" cy="201120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8F46E52-E726-4E1A-BEE5-31D00D6895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02" r="12528" b="23875"/>
          <a:stretch/>
        </p:blipFill>
        <p:spPr>
          <a:xfrm>
            <a:off x="5429974" y="843019"/>
            <a:ext cx="3186306" cy="227147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3DCCC12-0BA2-421E-8921-4FC54CAD1AF6}"/>
              </a:ext>
            </a:extLst>
          </p:cNvPr>
          <p:cNvSpPr/>
          <p:nvPr/>
        </p:nvSpPr>
        <p:spPr>
          <a:xfrm>
            <a:off x="5378781" y="3096031"/>
            <a:ext cx="3466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Поздравление депутата Государственной Думы Федерального Собрания Российской Федерации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В.Н. Артамонова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D8C226C-6C44-437F-A1AE-017ED7F291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444" r="17357"/>
          <a:stretch/>
        </p:blipFill>
        <p:spPr>
          <a:xfrm>
            <a:off x="5414045" y="3802429"/>
            <a:ext cx="3202235" cy="203557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9A00E5C-332B-4D0E-8CA0-7AF34908DC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753" t="18142" r="13214" b="5289"/>
          <a:stretch/>
        </p:blipFill>
        <p:spPr>
          <a:xfrm>
            <a:off x="8947523" y="849487"/>
            <a:ext cx="2975911" cy="224007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097735A-13EC-4087-BB19-1FB693797B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078" t="9488" r="10586"/>
          <a:stretch/>
        </p:blipFill>
        <p:spPr>
          <a:xfrm>
            <a:off x="8976319" y="3768437"/>
            <a:ext cx="2947115" cy="206957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58AF297-EF54-459C-B253-2DF609CAC99E}"/>
              </a:ext>
            </a:extLst>
          </p:cNvPr>
          <p:cNvSpPr/>
          <p:nvPr/>
        </p:nvSpPr>
        <p:spPr>
          <a:xfrm>
            <a:off x="8947523" y="3096031"/>
            <a:ext cx="28311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Поздравление ректора ЧГУ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О.Ю. </a:t>
            </a:r>
            <a:r>
              <a:rPr lang="ru-RU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Лягиновой</a:t>
            </a:r>
            <a:r>
              <a:rPr lang="ru-RU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5F6A1A9-3E6B-459E-8A27-1FA49C712912}"/>
              </a:ext>
            </a:extLst>
          </p:cNvPr>
          <p:cNvSpPr/>
          <p:nvPr/>
        </p:nvSpPr>
        <p:spPr>
          <a:xfrm>
            <a:off x="5383797" y="6002879"/>
            <a:ext cx="3466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Поздравление заместителя директора 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ИЭ </a:t>
            </a:r>
            <a:r>
              <a:rPr lang="ru-RU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УроРАН</a:t>
            </a:r>
            <a:r>
              <a:rPr lang="ru-RU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А.В. Суворовой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8949D1E-D1C8-4106-B140-2557F24C79F0}"/>
              </a:ext>
            </a:extLst>
          </p:cNvPr>
          <p:cNvSpPr/>
          <p:nvPr/>
        </p:nvSpPr>
        <p:spPr>
          <a:xfrm>
            <a:off x="8866419" y="6006892"/>
            <a:ext cx="3162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Поздравление проректора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по научной работе ВГМХА А.А. Кузина</a:t>
            </a:r>
          </a:p>
        </p:txBody>
      </p:sp>
    </p:spTree>
    <p:extLst>
      <p:ext uri="{BB962C8B-B14F-4D97-AF65-F5344CB8AC3E}">
        <p14:creationId xmlns:p14="http://schemas.microsoft.com/office/powerpoint/2010/main" val="391280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701679" y="931051"/>
            <a:ext cx="50776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+mj-lt"/>
              </a:rPr>
              <a:t>Ежегодные протоколы о намерениях с Академией общественных наук провинции Цзянси                          (Т.И. Соколова, руководители отделов)</a:t>
            </a:r>
          </a:p>
        </p:txBody>
      </p:sp>
      <p:pic>
        <p:nvPicPr>
          <p:cNvPr id="9218" name="Picture 2" descr="Флаг китая картинки, стоковые фото Флаг китая | Depositphotos">
            <a:extLst>
              <a:ext uri="{FF2B5EF4-FFF2-40B4-BE49-F238E27FC236}">
                <a16:creationId xmlns:a16="http://schemas.microsoft.com/office/drawing/2014/main" id="{FF4C9527-86DD-4E16-96E9-9E7E76897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493" y="590359"/>
            <a:ext cx="2109942" cy="130055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BBB5FC-5193-4B08-8328-F4BF2262E24A}"/>
              </a:ext>
            </a:extLst>
          </p:cNvPr>
          <p:cNvSpPr/>
          <p:nvPr/>
        </p:nvSpPr>
        <p:spPr>
          <a:xfrm>
            <a:off x="202382" y="5615703"/>
            <a:ext cx="45144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+mn-lt"/>
              </a:rPr>
              <a:t>Международный академический симпозиум «Социально-экономическое благополучие территорий: практика, проблемы, перспективы»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+mn-lt"/>
              </a:rPr>
              <a:t>(1-6 сентября 2025 года)</a:t>
            </a: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90DE1E1A-1A1A-4378-A414-070BB6FD9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35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8656EED-469D-4E42-B6F1-370867139D56}"/>
              </a:ext>
            </a:extLst>
          </p:cNvPr>
          <p:cNvSpPr/>
          <p:nvPr/>
        </p:nvSpPr>
        <p:spPr>
          <a:xfrm>
            <a:off x="4655840" y="1764420"/>
            <a:ext cx="7501195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C00000"/>
                </a:solidFill>
                <a:latin typeface="+mj-lt"/>
              </a:rPr>
              <a:t>Ежегодная российско-китайская конференция </a:t>
            </a:r>
          </a:p>
          <a:p>
            <a:pPr>
              <a:buClr>
                <a:srgbClr val="C00000"/>
              </a:buClr>
              <a:buSzPct val="150000"/>
            </a:pPr>
            <a:r>
              <a:rPr lang="ru-RU" sz="1500" b="1" dirty="0">
                <a:solidFill>
                  <a:srgbClr val="C00000"/>
                </a:solidFill>
                <a:latin typeface="+mj-lt"/>
              </a:rPr>
              <a:t>2025 г. – очное участие, Китай (страны: Россия. Китай, Беларусь)</a:t>
            </a:r>
          </a:p>
          <a:p>
            <a:pPr>
              <a:buClr>
                <a:srgbClr val="C00000"/>
              </a:buClr>
              <a:buSzPct val="150000"/>
            </a:pPr>
            <a:r>
              <a:rPr lang="ru-RU" sz="1500" b="1" dirty="0">
                <a:solidFill>
                  <a:srgbClr val="C00000"/>
                </a:solidFill>
                <a:latin typeface="+mj-lt"/>
              </a:rPr>
              <a:t>Состав делегации 2025 года: </a:t>
            </a:r>
          </a:p>
          <a:p>
            <a:pPr marL="285750" indent="-285750"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500" b="1" dirty="0">
                <a:solidFill>
                  <a:srgbClr val="002060"/>
                </a:solidFill>
                <a:latin typeface="+mj-lt"/>
              </a:rPr>
              <a:t>директор </a:t>
            </a:r>
            <a:r>
              <a:rPr lang="ru-RU" sz="1500" b="1" dirty="0" err="1">
                <a:solidFill>
                  <a:srgbClr val="002060"/>
                </a:solidFill>
                <a:latin typeface="+mj-lt"/>
              </a:rPr>
              <a:t>ВолНЦ</a:t>
            </a:r>
            <a:r>
              <a:rPr lang="ru-RU" sz="1500" b="1" dirty="0">
                <a:solidFill>
                  <a:srgbClr val="002060"/>
                </a:solidFill>
                <a:latin typeface="+mj-lt"/>
              </a:rPr>
              <a:t> РАН д.э.н. А.А. Шабунова;</a:t>
            </a:r>
          </a:p>
          <a:p>
            <a:pPr marL="285750" indent="-285750"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500" b="1" dirty="0">
                <a:solidFill>
                  <a:srgbClr val="002060"/>
                </a:solidFill>
                <a:latin typeface="+mj-lt"/>
              </a:rPr>
              <a:t>главный учёный секретарь </a:t>
            </a:r>
            <a:r>
              <a:rPr lang="ru-RU" sz="1500" b="1" dirty="0" err="1">
                <a:solidFill>
                  <a:srgbClr val="002060"/>
                </a:solidFill>
                <a:latin typeface="+mj-lt"/>
              </a:rPr>
              <a:t>ВолНЦ</a:t>
            </a:r>
            <a:r>
              <a:rPr lang="ru-RU" sz="1500" b="1" dirty="0">
                <a:solidFill>
                  <a:srgbClr val="002060"/>
                </a:solidFill>
                <a:latin typeface="+mj-lt"/>
              </a:rPr>
              <a:t> РАН к.ф.н. Т.И. Соколова;</a:t>
            </a:r>
          </a:p>
          <a:p>
            <a:pPr marL="285750" indent="-285750"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500" b="1" dirty="0">
                <a:solidFill>
                  <a:srgbClr val="002060"/>
                </a:solidFill>
                <a:latin typeface="+mj-lt"/>
              </a:rPr>
              <a:t>заведующий центром </a:t>
            </a:r>
            <a:r>
              <a:rPr lang="ru-RU" sz="1500" b="1" dirty="0" err="1">
                <a:solidFill>
                  <a:srgbClr val="002060"/>
                </a:solidFill>
                <a:latin typeface="+mj-lt"/>
              </a:rPr>
              <a:t>ВолНЦ</a:t>
            </a:r>
            <a:r>
              <a:rPr lang="ru-RU" sz="1500" b="1" dirty="0">
                <a:solidFill>
                  <a:srgbClr val="002060"/>
                </a:solidFill>
                <a:latin typeface="+mj-lt"/>
              </a:rPr>
              <a:t> РАН С.А. Кожевников;</a:t>
            </a:r>
          </a:p>
          <a:p>
            <a:pPr marL="285750" indent="-285750"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ru-RU" sz="1500" b="1" dirty="0">
                <a:solidFill>
                  <a:srgbClr val="002060"/>
                </a:solidFill>
                <a:latin typeface="+mj-lt"/>
              </a:rPr>
              <a:t>заведующий лабораторией </a:t>
            </a:r>
            <a:r>
              <a:rPr lang="ru-RU" sz="1500" b="1" dirty="0" err="1">
                <a:solidFill>
                  <a:srgbClr val="002060"/>
                </a:solidFill>
                <a:latin typeface="+mj-lt"/>
              </a:rPr>
              <a:t>ВолНЦ</a:t>
            </a:r>
            <a:r>
              <a:rPr lang="ru-RU" sz="1500" b="1" dirty="0">
                <a:solidFill>
                  <a:srgbClr val="002060"/>
                </a:solidFill>
                <a:latin typeface="+mj-lt"/>
              </a:rPr>
              <a:t> РАН Н.В. Ворошилов</a:t>
            </a:r>
          </a:p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C00000"/>
                </a:solidFill>
                <a:latin typeface="+mj-lt"/>
              </a:rPr>
              <a:t>Совместная монография на русском и английском языках;</a:t>
            </a:r>
          </a:p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002060"/>
                </a:solidFill>
                <a:latin typeface="+mj-lt"/>
              </a:rPr>
              <a:t>Совместные публикации в журнале «Экономические и социальные перемены: факты, тенденции, прогноз»  в 2025 году:</a:t>
            </a:r>
          </a:p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C00000"/>
                </a:solidFill>
                <a:latin typeface="+mj-lt"/>
              </a:rPr>
              <a:t>Развитие литиевой промышленности России и Китая в контексте энергетического перехода и достижения углеродной нейтральности / М.К. Малышев, Х. </a:t>
            </a:r>
            <a:r>
              <a:rPr lang="ru-RU" sz="1500" b="1" dirty="0" err="1">
                <a:solidFill>
                  <a:srgbClr val="C00000"/>
                </a:solidFill>
                <a:latin typeface="+mj-lt"/>
              </a:rPr>
              <a:t>Ма</a:t>
            </a:r>
            <a:r>
              <a:rPr lang="ru-RU" sz="1500" b="1" dirty="0">
                <a:solidFill>
                  <a:srgbClr val="C00000"/>
                </a:solidFill>
                <a:latin typeface="+mj-lt"/>
              </a:rPr>
              <a:t>, Ч. Ли,   С. </a:t>
            </a:r>
            <a:r>
              <a:rPr lang="ru-RU" sz="1500" b="1" dirty="0" err="1">
                <a:solidFill>
                  <a:srgbClr val="C00000"/>
                </a:solidFill>
                <a:latin typeface="+mj-lt"/>
              </a:rPr>
              <a:t>Чэн</a:t>
            </a:r>
            <a:r>
              <a:rPr lang="ru-RU" sz="1500" b="1" dirty="0">
                <a:solidFill>
                  <a:srgbClr val="C00000"/>
                </a:solidFill>
                <a:latin typeface="+mj-lt"/>
              </a:rPr>
              <a:t>, М.А. </a:t>
            </a:r>
            <a:r>
              <a:rPr lang="ru-RU" sz="1500" b="1" dirty="0" err="1">
                <a:solidFill>
                  <a:srgbClr val="C00000"/>
                </a:solidFill>
                <a:latin typeface="+mj-lt"/>
              </a:rPr>
              <a:t>Печенская</a:t>
            </a:r>
            <a:r>
              <a:rPr lang="ru-RU" sz="1500" b="1" dirty="0">
                <a:solidFill>
                  <a:srgbClr val="C00000"/>
                </a:solidFill>
                <a:latin typeface="+mj-lt"/>
              </a:rPr>
              <a:t>-Полищук // Экономические и социальные перемены: факты, тенденции, прогноз. - 2025. - №1. - С. 135-151. </a:t>
            </a:r>
          </a:p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002060"/>
                </a:solidFill>
                <a:latin typeface="+mj-lt"/>
              </a:rPr>
              <a:t>Лебедева, М.А. Трансформация экономики моногородов с истощенными ресурсами (на примере </a:t>
            </a:r>
            <a:r>
              <a:rPr lang="ru-RU" sz="1500" b="1" dirty="0" err="1">
                <a:solidFill>
                  <a:srgbClr val="002060"/>
                </a:solidFill>
                <a:latin typeface="+mj-lt"/>
              </a:rPr>
              <a:t>Писяна</a:t>
            </a:r>
            <a:r>
              <a:rPr lang="ru-RU" sz="1500" b="1" dirty="0">
                <a:solidFill>
                  <a:srgbClr val="002060"/>
                </a:solidFill>
                <a:latin typeface="+mj-lt"/>
              </a:rPr>
              <a:t> (КНР) и Воркуты (Россия)) / М.А. Лебедева, Д. </a:t>
            </a:r>
            <a:r>
              <a:rPr lang="ru-RU" sz="1500" b="1" dirty="0" err="1">
                <a:solidFill>
                  <a:srgbClr val="002060"/>
                </a:solidFill>
                <a:latin typeface="+mj-lt"/>
              </a:rPr>
              <a:t>Чжан</a:t>
            </a:r>
            <a:r>
              <a:rPr lang="ru-RU" sz="1500" b="1" dirty="0">
                <a:solidFill>
                  <a:srgbClr val="002060"/>
                </a:solidFill>
                <a:latin typeface="+mj-lt"/>
              </a:rPr>
              <a:t> // Экономические и социальные перемены: факты, тенденции, прогноз. - 2025. - №3. - С. 136-152. </a:t>
            </a:r>
          </a:p>
          <a:p>
            <a:pPr marL="285750" indent="-285750"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ru-RU" sz="1500" b="1" dirty="0">
                <a:solidFill>
                  <a:srgbClr val="C00000"/>
                </a:solidFill>
                <a:latin typeface="+mj-lt"/>
              </a:rPr>
              <a:t>Шабунова, А.А. Культура и традиции как драйверы развития территорий: опыт России и Китая / А.А. Шабунова, О.Н. </a:t>
            </a:r>
            <a:r>
              <a:rPr lang="ru-RU" sz="1500" b="1" dirty="0" err="1">
                <a:solidFill>
                  <a:srgbClr val="C00000"/>
                </a:solidFill>
                <a:latin typeface="+mj-lt"/>
              </a:rPr>
              <a:t>Калачикова</a:t>
            </a:r>
            <a:r>
              <a:rPr lang="ru-RU" sz="1500" b="1" dirty="0">
                <a:solidFill>
                  <a:srgbClr val="C00000"/>
                </a:solidFill>
                <a:latin typeface="+mj-lt"/>
              </a:rPr>
              <a:t>, Г. </a:t>
            </a:r>
            <a:r>
              <a:rPr lang="ru-RU" sz="1500" b="1" dirty="0" err="1">
                <a:solidFill>
                  <a:srgbClr val="C00000"/>
                </a:solidFill>
                <a:latin typeface="+mj-lt"/>
              </a:rPr>
              <a:t>Гань</a:t>
            </a:r>
            <a:r>
              <a:rPr lang="ru-RU" sz="1500" b="1" dirty="0">
                <a:solidFill>
                  <a:srgbClr val="C00000"/>
                </a:solidFill>
                <a:latin typeface="+mj-lt"/>
              </a:rPr>
              <a:t> // Экономические и социальные перемены: факты, тенденции, прогноз.. - 2025. - №6. - С. 248-263.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58469C-FE11-494A-8269-703F9C06BA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37" b="4739"/>
          <a:stretch/>
        </p:blipFill>
        <p:spPr>
          <a:xfrm>
            <a:off x="386279" y="963531"/>
            <a:ext cx="4083367" cy="223254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5BFC50-9CA4-4588-9114-8B51E11A5B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13279"/>
          <a:stretch/>
        </p:blipFill>
        <p:spPr>
          <a:xfrm>
            <a:off x="407368" y="3338058"/>
            <a:ext cx="4104456" cy="213566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5227898-2B29-471A-B685-B420F577FC00}"/>
              </a:ext>
            </a:extLst>
          </p:cNvPr>
          <p:cNvSpPr/>
          <p:nvPr/>
        </p:nvSpPr>
        <p:spPr>
          <a:xfrm>
            <a:off x="2465522" y="405694"/>
            <a:ext cx="72609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Кооперация с российскими и международными организациями</a:t>
            </a:r>
          </a:p>
        </p:txBody>
      </p:sp>
    </p:spTree>
    <p:extLst>
      <p:ext uri="{BB962C8B-B14F-4D97-AF65-F5344CB8AC3E}">
        <p14:creationId xmlns:p14="http://schemas.microsoft.com/office/powerpoint/2010/main" val="42761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Прямоугольник 8"/>
          <p:cNvSpPr>
            <a:spLocks noChangeArrowheads="1"/>
          </p:cNvSpPr>
          <p:nvPr/>
        </p:nvSpPr>
        <p:spPr bwMode="auto">
          <a:xfrm>
            <a:off x="4223792" y="456331"/>
            <a:ext cx="3957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Экспертная деятельность в 2025 году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F16FC1D-E7A0-4B56-8728-020352DBF6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709211"/>
              </p:ext>
            </p:extLst>
          </p:nvPr>
        </p:nvGraphicFramePr>
        <p:xfrm>
          <a:off x="157352" y="940658"/>
          <a:ext cx="11877295" cy="5696479"/>
        </p:xfrm>
        <a:graphic>
          <a:graphicData uri="http://schemas.openxmlformats.org/drawingml/2006/table">
            <a:tbl>
              <a:tblPr first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002544">
                  <a:extLst>
                    <a:ext uri="{9D8B030D-6E8A-4147-A177-3AD203B41FA5}">
                      <a16:colId xmlns:a16="http://schemas.microsoft.com/office/drawing/2014/main" val="786973277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3123877323"/>
                    </a:ext>
                  </a:extLst>
                </a:gridCol>
                <a:gridCol w="2770295">
                  <a:extLst>
                    <a:ext uri="{9D8B030D-6E8A-4147-A177-3AD203B41FA5}">
                      <a16:colId xmlns:a16="http://schemas.microsoft.com/office/drawing/2014/main" val="1651616673"/>
                    </a:ext>
                  </a:extLst>
                </a:gridCol>
              </a:tblGrid>
              <a:tr h="277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Федеральный и межрегиональный  уровень</a:t>
                      </a:r>
                      <a:endParaRPr lang="ru-RU" sz="1300" kern="50" dirty="0">
                        <a:solidFill>
                          <a:srgbClr val="C00000"/>
                        </a:solidFill>
                        <a:effectLst/>
                        <a:latin typeface="+mj-lt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0" marR="6265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effectLst/>
                          <a:latin typeface="+mj-lt"/>
                        </a:rPr>
                        <a:t>Региональный уровень</a:t>
                      </a:r>
                      <a:endParaRPr lang="ru-RU" sz="1300" kern="50" dirty="0">
                        <a:effectLst/>
                        <a:latin typeface="+mj-lt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0000" marR="62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5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Диссертационные советы</a:t>
                      </a:r>
                    </a:p>
                  </a:txBody>
                  <a:tcPr marL="180000" marR="6265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5417285"/>
                  </a:ext>
                </a:extLst>
              </a:tr>
              <a:tr h="5418762"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200" kern="50" dirty="0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Российская академия наук (Шабунова А.А., Ильин В.А.)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200" kern="50" dirty="0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Научный совет РАН «Демографическое развитие и демографическая политика Российской Федерации» при президиуме РАН (Шабунова А.А.)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200" kern="50" dirty="0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Научный совет «Демографические и миграционные проблемы России» Отделения общественных наук РАН (Шабунова А.А., </a:t>
                      </a:r>
                      <a:r>
                        <a:rPr lang="ru-RU" sz="1200" kern="50" dirty="0" err="1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Калачикова</a:t>
                      </a:r>
                      <a:r>
                        <a:rPr lang="ru-RU" sz="1200" kern="50" dirty="0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 О.Н.)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200" kern="50" dirty="0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Научно-консультативный совет ООН РАН по правовым, психологическим и социально-экономическим проблемам общества (Шабунова А.А., Ильин В.А.)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Российский научный фонд (Ускова Т.В., Груздева М.А.)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Федеральный реестр экспертов (Ильин В.А., Ускова Т.В.)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200" kern="50" dirty="0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Экспертный научный совет Вологодской области (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Ускова Т.В.)</a:t>
                      </a:r>
                      <a:endParaRPr lang="ru-RU" sz="1200" kern="50" dirty="0">
                        <a:effectLst/>
                        <a:latin typeface="+mj-lt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kern="50" dirty="0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Общероссийская общественная организация «Российская муниципальная академия» (Ворошилов Н.В.)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kern="50" dirty="0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Заместитель председателя Секции научных журналов по экономике и смежным областям АНРИ (ассоциация научных редакторов и издателей)(Третьякова О.В.)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kern="50" dirty="0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Экспертно-консультационный Совет ВЦИОМ (ЭКС ВЦИОМ)              (Гужавина Т.А.)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kern="50" dirty="0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Высшая школа экономики (Косыгина К.Е.)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kern="50" dirty="0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Российская ассоциация политической науки (Косыгина К.Е.)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kern="50" dirty="0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Эксперт Красноярского краевого фонда поддержки научной и научно-технической деятельности (Кожевников </a:t>
                      </a:r>
                      <a:r>
                        <a:rPr lang="ru-RU" sz="1200" kern="50" dirty="0" err="1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С.А</a:t>
                      </a:r>
                      <a:r>
                        <a:rPr lang="ru-RU" sz="1200" kern="50" dirty="0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.)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kern="50" dirty="0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Эксперт Кубанского научного фонда (Патракова </a:t>
                      </a:r>
                      <a:r>
                        <a:rPr lang="ru-RU" sz="1200" kern="50" dirty="0" err="1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С.С</a:t>
                      </a:r>
                      <a:r>
                        <a:rPr lang="ru-RU" sz="1200" kern="50" dirty="0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.).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Международный союз охраны природы (Гусаров И.В.)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kern="50" dirty="0">
                          <a:effectLst/>
                          <a:latin typeface="+mj-lt"/>
                        </a:rPr>
                        <a:t>Всероссийский Совет по </a:t>
                      </a:r>
                      <a:r>
                        <a:rPr lang="ru-RU" sz="1200" kern="50" dirty="0" err="1">
                          <a:effectLst/>
                          <a:latin typeface="+mj-lt"/>
                        </a:rPr>
                        <a:t>айрширской</a:t>
                      </a:r>
                      <a:r>
                        <a:rPr lang="ru-RU" sz="1200" kern="50" dirty="0">
                          <a:effectLst/>
                          <a:latin typeface="+mj-lt"/>
                        </a:rPr>
                        <a:t> породе (Абрамова Н.И.)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200" kern="50" dirty="0">
                          <a:effectLst/>
                          <a:latin typeface="+mj-lt"/>
                        </a:rPr>
                        <a:t>Рабочая группа при комиссии Государственного Совета РФ по направлению «Технологическое лидерство» (Мазилов Е.А.)</a:t>
                      </a:r>
                    </a:p>
                  </a:txBody>
                  <a:tcPr marL="180000" marR="6265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300" kern="50" dirty="0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Общественный совет при Министерстве финансов Вологодской области (Ускова Т.В.)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300" kern="50" dirty="0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Экспертный совет по вопросам демографии в Вологодской области                                                      (Шабунова А.А., </a:t>
                      </a:r>
                      <a:r>
                        <a:rPr lang="ru-RU" sz="1300" kern="50" dirty="0" err="1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Калачикова</a:t>
                      </a:r>
                      <a:r>
                        <a:rPr lang="ru-RU" sz="1300" kern="50" dirty="0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 О.Н.)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300" kern="50" dirty="0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Совет по стратегическому развитию, науке, инвестициям и инновациям Администрации города Вологды (Ильин В.А.)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300" dirty="0">
                          <a:effectLst/>
                          <a:latin typeface="+mj-lt"/>
                        </a:rPr>
                        <a:t>Общественно-экспертный совет Проектного комитета Вологодской области по направлению «Экология» (Кожевников </a:t>
                      </a:r>
                      <a:r>
                        <a:rPr lang="ru-RU" sz="1300" dirty="0" err="1">
                          <a:effectLst/>
                          <a:latin typeface="+mj-lt"/>
                        </a:rPr>
                        <a:t>С.А</a:t>
                      </a:r>
                      <a:r>
                        <a:rPr lang="ru-RU" sz="1300" dirty="0">
                          <a:effectLst/>
                          <a:latin typeface="+mj-lt"/>
                        </a:rPr>
                        <a:t>.)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Эксперт конкурсных и аттестационных комиссий в государственных органах Вологодской области (Ворошилов </a:t>
                      </a:r>
                      <a:r>
                        <a:rPr lang="ru-RU" sz="1300" dirty="0" err="1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Н.В</a:t>
                      </a: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.).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Общественный совет по развитию образования Вологодской области (Леонидова Г.В.)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Комиссия по соблюдению требований к служебному поведению и урегулированию конфликта интересов Правительства области (Калашников К.Н.)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300" dirty="0">
                          <a:effectLst/>
                          <a:latin typeface="+mj-lt"/>
                        </a:rPr>
                        <a:t> Экспертный совет по проведению публичной независимой экспертизы проектов законов области, регулирующих бюджетные и налоговые правоотношения (</a:t>
                      </a:r>
                      <a:r>
                        <a:rPr lang="ru-RU" sz="1300" dirty="0" err="1">
                          <a:effectLst/>
                          <a:latin typeface="+mj-lt"/>
                        </a:rPr>
                        <a:t>Печенская</a:t>
                      </a:r>
                      <a:r>
                        <a:rPr lang="ru-RU" sz="1300" dirty="0">
                          <a:effectLst/>
                          <a:latin typeface="+mj-lt"/>
                        </a:rPr>
                        <a:t>-Полищук М.А.)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Совет селекционеров Вологодской области (Абрамова Н.И.)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ФГБУ </a:t>
                      </a:r>
                      <a:r>
                        <a:rPr lang="ru-RU" sz="1300" dirty="0" err="1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Госсорткомиссии</a:t>
                      </a: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 по Вологодской области (Вахрушева В.В.)</a:t>
                      </a:r>
                    </a:p>
                  </a:txBody>
                  <a:tcPr marL="180000" marR="6265" marT="0" marB="0"/>
                </a:tc>
                <a:tc>
                  <a:txBody>
                    <a:bodyPr/>
                    <a:lstStyle/>
                    <a:p>
                      <a:pPr marL="171450" indent="-171450"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Диссовет 24.1.156.04 Института экономики РАН ;</a:t>
                      </a:r>
                    </a:p>
                    <a:p>
                      <a:pPr marL="171450" indent="-171450"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300" dirty="0"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Диссовет 24.1.244.05 на базе ФНИСЦ РАН (Шабунова А.А.)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ru-RU" sz="1300" kern="50" dirty="0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Диссовет 08.25 Пермского национального исследовательского политехнического университета (ПНИПУ) (</a:t>
                      </a:r>
                      <a:r>
                        <a:rPr lang="ru-RU" sz="1300" kern="50" dirty="0" err="1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Печенская</a:t>
                      </a:r>
                      <a:r>
                        <a:rPr lang="ru-RU" sz="1300" kern="50" dirty="0">
                          <a:effectLst/>
                          <a:latin typeface="+mj-lt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-Полищук М.А.)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kern="50" dirty="0">
                        <a:effectLst/>
                        <a:latin typeface="+mj-lt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180000" marR="6265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852507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44D80D-B437-45C3-9D51-909F424B4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307" y="3268201"/>
            <a:ext cx="1999661" cy="153022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D05769-F4BF-4A30-909A-70A6DE68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866" y="5049677"/>
            <a:ext cx="2693291" cy="1024217"/>
          </a:xfrm>
          <a:prstGeom prst="rect">
            <a:avLst/>
          </a:prstGeom>
        </p:spPr>
      </p:pic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1579CEC7-9C33-4EF4-9B07-13887ECEF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36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B04E79-B79F-432C-87B5-905D3B4353E1}"/>
              </a:ext>
            </a:extLst>
          </p:cNvPr>
          <p:cNvSpPr txBox="1"/>
          <p:nvPr/>
        </p:nvSpPr>
        <p:spPr>
          <a:xfrm>
            <a:off x="10488488" y="5788779"/>
            <a:ext cx="576064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0801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Прямоугольник 8"/>
          <p:cNvSpPr>
            <a:spLocks noChangeArrowheads="1"/>
          </p:cNvSpPr>
          <p:nvPr/>
        </p:nvSpPr>
        <p:spPr bwMode="auto">
          <a:xfrm>
            <a:off x="2567608" y="392307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Повышение научного уровня и узнаваемости выполняемых </a:t>
            </a:r>
            <a:r>
              <a:rPr lang="ru-RU" b="1" dirty="0" err="1">
                <a:solidFill>
                  <a:srgbClr val="C00000"/>
                </a:solidFill>
                <a:latin typeface="+mn-lt"/>
              </a:rPr>
              <a:t>ВолНЦ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 РАН работ</a:t>
            </a:r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1579CEC7-9C33-4EF4-9B07-13887ECEF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37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41F78E-F43B-4C08-B700-25AC390319ED}"/>
              </a:ext>
            </a:extLst>
          </p:cNvPr>
          <p:cNvSpPr txBox="1"/>
          <p:nvPr/>
        </p:nvSpPr>
        <p:spPr>
          <a:xfrm>
            <a:off x="623392" y="1061487"/>
            <a:ext cx="514526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Участие в проекте Научные Клубы «Движение Первых» - проведение занятий в школах (Калашников К.Н., Корзина А.А., Жданова А.А., Баландина А.Ю., Гончарук Д.С., </a:t>
            </a:r>
            <a:r>
              <a:rPr lang="ru-RU" sz="1400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Секушина</a:t>
            </a:r>
            <a:r>
              <a:rPr lang="ru-RU" sz="1400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И.А.);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Освещение результатов НИР в СМИ: ряд публикаций в газете «Аргументы и Факты» («Что сегодня на обед?» К.Н. Калашников, №47, 2025; </a:t>
            </a:r>
            <a:r>
              <a:rPr lang="ru-RU" sz="1400" b="0" i="0" dirty="0">
                <a:solidFill>
                  <a:srgbClr val="C00000"/>
                </a:solidFill>
                <a:effectLst/>
                <a:latin typeface="+mn-lt"/>
              </a:rPr>
              <a:t>«</a:t>
            </a:r>
            <a:r>
              <a:rPr lang="ru-RU" sz="1400" b="1" i="0" dirty="0">
                <a:solidFill>
                  <a:srgbClr val="C00000"/>
                </a:solidFill>
                <a:effectLst/>
                <a:latin typeface="+mn-lt"/>
              </a:rPr>
              <a:t>Интернет в помощь. Куда едут туристы в Вологодской области?</a:t>
            </a:r>
            <a:r>
              <a:rPr lang="ru-RU" sz="1400" b="0" i="0" dirty="0">
                <a:solidFill>
                  <a:srgbClr val="C00000"/>
                </a:solidFill>
                <a:effectLst/>
                <a:latin typeface="+mn-lt"/>
              </a:rPr>
              <a:t>» </a:t>
            </a:r>
            <a:r>
              <a:rPr lang="ru-RU" sz="1400" b="1" i="0" dirty="0">
                <a:solidFill>
                  <a:srgbClr val="C00000"/>
                </a:solidFill>
                <a:effectLst/>
                <a:latin typeface="+mn-lt"/>
              </a:rPr>
              <a:t>А.Ю. Баландина, №23, 2025</a:t>
            </a:r>
            <a:r>
              <a:rPr lang="ru-RU" sz="14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) , федеральный сайт «Агентство социальной информации», и на региональных интернет-площадках </a:t>
            </a:r>
            <a:r>
              <a:rPr lang="ru-RU" sz="1400" b="1" dirty="0" err="1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gorod</a:t>
            </a:r>
            <a:r>
              <a:rPr lang="ru-RU" sz="14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 VO, </a:t>
            </a:r>
            <a:r>
              <a:rPr lang="ru-RU" sz="1400" b="1" dirty="0" err="1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bezformata</a:t>
            </a:r>
            <a:r>
              <a:rPr lang="ru-RU" sz="14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 и пр.;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+mn-lt"/>
              </a:rPr>
              <a:t>Ряд публикаций на сайтах  </a:t>
            </a:r>
            <a:r>
              <a:rPr lang="en-US" sz="1400" b="1" dirty="0" err="1">
                <a:solidFill>
                  <a:srgbClr val="002060"/>
                </a:solidFill>
                <a:latin typeface="+mn-lt"/>
              </a:rPr>
              <a:t>gorod</a:t>
            </a:r>
            <a:r>
              <a:rPr lang="en-US" sz="1400" b="1" dirty="0">
                <a:solidFill>
                  <a:srgbClr val="002060"/>
                </a:solidFill>
                <a:latin typeface="+mn-lt"/>
              </a:rPr>
              <a:t> VO, </a:t>
            </a:r>
            <a:r>
              <a:rPr lang="en-US" sz="1400" b="1" dirty="0" err="1">
                <a:solidFill>
                  <a:srgbClr val="002060"/>
                </a:solidFill>
                <a:latin typeface="+mn-lt"/>
              </a:rPr>
              <a:t>bezformata</a:t>
            </a:r>
            <a:r>
              <a:rPr lang="ru-RU" sz="1400" b="1" dirty="0">
                <a:solidFill>
                  <a:srgbClr val="002060"/>
                </a:solidFill>
                <a:latin typeface="+mn-lt"/>
              </a:rPr>
              <a:t>,</a:t>
            </a:r>
            <a:r>
              <a:rPr lang="en-US" sz="1400" b="1" dirty="0">
                <a:solidFill>
                  <a:srgbClr val="002060"/>
                </a:solidFill>
                <a:latin typeface="+mn-lt"/>
              </a:rPr>
              <a:t> innovation.gov35.ru</a:t>
            </a:r>
            <a:r>
              <a:rPr lang="ru-RU" sz="1400" b="1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sz="1400" b="1" dirty="0">
                <a:solidFill>
                  <a:srgbClr val="002060"/>
                </a:solidFill>
                <a:latin typeface="+mn-lt"/>
              </a:rPr>
              <a:t>newsvo.ru</a:t>
            </a:r>
            <a:r>
              <a:rPr lang="ru-RU" sz="1400" b="1" dirty="0">
                <a:solidFill>
                  <a:srgbClr val="002060"/>
                </a:solidFill>
                <a:latin typeface="+mn-lt"/>
              </a:rPr>
              <a:t>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C00000"/>
                </a:solidFill>
                <a:latin typeface="+mn-lt"/>
              </a:rPr>
              <a:t>Вести Вологда – сюжет, посвященный X Всероссийской научно-практической конференции с международным участием «Стратегия и тактика социально-экономических реформ: национальные приоритеты и проекты», приуроченной к 35-летию Вологодского научного центра РАН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+mn-lt"/>
              </a:rPr>
              <a:t>Научная разработка </a:t>
            </a:r>
            <a:r>
              <a:rPr lang="ru-RU" sz="1400" b="1" i="0" dirty="0" err="1">
                <a:solidFill>
                  <a:srgbClr val="0C325A"/>
                </a:solidFill>
                <a:effectLst/>
                <a:latin typeface="+mn-lt"/>
              </a:rPr>
              <a:t>ВолНЦ</a:t>
            </a:r>
            <a:r>
              <a:rPr lang="ru-RU" sz="1400" b="1" i="0" dirty="0">
                <a:solidFill>
                  <a:srgbClr val="0C325A"/>
                </a:solidFill>
                <a:effectLst/>
                <a:latin typeface="+mn-lt"/>
              </a:rPr>
              <a:t> РАН в рамках выполнения Государственного задания «Разработка программы развития молочного скотоводства в условиях Европейского Севера РФ» </a:t>
            </a:r>
            <a:r>
              <a:rPr lang="ru-RU" sz="1400" b="1" dirty="0">
                <a:solidFill>
                  <a:srgbClr val="002060"/>
                </a:solidFill>
                <a:latin typeface="+mn-lt"/>
              </a:rPr>
              <a:t>удостоена серебряной медали XXVII Российской       агропромышленной выставки «Золотая осень – 2025»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F5A56748-D705-4EF6-AFC5-34E609C17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84" t="7493" r="25054" b="37182"/>
          <a:stretch/>
        </p:blipFill>
        <p:spPr bwMode="auto">
          <a:xfrm>
            <a:off x="10515873" y="1055258"/>
            <a:ext cx="1453032" cy="1629665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CEDDD09-4CC1-4D02-9861-55AEADF1B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7234" b="51541"/>
          <a:stretch/>
        </p:blipFill>
        <p:spPr bwMode="auto">
          <a:xfrm>
            <a:off x="5927187" y="1099519"/>
            <a:ext cx="2441827" cy="157275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B0A2F3-9785-4FD2-A51E-A792FE2A53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r="18483"/>
          <a:stretch/>
        </p:blipFill>
        <p:spPr>
          <a:xfrm>
            <a:off x="8495469" y="1068024"/>
            <a:ext cx="1880245" cy="163861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EA3BE40-B63A-427C-9522-AD54356F4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r="8937" b="10208"/>
          <a:stretch/>
        </p:blipFill>
        <p:spPr bwMode="auto">
          <a:xfrm>
            <a:off x="5927186" y="2822303"/>
            <a:ext cx="2889472" cy="188287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DE46F0-6D92-4CC5-9C66-73400914EC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201" t="4482" r="11445" b="12907"/>
          <a:stretch/>
        </p:blipFill>
        <p:spPr>
          <a:xfrm>
            <a:off x="9062840" y="2829452"/>
            <a:ext cx="2889472" cy="187573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D503955-DBF0-42DD-A680-8692E1D473F9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9062840" y="4950484"/>
            <a:ext cx="2906064" cy="166398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AC05682-E18E-4985-9B76-41DDA31E0C82}"/>
              </a:ext>
            </a:extLst>
          </p:cNvPr>
          <p:cNvPicPr/>
          <p:nvPr/>
        </p:nvPicPr>
        <p:blipFill rotWithShape="1">
          <a:blip r:embed="rId9"/>
          <a:srcRect b="5090"/>
          <a:stretch/>
        </p:blipFill>
        <p:spPr>
          <a:xfrm>
            <a:off x="5927186" y="4912131"/>
            <a:ext cx="2889472" cy="166398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595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77" name="Прямоугольник 6"/>
          <p:cNvSpPr>
            <a:spLocks noChangeArrowheads="1"/>
          </p:cNvSpPr>
          <p:nvPr/>
        </p:nvSpPr>
        <p:spPr bwMode="auto">
          <a:xfrm>
            <a:off x="4151784" y="375780"/>
            <a:ext cx="4174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Показатели издательской деятельности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37CEBC9-E1A9-4EB9-8799-3BE0B4BEF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981177"/>
              </p:ext>
            </p:extLst>
          </p:nvPr>
        </p:nvGraphicFramePr>
        <p:xfrm>
          <a:off x="2640299" y="954343"/>
          <a:ext cx="9289031" cy="3146948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12349">
                  <a:extLst>
                    <a:ext uri="{9D8B030D-6E8A-4147-A177-3AD203B41FA5}">
                      <a16:colId xmlns:a16="http://schemas.microsoft.com/office/drawing/2014/main" val="83864132"/>
                    </a:ext>
                  </a:extLst>
                </a:gridCol>
                <a:gridCol w="1198550">
                  <a:extLst>
                    <a:ext uri="{9D8B030D-6E8A-4147-A177-3AD203B41FA5}">
                      <a16:colId xmlns:a16="http://schemas.microsoft.com/office/drawing/2014/main" val="4038000376"/>
                    </a:ext>
                  </a:extLst>
                </a:gridCol>
                <a:gridCol w="1003115">
                  <a:extLst>
                    <a:ext uri="{9D8B030D-6E8A-4147-A177-3AD203B41FA5}">
                      <a16:colId xmlns:a16="http://schemas.microsoft.com/office/drawing/2014/main" val="2751446181"/>
                    </a:ext>
                  </a:extLst>
                </a:gridCol>
                <a:gridCol w="918545">
                  <a:extLst>
                    <a:ext uri="{9D8B030D-6E8A-4147-A177-3AD203B41FA5}">
                      <a16:colId xmlns:a16="http://schemas.microsoft.com/office/drawing/2014/main" val="3896794707"/>
                    </a:ext>
                  </a:extLst>
                </a:gridCol>
                <a:gridCol w="1003115">
                  <a:extLst>
                    <a:ext uri="{9D8B030D-6E8A-4147-A177-3AD203B41FA5}">
                      <a16:colId xmlns:a16="http://schemas.microsoft.com/office/drawing/2014/main" val="2373283576"/>
                    </a:ext>
                  </a:extLst>
                </a:gridCol>
                <a:gridCol w="1003115">
                  <a:extLst>
                    <a:ext uri="{9D8B030D-6E8A-4147-A177-3AD203B41FA5}">
                      <a16:colId xmlns:a16="http://schemas.microsoft.com/office/drawing/2014/main" val="4227946549"/>
                    </a:ext>
                  </a:extLst>
                </a:gridCol>
                <a:gridCol w="1850242">
                  <a:extLst>
                    <a:ext uri="{9D8B030D-6E8A-4147-A177-3AD203B41FA5}">
                      <a16:colId xmlns:a16="http://schemas.microsoft.com/office/drawing/2014/main" val="1461328409"/>
                    </a:ext>
                  </a:extLst>
                </a:gridCol>
              </a:tblGrid>
              <a:tr h="78673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Виды публикации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effectLst/>
                        </a:rPr>
                        <a:t>2021 г.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effectLst/>
                        </a:rPr>
                        <a:t>2022 г.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>
                          <a:effectLst/>
                        </a:rPr>
                        <a:t>2023 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effectLst/>
                        </a:rPr>
                        <a:t>2024 г.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2025 г.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500" kern="1200" dirty="0">
                          <a:effectLst/>
                        </a:rPr>
                        <a:t>2025 г. к 2024 г., %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:a16="http://schemas.microsoft.com/office/drawing/2014/main" val="1062482046"/>
                  </a:ext>
                </a:extLst>
              </a:tr>
              <a:tr h="78673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Книжные  издания издательства </a:t>
                      </a:r>
                      <a:r>
                        <a:rPr lang="ru-RU" sz="1600" kern="1200" dirty="0" err="1">
                          <a:effectLst/>
                        </a:rPr>
                        <a:t>ВолНЦ</a:t>
                      </a:r>
                      <a:r>
                        <a:rPr lang="ru-RU" sz="1600" kern="1200" dirty="0">
                          <a:effectLst/>
                        </a:rPr>
                        <a:t> РАН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effectLst/>
                        </a:rPr>
                        <a:t>39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32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33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91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:a16="http://schemas.microsoft.com/office/drawing/2014/main" val="2440048225"/>
                  </a:ext>
                </a:extLst>
              </a:tr>
              <a:tr h="78673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Научные журналы</a:t>
                      </a:r>
                    </a:p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(число выпусков)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28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28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28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107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:a16="http://schemas.microsoft.com/office/drawing/2014/main" val="2556990727"/>
                  </a:ext>
                </a:extLst>
              </a:tr>
              <a:tr h="78673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Бюллетени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9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51435" marR="5143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100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9525" marB="0" anchor="ctr"/>
                </a:tc>
                <a:extLst>
                  <a:ext uri="{0D108BD9-81ED-4DB2-BD59-A6C34878D82A}">
                    <a16:rowId xmlns:a16="http://schemas.microsoft.com/office/drawing/2014/main" val="2906237948"/>
                  </a:ext>
                </a:extLst>
              </a:tr>
            </a:tbl>
          </a:graphicData>
        </a:graphic>
      </p:graphicFrame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id="{F1E4E6A6-6CF9-433A-A6FA-74A19867F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33FABD-833F-44BB-85C6-5FD69B13CC1C}" type="slidenum">
              <a:rPr kumimoji="0" lang="ru-RU" altLang="ru-RU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F4ED59-3368-4328-9572-ED91310FA4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70" y="986829"/>
            <a:ext cx="2218262" cy="315951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5A39ED-6E80-4C81-B562-3AD7764CC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8" y="4365104"/>
            <a:ext cx="1557778" cy="2225506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0A1E4A-C659-4EEA-AAE3-130FF913FB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736" y="4365104"/>
            <a:ext cx="1474629" cy="221194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181369-FF74-445C-A841-E6A5940A0B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535" y="4365104"/>
            <a:ext cx="1474629" cy="221194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5E000F5-A2F6-4995-803A-2C5EF20EEB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334" y="4365104"/>
            <a:ext cx="1465587" cy="2198381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790E9AA-959D-411B-836D-756D80A1F9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91" y="4365104"/>
            <a:ext cx="1465587" cy="2198381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3AE9960-1553-4586-8E17-5E249F0DAB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848" y="4365104"/>
            <a:ext cx="1480875" cy="2221313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39C2680-025C-4009-B0D6-AD97DEABC2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893" y="4365104"/>
            <a:ext cx="1465587" cy="2198381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35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id="{38F45614-B9A7-44AA-9D66-B031B33CF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752556"/>
            <a:ext cx="9433048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+mj-lt"/>
              </a:rPr>
              <a:t>Распределение российских экономических журналов по уровням в ЕГПНИ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(протокол заочного заседания Межведомственной рабочей группы по формированию и актуализации «Белого списка» научных журналов № ДС/122-пр от 9 сентября 2025 года)</a:t>
            </a:r>
          </a:p>
          <a:p>
            <a:pPr algn="ctr"/>
            <a:endParaRPr lang="ru-RU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C244D812-7822-4C1E-8CCA-9123F7ACB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39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BB2FB28-5645-4776-A625-FE103AC80998}"/>
              </a:ext>
            </a:extLst>
          </p:cNvPr>
          <p:cNvSpPr/>
          <p:nvPr/>
        </p:nvSpPr>
        <p:spPr>
          <a:xfrm>
            <a:off x="407368" y="6453336"/>
            <a:ext cx="35670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+mn-lt"/>
              </a:rPr>
              <a:t>Источник: данные РИНЦ на октябрь 2025 г.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F311A8-E416-4042-9EE7-98EBCD8EE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76" y="1556792"/>
            <a:ext cx="5717107" cy="27363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E5E74B-EC84-47D9-8F87-C82069DBF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721" y="1556792"/>
            <a:ext cx="5827217" cy="273630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ED6DE5-A83F-49EE-A5B7-1B4D3F9A6B3A}"/>
              </a:ext>
            </a:extLst>
          </p:cNvPr>
          <p:cNvSpPr/>
          <p:nvPr/>
        </p:nvSpPr>
        <p:spPr>
          <a:xfrm>
            <a:off x="435291" y="4549142"/>
            <a:ext cx="56401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+mn-lt"/>
              </a:rPr>
              <a:t>Первый уровень сформирован в основном из журналов, индексируемых в МНБД </a:t>
            </a:r>
            <a:r>
              <a:rPr lang="ru-RU" sz="1600" dirty="0" err="1">
                <a:solidFill>
                  <a:srgbClr val="002060"/>
                </a:solidFill>
                <a:latin typeface="+mn-lt"/>
              </a:rPr>
              <a:t>Web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+mn-lt"/>
              </a:rPr>
              <a:t>of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 Science, </a:t>
            </a:r>
            <a:r>
              <a:rPr lang="ru-RU" sz="1600" dirty="0" err="1">
                <a:solidFill>
                  <a:srgbClr val="002060"/>
                </a:solidFill>
                <a:latin typeface="+mn-lt"/>
              </a:rPr>
              <a:t>Scopus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 и/ или БД RSCI.  </a:t>
            </a:r>
          </a:p>
          <a:p>
            <a:r>
              <a:rPr lang="ru-RU" sz="1600" dirty="0">
                <a:solidFill>
                  <a:srgbClr val="002060"/>
                </a:solidFill>
                <a:latin typeface="+mn-lt"/>
              </a:rPr>
              <a:t>Почти треть изданий второго уровня (22 ед.) индексируются в МНБД 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Web of Science, Scopus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и/ или БД 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RSCI.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E6FB904-7CF2-4C92-9B3C-197A1B4F9074}"/>
              </a:ext>
            </a:extLst>
          </p:cNvPr>
          <p:cNvSpPr/>
          <p:nvPr/>
        </p:nvSpPr>
        <p:spPr>
          <a:xfrm>
            <a:off x="6240016" y="4549142"/>
            <a:ext cx="56401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+mn-lt"/>
              </a:rPr>
              <a:t>Первый уровень сформирован преимущественно из изданий, включенных в первую категорию Перечня ВАК (К1).</a:t>
            </a:r>
          </a:p>
          <a:p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r>
              <a:rPr lang="ru-RU" sz="1600" dirty="0">
                <a:solidFill>
                  <a:srgbClr val="002060"/>
                </a:solidFill>
                <a:latin typeface="+mn-lt"/>
              </a:rPr>
              <a:t>Более половины изданий (43 ед.; 57%), отнесенных ко второму уровню, составляют журналы из первой категории (К1) Перечня ВАК. Еще 28% – это журналы из второй категории (К2) Перечня ВАК.</a:t>
            </a:r>
          </a:p>
        </p:txBody>
      </p:sp>
    </p:spTree>
    <p:extLst>
      <p:ext uri="{BB962C8B-B14F-4D97-AF65-F5344CB8AC3E}">
        <p14:creationId xmlns:p14="http://schemas.microsoft.com/office/powerpoint/2010/main" val="273188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F1A152-12F8-4A41-9F5C-6AB291046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4664"/>
            <a:ext cx="10972800" cy="418058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  <a:ea typeface="+mn-ea"/>
                <a:cs typeface="Arial" charset="0"/>
              </a:rPr>
              <a:t>Изменение вектора развития АПК России в контексте решения задач </a:t>
            </a:r>
            <a:br>
              <a:rPr lang="ru-RU" sz="2000" b="1" dirty="0">
                <a:solidFill>
                  <a:srgbClr val="C00000"/>
                </a:solidFill>
                <a:ea typeface="+mn-ea"/>
                <a:cs typeface="Arial" charset="0"/>
              </a:rPr>
            </a:br>
            <a:r>
              <a:rPr lang="ru-RU" sz="2000" b="1" dirty="0">
                <a:solidFill>
                  <a:srgbClr val="C00000"/>
                </a:solidFill>
                <a:ea typeface="+mn-ea"/>
                <a:cs typeface="Arial" charset="0"/>
              </a:rPr>
              <a:t>по обеспечению национальной безопасности после 202</a:t>
            </a:r>
            <a:r>
              <a:rPr lang="en-US" sz="2000" b="1" dirty="0">
                <a:solidFill>
                  <a:srgbClr val="C00000"/>
                </a:solidFill>
                <a:ea typeface="+mn-ea"/>
                <a:cs typeface="Arial" charset="0"/>
              </a:rPr>
              <a:t>2</a:t>
            </a:r>
            <a:r>
              <a:rPr lang="ru-RU" sz="2000" b="1" dirty="0">
                <a:solidFill>
                  <a:srgbClr val="C00000"/>
                </a:solidFill>
                <a:ea typeface="+mn-ea"/>
                <a:cs typeface="Arial" charset="0"/>
              </a:rPr>
              <a:t> г.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69F6636A-2543-451D-856E-C45FADD59F73}"/>
              </a:ext>
            </a:extLst>
          </p:cNvPr>
          <p:cNvGraphicFramePr/>
          <p:nvPr/>
        </p:nvGraphicFramePr>
        <p:xfrm>
          <a:off x="839416" y="895498"/>
          <a:ext cx="10742984" cy="5067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1C7BD643-6217-4BBF-9177-02E556C7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448" y="64765"/>
            <a:ext cx="1872207" cy="365125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99601" y="1196752"/>
            <a:ext cx="1742593" cy="24438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340" name="Прямоугольник 4"/>
          <p:cNvSpPr>
            <a:spLocks noChangeArrowheads="1"/>
          </p:cNvSpPr>
          <p:nvPr/>
        </p:nvSpPr>
        <p:spPr bwMode="auto">
          <a:xfrm>
            <a:off x="-151954" y="257375"/>
            <a:ext cx="126741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Научные журналы </a:t>
            </a:r>
            <a:r>
              <a:rPr lang="ru-RU" b="1" dirty="0" err="1">
                <a:solidFill>
                  <a:srgbClr val="C00000"/>
                </a:solidFill>
                <a:latin typeface="+mn-lt"/>
              </a:rPr>
              <a:t>ВолНЦ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 РАН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в изменившейся системе оценки эффективности научных исследований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 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1899" y="1196752"/>
            <a:ext cx="1801548" cy="24788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" t="11533" r="77061" b="12175"/>
          <a:stretch/>
        </p:blipFill>
        <p:spPr bwMode="auto">
          <a:xfrm>
            <a:off x="5237110" y="1196752"/>
            <a:ext cx="1816760" cy="24788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Z:\Артамонова А.С\рабочий стол\Безымянный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" t="10905" r="69465" b="10344"/>
          <a:stretch/>
        </p:blipFill>
        <p:spPr bwMode="auto">
          <a:xfrm>
            <a:off x="7457533" y="1196752"/>
            <a:ext cx="1938406" cy="24788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6688" y="1196752"/>
            <a:ext cx="1801548" cy="24833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852FF28D-12B7-41CB-B846-C1EE2AC38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31" y="1224891"/>
            <a:ext cx="609147" cy="57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57FD926-9E6D-4E92-BBE7-44D822560435}"/>
              </a:ext>
            </a:extLst>
          </p:cNvPr>
          <p:cNvSpPr/>
          <p:nvPr/>
        </p:nvSpPr>
        <p:spPr>
          <a:xfrm>
            <a:off x="765087" y="3730699"/>
            <a:ext cx="17843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ЕГПНИ 1, УБС 3, ВАК  К-1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405B635-8178-4220-A536-00673F7E275D}"/>
              </a:ext>
            </a:extLst>
          </p:cNvPr>
          <p:cNvSpPr/>
          <p:nvPr/>
        </p:nvSpPr>
        <p:spPr>
          <a:xfrm>
            <a:off x="3294196" y="3741622"/>
            <a:ext cx="12769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ЕГПНИ 2, ВАК  К-1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6D06F72-C632-4394-B188-5E5D7932765B}"/>
              </a:ext>
            </a:extLst>
          </p:cNvPr>
          <p:cNvSpPr/>
          <p:nvPr/>
        </p:nvSpPr>
        <p:spPr>
          <a:xfrm>
            <a:off x="5667471" y="3730699"/>
            <a:ext cx="10352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ВАК  К-2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4043B7A-A5D5-44FA-871F-24E74C2B0013}"/>
              </a:ext>
            </a:extLst>
          </p:cNvPr>
          <p:cNvSpPr/>
          <p:nvPr/>
        </p:nvSpPr>
        <p:spPr>
          <a:xfrm>
            <a:off x="7909092" y="3762109"/>
            <a:ext cx="1035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ЕГПНИ 3, ВАК  К-2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25289" y="3730699"/>
            <a:ext cx="6912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РИНЦ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E2C7BCC-1797-41B9-B2C9-EE6326A2020E}"/>
              </a:ext>
            </a:extLst>
          </p:cNvPr>
          <p:cNvSpPr/>
          <p:nvPr/>
        </p:nvSpPr>
        <p:spPr>
          <a:xfrm>
            <a:off x="765087" y="4292301"/>
            <a:ext cx="105468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В </a:t>
            </a:r>
            <a:r>
              <a:rPr lang="ru-RU" sz="1600" b="1" dirty="0">
                <a:solidFill>
                  <a:srgbClr val="C00000"/>
                </a:solidFill>
                <a:latin typeface="+mj-lt"/>
              </a:rPr>
              <a:t>2025 г . </a:t>
            </a:r>
            <a:r>
              <a:rPr lang="ru-RU" sz="1600" dirty="0">
                <a:latin typeface="+mj-lt"/>
              </a:rPr>
              <a:t>журналы </a:t>
            </a:r>
            <a:r>
              <a:rPr lang="ru-RU" sz="1600" dirty="0" err="1">
                <a:latin typeface="+mj-lt"/>
              </a:rPr>
              <a:t>ВолНЦ</a:t>
            </a:r>
            <a:r>
              <a:rPr lang="ru-RU" sz="1600" dirty="0">
                <a:latin typeface="+mj-lt"/>
              </a:rPr>
              <a:t> РАН включены в </a:t>
            </a:r>
            <a:r>
              <a:rPr lang="ru-RU" sz="1600" b="1" dirty="0">
                <a:solidFill>
                  <a:srgbClr val="C00000"/>
                </a:solidFill>
                <a:latin typeface="+mj-lt"/>
              </a:rPr>
              <a:t>Единый государственный перечень научных изданий — «Белый список»</a:t>
            </a:r>
          </a:p>
          <a:p>
            <a:endParaRPr lang="ru-RU" sz="1600" dirty="0">
              <a:latin typeface="+mj-lt"/>
            </a:endParaRPr>
          </a:p>
          <a:p>
            <a:r>
              <a:rPr lang="ru-RU" sz="1600" dirty="0">
                <a:latin typeface="+mj-lt"/>
              </a:rPr>
              <a:t>(Протокол заседания Межведомственной рабочей группы по формированию и актуализации «Белого списка» научных журналов от 9 сентября 2025 г. № ДС/122-пр)</a:t>
            </a:r>
          </a:p>
          <a:p>
            <a:endParaRPr lang="ru-RU" sz="1600" b="1" dirty="0">
              <a:solidFill>
                <a:srgbClr val="C00000"/>
              </a:solidFill>
              <a:latin typeface="+mj-lt"/>
            </a:endParaRPr>
          </a:p>
          <a:p>
            <a:r>
              <a:rPr lang="ru-RU" sz="1600" dirty="0">
                <a:latin typeface="+mj-lt"/>
              </a:rPr>
              <a:t>«Экономические и социальные перемены: факты, тенденции, прогноз» - </a:t>
            </a:r>
            <a:r>
              <a:rPr lang="ru-RU" sz="1600" b="1" dirty="0">
                <a:latin typeface="+mj-lt"/>
              </a:rPr>
              <a:t>1 уровень </a:t>
            </a:r>
          </a:p>
          <a:p>
            <a:r>
              <a:rPr lang="ru-RU" sz="1600" dirty="0">
                <a:latin typeface="+mj-lt"/>
              </a:rPr>
              <a:t>«Проблемы развития территории» - </a:t>
            </a:r>
            <a:r>
              <a:rPr lang="ru-RU" sz="1600" b="1" dirty="0">
                <a:latin typeface="+mj-lt"/>
              </a:rPr>
              <a:t>2 уровень </a:t>
            </a:r>
          </a:p>
          <a:p>
            <a:r>
              <a:rPr lang="ru-RU" sz="1600" dirty="0">
                <a:latin typeface="+mj-lt"/>
              </a:rPr>
              <a:t>«</a:t>
            </a:r>
            <a:r>
              <a:rPr lang="ru-RU" sz="1600" dirty="0" err="1">
                <a:latin typeface="+mj-lt"/>
              </a:rPr>
              <a:t>АгроЗооТехника</a:t>
            </a:r>
            <a:r>
              <a:rPr lang="ru-RU" sz="1600" dirty="0">
                <a:latin typeface="+mj-lt"/>
              </a:rPr>
              <a:t>» - </a:t>
            </a:r>
            <a:r>
              <a:rPr lang="ru-RU" sz="1600" b="1" dirty="0">
                <a:latin typeface="+mj-lt"/>
              </a:rPr>
              <a:t>3 уровень </a:t>
            </a:r>
            <a:endParaRPr lang="en-US" sz="1600" b="1" dirty="0">
              <a:latin typeface="+mj-lt"/>
            </a:endParaRPr>
          </a:p>
          <a:p>
            <a:r>
              <a:rPr lang="ru-RU" sz="1600" b="1" dirty="0">
                <a:solidFill>
                  <a:srgbClr val="C00000"/>
                </a:solidFill>
                <a:latin typeface="+mj-lt"/>
              </a:rPr>
              <a:t> </a:t>
            </a:r>
          </a:p>
          <a:p>
            <a:r>
              <a:rPr lang="ru-RU" sz="1600" b="1" dirty="0">
                <a:solidFill>
                  <a:srgbClr val="C00000"/>
                </a:solidFill>
                <a:latin typeface="+mj-lt"/>
              </a:rPr>
              <a:t>С сентября 2025 г. начат выпуск полнотекстовой англоязычной версии журнала «Проблемы развития территории». </a:t>
            </a:r>
            <a:endParaRPr lang="ru-RU" sz="1600" dirty="0">
              <a:latin typeface="+mj-lt"/>
            </a:endParaRPr>
          </a:p>
        </p:txBody>
      </p:sp>
      <p:sp>
        <p:nvSpPr>
          <p:cNvPr id="18" name="Номер слайда 3">
            <a:extLst>
              <a:ext uri="{FF2B5EF4-FFF2-40B4-BE49-F238E27FC236}">
                <a16:creationId xmlns:a16="http://schemas.microsoft.com/office/drawing/2014/main" id="{7F5929A8-7227-4276-A0F8-ACED46B0C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40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4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7C4141-61BC-467B-A540-8FA62E51C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8005" y="6448072"/>
            <a:ext cx="2844800" cy="365125"/>
          </a:xfrm>
        </p:spPr>
        <p:txBody>
          <a:bodyPr/>
          <a:lstStyle/>
          <a:p>
            <a:fld id="{B19B0651-EE4F-4900-A07F-96A6BFA9D0F0}" type="slidenum">
              <a:rPr lang="ru-RU" b="1" smtClean="0">
                <a:solidFill>
                  <a:schemeClr val="bg1"/>
                </a:solidFill>
              </a:rPr>
              <a:pPr/>
              <a:t>41</a:t>
            </a:fld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CAA62A8D-315A-4FAE-81E9-4582F16006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7319743"/>
              </p:ext>
            </p:extLst>
          </p:nvPr>
        </p:nvGraphicFramePr>
        <p:xfrm>
          <a:off x="5727482" y="4044544"/>
          <a:ext cx="2147016" cy="1962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id="{C4121C37-7844-4214-8289-02FE9DCFB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229" y="864651"/>
            <a:ext cx="34563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 sz="14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>
                <a:solidFill>
                  <a:srgbClr val="002060"/>
                </a:solidFill>
              </a:rPr>
              <a:t>Количество просветительских проектов, </a:t>
            </a:r>
          </a:p>
          <a:p>
            <a:pPr algn="ctr">
              <a:defRPr sz="1400" b="1" i="0" u="none" strike="noStrike" kern="1200" spc="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>
                <a:solidFill>
                  <a:srgbClr val="002060"/>
                </a:solidFill>
              </a:rPr>
              <a:t>реализуемых в НОЦ в 2016-2025 гг., ед.</a:t>
            </a:r>
          </a:p>
        </p:txBody>
      </p:sp>
      <p:sp>
        <p:nvSpPr>
          <p:cNvPr id="8" name="Прямоугольник 5">
            <a:extLst>
              <a:ext uri="{FF2B5EF4-FFF2-40B4-BE49-F238E27FC236}">
                <a16:creationId xmlns:a16="http://schemas.microsoft.com/office/drawing/2014/main" id="{AADAEAA5-FBC3-4AE1-A566-BA6B5FD95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1911" y="3716147"/>
            <a:ext cx="2624891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Количество участников проекта «Юный экономист» </a:t>
            </a:r>
            <a:r>
              <a:rPr lang="ru-RU" sz="1100" b="1" dirty="0">
                <a:solidFill>
                  <a:srgbClr val="002060"/>
                </a:solidFill>
                <a:latin typeface="Calibri"/>
                <a:cs typeface="Arial" charset="0"/>
              </a:rPr>
              <a:t>за 2024-2025 гг., чел.*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F2B8C3-A761-472B-9AD9-6B04F69145A4}"/>
              </a:ext>
            </a:extLst>
          </p:cNvPr>
          <p:cNvGrpSpPr/>
          <p:nvPr/>
        </p:nvGrpSpPr>
        <p:grpSpPr>
          <a:xfrm>
            <a:off x="8113229" y="4991174"/>
            <a:ext cx="4021386" cy="656331"/>
            <a:chOff x="133194" y="992270"/>
            <a:chExt cx="4045806" cy="735362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C3D2440-96D4-4C21-9A0A-EBB25259F6D8}"/>
                </a:ext>
              </a:extLst>
            </p:cNvPr>
            <p:cNvSpPr/>
            <p:nvPr/>
          </p:nvSpPr>
          <p:spPr>
            <a:xfrm>
              <a:off x="578340" y="994979"/>
              <a:ext cx="3600660" cy="732653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Стрелка: вправо 10">
              <a:extLst>
                <a:ext uri="{FF2B5EF4-FFF2-40B4-BE49-F238E27FC236}">
                  <a16:creationId xmlns:a16="http://schemas.microsoft.com/office/drawing/2014/main" id="{3BCBAF6A-DF51-42A9-B7DD-67E4715896A7}"/>
                </a:ext>
              </a:extLst>
            </p:cNvPr>
            <p:cNvSpPr/>
            <p:nvPr/>
          </p:nvSpPr>
          <p:spPr>
            <a:xfrm>
              <a:off x="156579" y="992270"/>
              <a:ext cx="783263" cy="719079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Прямоугольный треугольник 11">
              <a:extLst>
                <a:ext uri="{FF2B5EF4-FFF2-40B4-BE49-F238E27FC236}">
                  <a16:creationId xmlns:a16="http://schemas.microsoft.com/office/drawing/2014/main" id="{CA71FA21-7249-40C1-AB2F-DB78F2A999D2}"/>
                </a:ext>
              </a:extLst>
            </p:cNvPr>
            <p:cNvSpPr/>
            <p:nvPr/>
          </p:nvSpPr>
          <p:spPr>
            <a:xfrm rot="10800000">
              <a:off x="133194" y="1535721"/>
              <a:ext cx="415016" cy="183113"/>
            </a:xfrm>
            <a:prstGeom prst="rtTriangl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A5FB100-CA8C-4BEE-8F21-BEDD70C13BA0}"/>
              </a:ext>
            </a:extLst>
          </p:cNvPr>
          <p:cNvGrpSpPr/>
          <p:nvPr/>
        </p:nvGrpSpPr>
        <p:grpSpPr>
          <a:xfrm>
            <a:off x="8113229" y="3659806"/>
            <a:ext cx="3987057" cy="558257"/>
            <a:chOff x="138448" y="990259"/>
            <a:chExt cx="4040552" cy="737373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256A16A5-65A6-440C-9FC9-6B12D7BAE667}"/>
                </a:ext>
              </a:extLst>
            </p:cNvPr>
            <p:cNvSpPr/>
            <p:nvPr/>
          </p:nvSpPr>
          <p:spPr>
            <a:xfrm>
              <a:off x="578340" y="994979"/>
              <a:ext cx="3600660" cy="732653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Стрелка: вправо 14">
              <a:extLst>
                <a:ext uri="{FF2B5EF4-FFF2-40B4-BE49-F238E27FC236}">
                  <a16:creationId xmlns:a16="http://schemas.microsoft.com/office/drawing/2014/main" id="{44BF4EA2-AB6F-4B46-A7DB-566A3843DE4F}"/>
                </a:ext>
              </a:extLst>
            </p:cNvPr>
            <p:cNvSpPr/>
            <p:nvPr/>
          </p:nvSpPr>
          <p:spPr>
            <a:xfrm>
              <a:off x="138448" y="990259"/>
              <a:ext cx="783263" cy="719079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Прямоугольный треугольник 15">
              <a:extLst>
                <a:ext uri="{FF2B5EF4-FFF2-40B4-BE49-F238E27FC236}">
                  <a16:creationId xmlns:a16="http://schemas.microsoft.com/office/drawing/2014/main" id="{C55603AC-F852-4C08-B758-B3C434981A4C}"/>
                </a:ext>
              </a:extLst>
            </p:cNvPr>
            <p:cNvSpPr/>
            <p:nvPr/>
          </p:nvSpPr>
          <p:spPr>
            <a:xfrm rot="10800000">
              <a:off x="163324" y="1544518"/>
              <a:ext cx="415016" cy="183113"/>
            </a:xfrm>
            <a:prstGeom prst="rtTriangl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D3CF94B-46E0-4A2C-8F14-AD4C41423F83}"/>
              </a:ext>
            </a:extLst>
          </p:cNvPr>
          <p:cNvGrpSpPr/>
          <p:nvPr/>
        </p:nvGrpSpPr>
        <p:grpSpPr>
          <a:xfrm>
            <a:off x="8087074" y="2908131"/>
            <a:ext cx="4013212" cy="642033"/>
            <a:chOff x="102310" y="1826459"/>
            <a:chExt cx="4028598" cy="734693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95682553-C72C-4BC8-A9B6-306725B65439}"/>
                </a:ext>
              </a:extLst>
            </p:cNvPr>
            <p:cNvSpPr/>
            <p:nvPr/>
          </p:nvSpPr>
          <p:spPr>
            <a:xfrm>
              <a:off x="530248" y="1826459"/>
              <a:ext cx="3600660" cy="725122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Стрелка: вправо 18">
              <a:extLst>
                <a:ext uri="{FF2B5EF4-FFF2-40B4-BE49-F238E27FC236}">
                  <a16:creationId xmlns:a16="http://schemas.microsoft.com/office/drawing/2014/main" id="{28A491EC-C6B1-41D8-9F19-389A298D381C}"/>
                </a:ext>
              </a:extLst>
            </p:cNvPr>
            <p:cNvSpPr/>
            <p:nvPr/>
          </p:nvSpPr>
          <p:spPr>
            <a:xfrm>
              <a:off x="102310" y="1837962"/>
              <a:ext cx="783263" cy="711688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Прямоугольный треугольник 19">
              <a:extLst>
                <a:ext uri="{FF2B5EF4-FFF2-40B4-BE49-F238E27FC236}">
                  <a16:creationId xmlns:a16="http://schemas.microsoft.com/office/drawing/2014/main" id="{EDD1D81F-F468-475E-A260-5036B1EF667D}"/>
                </a:ext>
              </a:extLst>
            </p:cNvPr>
            <p:cNvSpPr/>
            <p:nvPr/>
          </p:nvSpPr>
          <p:spPr>
            <a:xfrm rot="10800000">
              <a:off x="111394" y="2385837"/>
              <a:ext cx="418854" cy="175315"/>
            </a:xfrm>
            <a:prstGeom prst="rtTriangl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42BA5BDD-2EB8-4BBD-92DD-D42E9718722D}"/>
              </a:ext>
            </a:extLst>
          </p:cNvPr>
          <p:cNvSpPr/>
          <p:nvPr/>
        </p:nvSpPr>
        <p:spPr>
          <a:xfrm>
            <a:off x="8936339" y="5025812"/>
            <a:ext cx="3107967" cy="582736"/>
          </a:xfrm>
          <a:prstGeom prst="roundRect">
            <a:avLst>
              <a:gd name="adj" fmla="val 13996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Научный клуб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«Первые в науке с ВолНЦ РАН»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(с 2025 г.)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45F3808-6C13-47E0-A6AE-13626173C5AA}"/>
              </a:ext>
            </a:extLst>
          </p:cNvPr>
          <p:cNvSpPr/>
          <p:nvPr/>
        </p:nvSpPr>
        <p:spPr>
          <a:xfrm>
            <a:off x="8901374" y="2990686"/>
            <a:ext cx="2910505" cy="468558"/>
          </a:xfrm>
          <a:prstGeom prst="roundRect">
            <a:avLst>
              <a:gd name="adj" fmla="val 13996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Проект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«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Я хочу стать учёным!»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(с 2022 года)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09D42268-A504-48C9-BF30-E6701E87C507}"/>
              </a:ext>
            </a:extLst>
          </p:cNvPr>
          <p:cNvSpPr/>
          <p:nvPr/>
        </p:nvSpPr>
        <p:spPr>
          <a:xfrm>
            <a:off x="8981365" y="3716147"/>
            <a:ext cx="2866387" cy="394112"/>
          </a:xfrm>
          <a:prstGeom prst="roundRect">
            <a:avLst>
              <a:gd name="adj" fmla="val 13996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Всероссийский фестиваль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«НАУКА 0+»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(региональная площадка с 2024 г.)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5D4C00EA-3EA7-4E9C-BD9C-AC94AAAB1F5D}"/>
              </a:ext>
            </a:extLst>
          </p:cNvPr>
          <p:cNvGrpSpPr/>
          <p:nvPr/>
        </p:nvGrpSpPr>
        <p:grpSpPr>
          <a:xfrm>
            <a:off x="8075155" y="4296999"/>
            <a:ext cx="4025131" cy="621929"/>
            <a:chOff x="102310" y="1826459"/>
            <a:chExt cx="4028598" cy="734693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4637539D-0A1A-404C-949D-A801459E1D89}"/>
                </a:ext>
              </a:extLst>
            </p:cNvPr>
            <p:cNvSpPr/>
            <p:nvPr/>
          </p:nvSpPr>
          <p:spPr>
            <a:xfrm>
              <a:off x="530248" y="1826459"/>
              <a:ext cx="3600660" cy="725122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Стрелка: вправо 25">
              <a:extLst>
                <a:ext uri="{FF2B5EF4-FFF2-40B4-BE49-F238E27FC236}">
                  <a16:creationId xmlns:a16="http://schemas.microsoft.com/office/drawing/2014/main" id="{50A8025E-573D-4AE7-9F86-23C080E6C04E}"/>
                </a:ext>
              </a:extLst>
            </p:cNvPr>
            <p:cNvSpPr/>
            <p:nvPr/>
          </p:nvSpPr>
          <p:spPr>
            <a:xfrm>
              <a:off x="102310" y="1837962"/>
              <a:ext cx="783263" cy="711688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Прямоугольный треугольник 26">
              <a:extLst>
                <a:ext uri="{FF2B5EF4-FFF2-40B4-BE49-F238E27FC236}">
                  <a16:creationId xmlns:a16="http://schemas.microsoft.com/office/drawing/2014/main" id="{4B56F022-4130-4E2E-B8C9-C3A40F3D1861}"/>
                </a:ext>
              </a:extLst>
            </p:cNvPr>
            <p:cNvSpPr/>
            <p:nvPr/>
          </p:nvSpPr>
          <p:spPr>
            <a:xfrm rot="10800000">
              <a:off x="111394" y="2385837"/>
              <a:ext cx="418854" cy="175315"/>
            </a:xfrm>
            <a:prstGeom prst="rtTriangl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06879D46-96CB-45D4-9DCE-3126FD24235D}"/>
              </a:ext>
            </a:extLst>
          </p:cNvPr>
          <p:cNvSpPr/>
          <p:nvPr/>
        </p:nvSpPr>
        <p:spPr>
          <a:xfrm>
            <a:off x="8915008" y="4348421"/>
            <a:ext cx="2974870" cy="510981"/>
          </a:xfrm>
          <a:prstGeom prst="roundRect">
            <a:avLst>
              <a:gd name="adj" fmla="val 13996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Федеральная инициатива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«НАУКА РЯДОМ»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latin typeface="Candara" pitchFamily="34" charset="0"/>
                <a:cs typeface="Times New Roman" panose="02020603050405020304" pitchFamily="18" charset="0"/>
              </a:rPr>
              <a:t>(региональная площадка с 2024 г.)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ndara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707CA0F-B249-4E41-8B83-696B839D6B2F}"/>
              </a:ext>
            </a:extLst>
          </p:cNvPr>
          <p:cNvGrpSpPr/>
          <p:nvPr/>
        </p:nvGrpSpPr>
        <p:grpSpPr>
          <a:xfrm>
            <a:off x="7987131" y="2143681"/>
            <a:ext cx="4130642" cy="730699"/>
            <a:chOff x="102310" y="1826459"/>
            <a:chExt cx="4028598" cy="734693"/>
          </a:xfrm>
        </p:grpSpPr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8BFCE852-82D6-40C9-AB92-F4B1DB430429}"/>
                </a:ext>
              </a:extLst>
            </p:cNvPr>
            <p:cNvSpPr/>
            <p:nvPr/>
          </p:nvSpPr>
          <p:spPr>
            <a:xfrm>
              <a:off x="530248" y="1826459"/>
              <a:ext cx="3600660" cy="725122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Стрелка: вправо 30">
              <a:extLst>
                <a:ext uri="{FF2B5EF4-FFF2-40B4-BE49-F238E27FC236}">
                  <a16:creationId xmlns:a16="http://schemas.microsoft.com/office/drawing/2014/main" id="{5205C385-F8D0-4E4F-BFE4-7D0EB026367E}"/>
                </a:ext>
              </a:extLst>
            </p:cNvPr>
            <p:cNvSpPr/>
            <p:nvPr/>
          </p:nvSpPr>
          <p:spPr>
            <a:xfrm>
              <a:off x="102310" y="1837962"/>
              <a:ext cx="783263" cy="711688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Прямоугольный треугольник 31">
              <a:extLst>
                <a:ext uri="{FF2B5EF4-FFF2-40B4-BE49-F238E27FC236}">
                  <a16:creationId xmlns:a16="http://schemas.microsoft.com/office/drawing/2014/main" id="{2DE06594-A662-4604-942E-C15B34711203}"/>
                </a:ext>
              </a:extLst>
            </p:cNvPr>
            <p:cNvSpPr/>
            <p:nvPr/>
          </p:nvSpPr>
          <p:spPr>
            <a:xfrm rot="10800000">
              <a:off x="111394" y="2385837"/>
              <a:ext cx="418854" cy="175315"/>
            </a:xfrm>
            <a:prstGeom prst="rtTriangl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52AC7DC-ABEE-41B7-8114-BC9A56663BA1}"/>
              </a:ext>
            </a:extLst>
          </p:cNvPr>
          <p:cNvGrpSpPr/>
          <p:nvPr/>
        </p:nvGrpSpPr>
        <p:grpSpPr>
          <a:xfrm>
            <a:off x="7978083" y="1379053"/>
            <a:ext cx="4104722" cy="706124"/>
            <a:chOff x="102310" y="1826459"/>
            <a:chExt cx="4028598" cy="734693"/>
          </a:xfrm>
          <a:solidFill>
            <a:srgbClr val="7030A0"/>
          </a:solidFill>
        </p:grpSpPr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4C52A37B-D15E-4671-874B-6D2C6BDA599F}"/>
                </a:ext>
              </a:extLst>
            </p:cNvPr>
            <p:cNvSpPr/>
            <p:nvPr/>
          </p:nvSpPr>
          <p:spPr>
            <a:xfrm>
              <a:off x="530248" y="1826459"/>
              <a:ext cx="3600660" cy="725122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Стрелка: вправо 34">
              <a:extLst>
                <a:ext uri="{FF2B5EF4-FFF2-40B4-BE49-F238E27FC236}">
                  <a16:creationId xmlns:a16="http://schemas.microsoft.com/office/drawing/2014/main" id="{99DA608A-D243-4573-A907-290EE3FD9E9E}"/>
                </a:ext>
              </a:extLst>
            </p:cNvPr>
            <p:cNvSpPr/>
            <p:nvPr/>
          </p:nvSpPr>
          <p:spPr>
            <a:xfrm>
              <a:off x="102310" y="1837962"/>
              <a:ext cx="783263" cy="711688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Прямоугольный треугольник 35">
              <a:extLst>
                <a:ext uri="{FF2B5EF4-FFF2-40B4-BE49-F238E27FC236}">
                  <a16:creationId xmlns:a16="http://schemas.microsoft.com/office/drawing/2014/main" id="{BEB39E8A-3DC0-406F-951E-BF51D6C56A4D}"/>
                </a:ext>
              </a:extLst>
            </p:cNvPr>
            <p:cNvSpPr/>
            <p:nvPr/>
          </p:nvSpPr>
          <p:spPr>
            <a:xfrm rot="10800000">
              <a:off x="111394" y="2385837"/>
              <a:ext cx="418854" cy="175315"/>
            </a:xfrm>
            <a:prstGeom prst="rtTriangl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7EA99835-61DF-4F64-B383-C0E27E74F1D0}"/>
              </a:ext>
            </a:extLst>
          </p:cNvPr>
          <p:cNvSpPr/>
          <p:nvPr/>
        </p:nvSpPr>
        <p:spPr>
          <a:xfrm>
            <a:off x="8838492" y="2214677"/>
            <a:ext cx="3102797" cy="590931"/>
          </a:xfrm>
          <a:prstGeom prst="roundRect">
            <a:avLst>
              <a:gd name="adj" fmla="val 13996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Научно-популярный сетевой журнал для детей и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молодёжи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«Юный экономист»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(с 2016 года – 18 выпусков)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23461893-B6E3-4D3B-9F20-F530AB21CEA3}"/>
              </a:ext>
            </a:extLst>
          </p:cNvPr>
          <p:cNvSpPr/>
          <p:nvPr/>
        </p:nvSpPr>
        <p:spPr>
          <a:xfrm>
            <a:off x="8789941" y="1454018"/>
            <a:ext cx="3133370" cy="498292"/>
          </a:xfrm>
          <a:prstGeom prst="roundRect">
            <a:avLst>
              <a:gd name="adj" fmla="val 13996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Ежегодный конкурс проектов школьников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«СМАРТ-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Вологда»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(с 2016 года)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21C337FC-6826-40AB-8E34-5D806C1181D6}"/>
              </a:ext>
            </a:extLst>
          </p:cNvPr>
          <p:cNvGrpSpPr/>
          <p:nvPr/>
        </p:nvGrpSpPr>
        <p:grpSpPr>
          <a:xfrm>
            <a:off x="8063292" y="709380"/>
            <a:ext cx="3981014" cy="630906"/>
            <a:chOff x="156579" y="992270"/>
            <a:chExt cx="4022421" cy="735362"/>
          </a:xfrm>
        </p:grpSpPr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CAEED274-CCE5-4063-B18A-346BB203587E}"/>
                </a:ext>
              </a:extLst>
            </p:cNvPr>
            <p:cNvSpPr/>
            <p:nvPr/>
          </p:nvSpPr>
          <p:spPr>
            <a:xfrm>
              <a:off x="578340" y="994979"/>
              <a:ext cx="3600660" cy="732653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Стрелка: вправо 40">
              <a:extLst>
                <a:ext uri="{FF2B5EF4-FFF2-40B4-BE49-F238E27FC236}">
                  <a16:creationId xmlns:a16="http://schemas.microsoft.com/office/drawing/2014/main" id="{EE3E390A-4F28-4061-BFFC-B4E807B93D30}"/>
                </a:ext>
              </a:extLst>
            </p:cNvPr>
            <p:cNvSpPr/>
            <p:nvPr/>
          </p:nvSpPr>
          <p:spPr>
            <a:xfrm>
              <a:off x="156579" y="992270"/>
              <a:ext cx="783263" cy="719079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Прямоугольный треугольник 41">
              <a:extLst>
                <a:ext uri="{FF2B5EF4-FFF2-40B4-BE49-F238E27FC236}">
                  <a16:creationId xmlns:a16="http://schemas.microsoft.com/office/drawing/2014/main" id="{EF034840-46D1-47D3-A620-4B0A64597614}"/>
                </a:ext>
              </a:extLst>
            </p:cNvPr>
            <p:cNvSpPr/>
            <p:nvPr/>
          </p:nvSpPr>
          <p:spPr>
            <a:xfrm rot="10800000">
              <a:off x="163324" y="1544518"/>
              <a:ext cx="415016" cy="183113"/>
            </a:xfrm>
            <a:prstGeom prst="rtTriangl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E6430DE6-1912-406A-A8F3-3D6296593185}"/>
              </a:ext>
            </a:extLst>
          </p:cNvPr>
          <p:cNvSpPr/>
          <p:nvPr/>
        </p:nvSpPr>
        <p:spPr>
          <a:xfrm>
            <a:off x="8877372" y="815853"/>
            <a:ext cx="2958507" cy="414563"/>
          </a:xfrm>
          <a:prstGeom prst="roundRect">
            <a:avLst>
              <a:gd name="adj" fmla="val 13996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Конкурс НИР и эссе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Times New Roman" panose="02020603050405020304" pitchFamily="18" charset="0"/>
              </a:rPr>
              <a:t>(с 2005 года)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389138BB-1D8A-4BEC-91E8-1A619EFF9218}"/>
              </a:ext>
            </a:extLst>
          </p:cNvPr>
          <p:cNvSpPr/>
          <p:nvPr/>
        </p:nvSpPr>
        <p:spPr>
          <a:xfrm>
            <a:off x="2417717" y="309977"/>
            <a:ext cx="649729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C00000"/>
                </a:solidFill>
                <a:latin typeface="Calibri"/>
              </a:rPr>
              <a:t>Показатели деятельности подсистемы предпрофильного образования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C00000"/>
                </a:solidFill>
                <a:latin typeface="Calibri"/>
              </a:rPr>
              <a:t>Научно-образовательного центра в 2016–2025 гг.</a:t>
            </a:r>
          </a:p>
        </p:txBody>
      </p:sp>
      <p:graphicFrame>
        <p:nvGraphicFramePr>
          <p:cNvPr id="46" name="Диаграмма 45">
            <a:extLst>
              <a:ext uri="{FF2B5EF4-FFF2-40B4-BE49-F238E27FC236}">
                <a16:creationId xmlns:a16="http://schemas.microsoft.com/office/drawing/2014/main" id="{0824D6C9-B316-4015-88EE-C4F0CBBD93BD}"/>
              </a:ext>
            </a:extLst>
          </p:cNvPr>
          <p:cNvGraphicFramePr>
            <a:graphicFrameLocks/>
          </p:cNvGraphicFramePr>
          <p:nvPr/>
        </p:nvGraphicFramePr>
        <p:xfrm>
          <a:off x="223175" y="4144420"/>
          <a:ext cx="5440777" cy="2713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7" name="Прямоугольник 5">
            <a:extLst>
              <a:ext uri="{FF2B5EF4-FFF2-40B4-BE49-F238E27FC236}">
                <a16:creationId xmlns:a16="http://schemas.microsoft.com/office/drawing/2014/main" id="{42308E03-9D29-4730-871B-1BC0959BA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326" y="850845"/>
            <a:ext cx="5930565" cy="45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Количество участников просветительских проектов 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в 2025 году</a:t>
            </a:r>
          </a:p>
        </p:txBody>
      </p:sp>
      <p:graphicFrame>
        <p:nvGraphicFramePr>
          <p:cNvPr id="49" name="Диаграмма 48">
            <a:extLst>
              <a:ext uri="{FF2B5EF4-FFF2-40B4-BE49-F238E27FC236}">
                <a16:creationId xmlns:a16="http://schemas.microsoft.com/office/drawing/2014/main" id="{559B6C8E-101B-4B59-862F-EF40B48ED933}"/>
              </a:ext>
            </a:extLst>
          </p:cNvPr>
          <p:cNvGraphicFramePr>
            <a:graphicFrameLocks/>
          </p:cNvGraphicFramePr>
          <p:nvPr/>
        </p:nvGraphicFramePr>
        <p:xfrm>
          <a:off x="413733" y="1226031"/>
          <a:ext cx="3075377" cy="1883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72FF465-404B-441B-87BD-7A7751E7DD6C}"/>
              </a:ext>
            </a:extLst>
          </p:cNvPr>
          <p:cNvSpPr/>
          <p:nvPr/>
        </p:nvSpPr>
        <p:spPr>
          <a:xfrm>
            <a:off x="344248" y="3083934"/>
            <a:ext cx="323134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* В 2025 году проект Научный клуб «Первые в науке с </a:t>
            </a:r>
            <a:r>
              <a:rPr lang="ru-RU" sz="12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ВолНЦ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РАН»  объединил в себе 3 проекта, действовавших в 2024 г.</a:t>
            </a:r>
          </a:p>
          <a:p>
            <a:pPr algn="just"/>
            <a:endParaRPr lang="ru-RU" sz="1400" dirty="0">
              <a:latin typeface="+mn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79FDC19-1331-4691-8A79-B39BA1B0DC66}"/>
              </a:ext>
            </a:extLst>
          </p:cNvPr>
          <p:cNvSpPr/>
          <p:nvPr/>
        </p:nvSpPr>
        <p:spPr>
          <a:xfrm>
            <a:off x="3222408" y="2801598"/>
            <a:ext cx="2616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*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F496088-9502-4FA7-BC74-871A979C5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322108"/>
              </p:ext>
            </p:extLst>
          </p:nvPr>
        </p:nvGraphicFramePr>
        <p:xfrm>
          <a:off x="3777894" y="1328448"/>
          <a:ext cx="3873371" cy="2331355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2307293">
                  <a:extLst>
                    <a:ext uri="{9D8B030D-6E8A-4147-A177-3AD203B41FA5}">
                      <a16:colId xmlns:a16="http://schemas.microsoft.com/office/drawing/2014/main" val="3800684224"/>
                    </a:ext>
                  </a:extLst>
                </a:gridCol>
                <a:gridCol w="1566078">
                  <a:extLst>
                    <a:ext uri="{9D8B030D-6E8A-4147-A177-3AD203B41FA5}">
                      <a16:colId xmlns:a16="http://schemas.microsoft.com/office/drawing/2014/main" val="3160226402"/>
                    </a:ext>
                  </a:extLst>
                </a:gridCol>
              </a:tblGrid>
              <a:tr h="478973"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Проект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Количество </a:t>
                      </a:r>
                    </a:p>
                    <a:p>
                      <a:pPr marL="72000" algn="ctr" fontAlgn="b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участников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0499930"/>
                  </a:ext>
                </a:extLst>
              </a:tr>
              <a:tr h="264626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Конкурс НИР и эссе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85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5613454"/>
                  </a:ext>
                </a:extLst>
              </a:tr>
              <a:tr h="264626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СМАРТ-Вологда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80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96684"/>
                  </a:ext>
                </a:extLst>
              </a:tr>
              <a:tr h="264626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Я хочу стать ученым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105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6055205"/>
                  </a:ext>
                </a:extLst>
              </a:tr>
              <a:tr h="264626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Академический класс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85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05495978"/>
                  </a:ext>
                </a:extLst>
              </a:tr>
              <a:tr h="264626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НАУКА 0+, НАУКА РЯДОМ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105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4027526"/>
                  </a:ext>
                </a:extLst>
              </a:tr>
              <a:tr h="264626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Научный клуб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1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39</a:t>
                      </a:r>
                      <a:endParaRPr lang="ru-RU" sz="14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4197478"/>
                  </a:ext>
                </a:extLst>
              </a:tr>
              <a:tr h="264626">
                <a:tc>
                  <a:txBody>
                    <a:bodyPr/>
                    <a:lstStyle/>
                    <a:p>
                      <a:pPr marL="72000" algn="l" fontAlgn="b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ctr" fontAlgn="b"/>
                      <a:r>
                        <a:rPr lang="ru-RU" sz="1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499</a:t>
                      </a:r>
                      <a:endParaRPr lang="ru-RU" sz="1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79118221"/>
                  </a:ext>
                </a:extLst>
              </a:tr>
            </a:tbl>
          </a:graphicData>
        </a:graphic>
      </p:graphicFrame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512C1CFF-C8C4-43B3-A817-9CAAE32C0AF4}"/>
              </a:ext>
            </a:extLst>
          </p:cNvPr>
          <p:cNvSpPr/>
          <p:nvPr/>
        </p:nvSpPr>
        <p:spPr>
          <a:xfrm>
            <a:off x="473477" y="3811625"/>
            <a:ext cx="4654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+mn-lt"/>
                <a:cs typeface="Arial" charset="0"/>
              </a:rPr>
              <a:t>Динамика количества участников просветительских проектов НОЦ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+mn-lt"/>
                <a:cs typeface="Arial" charset="0"/>
              </a:rPr>
              <a:t>за период 2016 – 2025 гг.  </a:t>
            </a:r>
            <a:endParaRPr lang="ru-RU" sz="1200" dirty="0">
              <a:latin typeface="+mn-lt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7CEA9529-2363-4B10-AA1E-4CD21B74EEA0}"/>
              </a:ext>
            </a:extLst>
          </p:cNvPr>
          <p:cNvSpPr/>
          <p:nvPr/>
        </p:nvSpPr>
        <p:spPr>
          <a:xfrm>
            <a:off x="5686473" y="6007155"/>
            <a:ext cx="25142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/>
              <a:t>* Рассчитано на основе статистики ВК (количество уникальных пользователей, увидевших публикацию).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3203BE5-2E3D-44F8-B73F-C18752FF73B1}"/>
              </a:ext>
            </a:extLst>
          </p:cNvPr>
          <p:cNvSpPr/>
          <p:nvPr/>
        </p:nvSpPr>
        <p:spPr>
          <a:xfrm>
            <a:off x="9276966" y="309295"/>
            <a:ext cx="2223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Calibri"/>
              </a:rPr>
              <a:t>Актуальные проекты НОЦ</a:t>
            </a:r>
            <a:endParaRPr lang="ru-RU" sz="1400" dirty="0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297687B6-9F18-43CB-BAFB-54179F5234FB}"/>
              </a:ext>
            </a:extLst>
          </p:cNvPr>
          <p:cNvSpPr/>
          <p:nvPr/>
        </p:nvSpPr>
        <p:spPr>
          <a:xfrm>
            <a:off x="8328248" y="5730270"/>
            <a:ext cx="3744047" cy="478537"/>
          </a:xfrm>
          <a:prstGeom prst="roundRect">
            <a:avLst>
              <a:gd name="adj" fmla="val 13996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b="1" kern="0" dirty="0">
              <a:solidFill>
                <a:srgbClr val="1F497D">
                  <a:lumMod val="60000"/>
                  <a:lumOff val="40000"/>
                </a:srgbClr>
              </a:solidFill>
              <a:latin typeface="Calibri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Создано Первичное отделение Всероссийского движения детей и молодежи «Движение первых»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F68FA42B-CDC1-47D5-97C3-F2425F3794DA}"/>
              </a:ext>
            </a:extLst>
          </p:cNvPr>
          <p:cNvSpPr/>
          <p:nvPr/>
        </p:nvSpPr>
        <p:spPr>
          <a:xfrm>
            <a:off x="8328248" y="6285806"/>
            <a:ext cx="3736742" cy="478538"/>
          </a:xfrm>
          <a:prstGeom prst="roundRect">
            <a:avLst>
              <a:gd name="adj" fmla="val 13996"/>
            </a:avLst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dirty="0">
                <a:latin typeface="Calibri"/>
                <a:cs typeface="Times New Roman" pitchFamily="18" charset="0"/>
              </a:rPr>
              <a:t>Открыт Научный клуб Первых для школьников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0" dirty="0">
                <a:latin typeface="Calibri"/>
                <a:cs typeface="Times New Roman" pitchFamily="18" charset="0"/>
              </a:rPr>
              <a:t> г. Вологды.</a:t>
            </a:r>
          </a:p>
        </p:txBody>
      </p:sp>
      <p:sp>
        <p:nvSpPr>
          <p:cNvPr id="54" name="Номер слайда 3">
            <a:extLst>
              <a:ext uri="{FF2B5EF4-FFF2-40B4-BE49-F238E27FC236}">
                <a16:creationId xmlns:a16="http://schemas.microsoft.com/office/drawing/2014/main" id="{14372E33-5DE3-4373-A330-16BFE43796F7}"/>
              </a:ext>
            </a:extLst>
          </p:cNvPr>
          <p:cNvSpPr txBox="1">
            <a:spLocks/>
          </p:cNvSpPr>
          <p:nvPr/>
        </p:nvSpPr>
        <p:spPr>
          <a:xfrm>
            <a:off x="11712624" y="116633"/>
            <a:ext cx="479376" cy="28803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533FABD-833F-44BB-85C6-5FD69B13CC1C}" type="slidenum">
              <a:rPr lang="ru-RU" altLang="ru-RU" sz="1400" b="1" smtClean="0">
                <a:solidFill>
                  <a:schemeClr val="bg1"/>
                </a:solidFill>
              </a:rPr>
              <a:pPr>
                <a:defRPr/>
              </a:pPr>
              <a:t>41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3" name="Прямоугольник 5"/>
          <p:cNvSpPr>
            <a:spLocks noChangeArrowheads="1"/>
          </p:cNvSpPr>
          <p:nvPr/>
        </p:nvSpPr>
        <p:spPr bwMode="auto">
          <a:xfrm>
            <a:off x="1524000" y="36800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Развитие подсистемы высшего образования Научно-образовательного центра в 2025 гг.</a:t>
            </a: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82C39774-E8F8-4217-ACB2-29DABAEC4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42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185C04D-53CD-4C7F-BAEF-FD64E202D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3" y="1084056"/>
            <a:ext cx="7362025" cy="29392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t">
            <a:spAutoFit/>
          </a:bodyPr>
          <a:lstStyle/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  <a:tabLst>
                <a:tab pos="198755" algn="l"/>
                <a:tab pos="1411605" algn="l"/>
              </a:tabLst>
            </a:pPr>
            <a:r>
              <a:rPr lang="ru-RU" sz="1600" b="1" dirty="0">
                <a:solidFill>
                  <a:schemeClr val="tx2"/>
                </a:solidFill>
                <a:latin typeface="+mn-lt"/>
              </a:rPr>
              <a:t>Успешно реализовано внедрение </a:t>
            </a:r>
            <a:r>
              <a:rPr lang="ru-RU" sz="1600" b="1" dirty="0" err="1">
                <a:solidFill>
                  <a:schemeClr val="tx2"/>
                </a:solidFill>
                <a:latin typeface="+mn-lt"/>
              </a:rPr>
              <a:t>Суперсервиса</a:t>
            </a:r>
            <a:r>
              <a:rPr lang="ru-RU" sz="1600" b="1" dirty="0">
                <a:solidFill>
                  <a:schemeClr val="tx2"/>
                </a:solidFill>
                <a:latin typeface="+mn-lt"/>
              </a:rPr>
              <a:t> «Поступление в вуз онлайн».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  <a:tabLst>
                <a:tab pos="198755" algn="l"/>
                <a:tab pos="1411605" algn="l"/>
              </a:tabLst>
            </a:pPr>
            <a:r>
              <a:rPr lang="ru-RU" sz="1600" b="1" dirty="0">
                <a:solidFill>
                  <a:srgbClr val="C00000"/>
                </a:solidFill>
                <a:latin typeface="+mn-lt"/>
              </a:rPr>
              <a:t>Открыта базовая кафедра «Научно-практические разработки в экономике АПК» совместно с ФГБОУ ВО Вологодская ГМХА.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  <a:tabLst>
                <a:tab pos="198755" algn="l"/>
                <a:tab pos="1411605" algn="l"/>
              </a:tabLst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Успешно пройдена Независимая оценка качества </a:t>
            </a:r>
            <a:r>
              <a:rPr lang="ru-RU" sz="1600" b="1" dirty="0">
                <a:solidFill>
                  <a:schemeClr val="tx2"/>
                </a:solidFill>
                <a:latin typeface="+mn-lt"/>
              </a:rPr>
              <a:t>условий осуществления образовательной деятельности.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ü"/>
              <a:tabLst>
                <a:tab pos="198755" algn="l"/>
                <a:tab pos="1411605" algn="l"/>
              </a:tabLst>
            </a:pPr>
            <a:r>
              <a:rPr lang="ru-RU" sz="1600" b="1" dirty="0">
                <a:solidFill>
                  <a:srgbClr val="C00000"/>
                </a:solidFill>
                <a:latin typeface="+mn-lt"/>
              </a:rPr>
              <a:t>Получена лицензия на осуществление образовательной деятельности по новым научным  специальностям аспирантуры: </a:t>
            </a:r>
          </a:p>
          <a:p>
            <a:pPr lvl="0">
              <a:spcBef>
                <a:spcPts val="600"/>
              </a:spcBef>
              <a:tabLst>
                <a:tab pos="198755" algn="l"/>
                <a:tab pos="1411605" algn="l"/>
              </a:tabLst>
            </a:pPr>
            <a:r>
              <a:rPr lang="ru-RU" sz="1600" b="1" dirty="0">
                <a:solidFill>
                  <a:srgbClr val="C00000"/>
                </a:solidFill>
                <a:latin typeface="+mn-lt"/>
              </a:rPr>
              <a:t>     4.1.1 Общее земледелие и растениеводство;</a:t>
            </a:r>
          </a:p>
          <a:p>
            <a:pPr lvl="0">
              <a:spcBef>
                <a:spcPts val="600"/>
              </a:spcBef>
              <a:tabLst>
                <a:tab pos="198755" algn="l"/>
                <a:tab pos="1411605" algn="l"/>
              </a:tabLst>
            </a:pPr>
            <a:r>
              <a:rPr lang="ru-RU" sz="1600" b="1" dirty="0">
                <a:solidFill>
                  <a:srgbClr val="C00000"/>
                </a:solidFill>
                <a:latin typeface="+mn-lt"/>
              </a:rPr>
              <a:t>     4.2.4 Частная зоотехния, кормление, технологии приготовления кормов и производства продукции животноводства.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99ADA6D-7F54-4185-91A6-0E3BF2782495}"/>
              </a:ext>
            </a:extLst>
          </p:cNvPr>
          <p:cNvGrpSpPr/>
          <p:nvPr/>
        </p:nvGrpSpPr>
        <p:grpSpPr>
          <a:xfrm>
            <a:off x="7985418" y="1259554"/>
            <a:ext cx="3978321" cy="5426970"/>
            <a:chOff x="8509237" y="1063023"/>
            <a:chExt cx="3454502" cy="4712410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37E1CD60-57FD-451E-A534-40C42AD93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9237" y="1063023"/>
              <a:ext cx="3454502" cy="2437986"/>
            </a:xfrm>
            <a:prstGeom prst="rect">
              <a:avLst/>
            </a:prstGeom>
            <a:ln>
              <a:solidFill>
                <a:srgbClr val="00206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9D24D46-5E7D-48EA-B8C2-8A4FA0D9D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09237" y="3759209"/>
              <a:ext cx="3445759" cy="2016224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8044A5CC-64BC-4FE4-B8DA-0695B91B5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94" b="15245"/>
          <a:stretch/>
        </p:blipFill>
        <p:spPr bwMode="auto">
          <a:xfrm>
            <a:off x="767408" y="4293096"/>
            <a:ext cx="6984776" cy="239342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73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1579CEC7-9C33-4EF4-9B07-13887ECEF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43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41F78E-F43B-4C08-B700-25AC390319ED}"/>
              </a:ext>
            </a:extLst>
          </p:cNvPr>
          <p:cNvSpPr txBox="1"/>
          <p:nvPr/>
        </p:nvSpPr>
        <p:spPr>
          <a:xfrm>
            <a:off x="7248128" y="1646403"/>
            <a:ext cx="46055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+mj-lt"/>
              </a:rPr>
              <a:t>10 сентября 2025 года в Вологодском научном центре РАН состоялось открытие базовой кафедры «Научно-практических разработок в экономике АПК» Вологодской ГМХА им. Н.В. Верещагина. 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+mj-lt"/>
              </a:rPr>
              <a:t>Создание базовой кафедры позволит объединить усилия организаций в образовательной и научной деятельности, более успешно вести подготовку специалистов  для современного </a:t>
            </a:r>
            <a:r>
              <a:rPr lang="ru-RU" sz="1600" dirty="0" err="1">
                <a:solidFill>
                  <a:srgbClr val="002060"/>
                </a:solidFill>
                <a:latin typeface="+mj-lt"/>
              </a:rPr>
              <a:t>агропромышлен-ного</a:t>
            </a:r>
            <a:r>
              <a:rPr lang="ru-RU" sz="1600" dirty="0">
                <a:solidFill>
                  <a:srgbClr val="002060"/>
                </a:solidFill>
                <a:latin typeface="+mj-lt"/>
              </a:rPr>
              <a:t> комплекса региона.</a:t>
            </a:r>
            <a:endParaRPr lang="ru-RU" sz="16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12B3D9-1233-4F62-B601-A0960C1E493D}"/>
              </a:ext>
            </a:extLst>
          </p:cNvPr>
          <p:cNvSpPr txBox="1"/>
          <p:nvPr/>
        </p:nvSpPr>
        <p:spPr>
          <a:xfrm>
            <a:off x="6883613" y="900260"/>
            <a:ext cx="5334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Открытие базовой кафедры 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+mj-lt"/>
              </a:rPr>
              <a:t>«Научно-практические разработки в экономике АПК»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0D414BF-87DB-457E-9106-46775036B4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89" t="5194" r="11444" b="11669"/>
          <a:stretch/>
        </p:blipFill>
        <p:spPr>
          <a:xfrm>
            <a:off x="7583977" y="3966530"/>
            <a:ext cx="4269706" cy="264005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AF02505A-CB31-41A6-BC63-29FD985E846E}"/>
              </a:ext>
            </a:extLst>
          </p:cNvPr>
          <p:cNvSpPr txBox="1">
            <a:spLocks/>
          </p:cNvSpPr>
          <p:nvPr/>
        </p:nvSpPr>
        <p:spPr bwMode="auto">
          <a:xfrm>
            <a:off x="356132" y="1003598"/>
            <a:ext cx="6264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C00000"/>
                </a:solidFill>
                <a:latin typeface="+mj-lt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andara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andara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andara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andara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Результаты работы базовой кафедры «Научно-практическое обеспечение животноводства»  за 2024-2025 гг.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CDC837-71AE-4992-89F6-4041282CE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0456"/>
          <a:stretch/>
        </p:blipFill>
        <p:spPr>
          <a:xfrm>
            <a:off x="418803" y="4859636"/>
            <a:ext cx="3334996" cy="173654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743B19-EA3B-4D69-80CB-EFE1968A00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036" b="10421"/>
          <a:stretch/>
        </p:blipFill>
        <p:spPr>
          <a:xfrm>
            <a:off x="4000684" y="4859636"/>
            <a:ext cx="3334998" cy="173654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2F12D34-BD63-47EE-89FF-5495BC650884}"/>
              </a:ext>
            </a:extLst>
          </p:cNvPr>
          <p:cNvSpPr/>
          <p:nvPr/>
        </p:nvSpPr>
        <p:spPr>
          <a:xfrm>
            <a:off x="422287" y="1572441"/>
            <a:ext cx="660981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C00000"/>
                </a:solidFill>
                <a:latin typeface="+mj-lt"/>
              </a:rPr>
              <a:t>Проведены исследования по изучению технологии производства молока с применением роторной доильной установки в ПЗ-колхоз «Аврора» </a:t>
            </a:r>
            <a:r>
              <a:rPr lang="ru-RU" sz="1500" dirty="0" err="1">
                <a:solidFill>
                  <a:srgbClr val="C00000"/>
                </a:solidFill>
                <a:latin typeface="+mj-lt"/>
              </a:rPr>
              <a:t>Мурзаевой</a:t>
            </a:r>
            <a:r>
              <a:rPr lang="ru-RU" sz="1500" dirty="0">
                <a:solidFill>
                  <a:srgbClr val="C00000"/>
                </a:solidFill>
                <a:latin typeface="+mj-lt"/>
              </a:rPr>
              <a:t> А.В. и  по повышению яичной продуктивности кур-несушек в СХПК «</a:t>
            </a:r>
            <a:r>
              <a:rPr lang="ru-RU" sz="1500" dirty="0" err="1">
                <a:solidFill>
                  <a:srgbClr val="C00000"/>
                </a:solidFill>
                <a:latin typeface="+mj-lt"/>
              </a:rPr>
              <a:t>Племптица</a:t>
            </a:r>
            <a:r>
              <a:rPr lang="ru-RU" sz="1500" dirty="0">
                <a:solidFill>
                  <a:srgbClr val="C00000"/>
                </a:solidFill>
                <a:latin typeface="+mj-lt"/>
              </a:rPr>
              <a:t>-Можайское» Екимовой Е.А. - </a:t>
            </a:r>
            <a:r>
              <a:rPr lang="ru-RU" sz="1500" dirty="0" err="1">
                <a:solidFill>
                  <a:srgbClr val="C00000"/>
                </a:solidFill>
                <a:latin typeface="+mj-lt"/>
              </a:rPr>
              <a:t>Н.р</a:t>
            </a:r>
            <a:r>
              <a:rPr lang="ru-RU" sz="1500" dirty="0">
                <a:solidFill>
                  <a:srgbClr val="C00000"/>
                </a:solidFill>
                <a:latin typeface="+mj-lt"/>
              </a:rPr>
              <a:t>. доцент Третьяков Е.А. – результаты легли в основу ВКР;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2060"/>
                </a:solidFill>
                <a:latin typeface="+mj-lt"/>
              </a:rPr>
              <a:t>Начаты исследования магистрантами 1 курса по изучению продуктивных и воспроизводительных качеств КРС (Третьякова Ю.А. и Хамова М.В.) и совершенствованию технологии яичного птицеводства «Копытова Е.В.) – в 2025-26 </a:t>
            </a:r>
            <a:r>
              <a:rPr lang="ru-RU" sz="1500" dirty="0" err="1">
                <a:solidFill>
                  <a:srgbClr val="002060"/>
                </a:solidFill>
                <a:latin typeface="+mj-lt"/>
              </a:rPr>
              <a:t>уч.году</a:t>
            </a:r>
            <a:r>
              <a:rPr lang="ru-RU" sz="1500" dirty="0">
                <a:solidFill>
                  <a:srgbClr val="002060"/>
                </a:solidFill>
                <a:latin typeface="+mj-lt"/>
              </a:rPr>
              <a:t> будут продолжены;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C00000"/>
                </a:solidFill>
                <a:latin typeface="+mj-lt"/>
              </a:rPr>
              <a:t>Закреплённые студенты приняли участие в 3 научных конференциях (Дагестанский ГАУ, Вологодская ГМХА, СЗНИИМЛПХ), проведено 11 </a:t>
            </a:r>
            <a:r>
              <a:rPr lang="ru-RU" sz="1500" dirty="0" err="1">
                <a:solidFill>
                  <a:srgbClr val="C00000"/>
                </a:solidFill>
                <a:latin typeface="+mj-lt"/>
              </a:rPr>
              <a:t>выс-туплений</a:t>
            </a:r>
            <a:r>
              <a:rPr lang="ru-RU" sz="1500" dirty="0">
                <a:solidFill>
                  <a:srgbClr val="C00000"/>
                </a:solidFill>
                <a:latin typeface="+mj-lt"/>
              </a:rPr>
              <a:t> с докладами, подготовлено 11 статей, их них опубликовано 6;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2060"/>
                </a:solidFill>
                <a:latin typeface="+mj-lt"/>
              </a:rPr>
              <a:t>Осуществлено руководство 2 бакалаврами 4 курса, 3 магистрантами             1 курса.</a:t>
            </a:r>
          </a:p>
        </p:txBody>
      </p:sp>
      <p:sp>
        <p:nvSpPr>
          <p:cNvPr id="15" name="Прямоугольник 5">
            <a:extLst>
              <a:ext uri="{FF2B5EF4-FFF2-40B4-BE49-F238E27FC236}">
                <a16:creationId xmlns:a16="http://schemas.microsoft.com/office/drawing/2014/main" id="{763711BC-1AC8-4F11-A925-680B75029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6800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Развитие подсистемы высшего </a:t>
            </a:r>
            <a:r>
              <a:rPr lang="ru-RU" b="1" dirty="0" err="1">
                <a:solidFill>
                  <a:srgbClr val="C00000"/>
                </a:solidFill>
                <a:latin typeface="+mn-lt"/>
              </a:rPr>
              <a:t>образованияНаучно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-образовательного центра в 2025 гг.</a:t>
            </a:r>
          </a:p>
        </p:txBody>
      </p:sp>
    </p:spTree>
    <p:extLst>
      <p:ext uri="{BB962C8B-B14F-4D97-AF65-F5344CB8AC3E}">
        <p14:creationId xmlns:p14="http://schemas.microsoft.com/office/powerpoint/2010/main" val="52122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16525" y="335825"/>
            <a:ext cx="62642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В 202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5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 году состоялись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2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 защиты кандидатских диссертаций</a:t>
            </a:r>
          </a:p>
        </p:txBody>
      </p:sp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C0E062D9-F3DC-4DAA-B0A1-EE5243C0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44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94FE8A8C-4A9E-4C8F-8EA6-D963DB3C8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t="14129" r="12535" b="32161"/>
          <a:stretch/>
        </p:blipFill>
        <p:spPr bwMode="auto">
          <a:xfrm>
            <a:off x="2292946" y="1054116"/>
            <a:ext cx="1944217" cy="23281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5321218-4D1D-4E2C-850C-906FE24AD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74" t="16709" r="15302" b="37824"/>
          <a:stretch/>
        </p:blipFill>
        <p:spPr bwMode="auto">
          <a:xfrm>
            <a:off x="8112224" y="1063260"/>
            <a:ext cx="1786830" cy="23281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CFFCC6-2127-4A01-A377-D6BAB5C19593}"/>
              </a:ext>
            </a:extLst>
          </p:cNvPr>
          <p:cNvSpPr txBox="1"/>
          <p:nvPr/>
        </p:nvSpPr>
        <p:spPr>
          <a:xfrm>
            <a:off x="799316" y="3573016"/>
            <a:ext cx="493147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C00000"/>
                </a:solidFill>
                <a:latin typeface="+mn-lt"/>
              </a:rPr>
              <a:t>18 марта 2025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года на заседании Диссертационного совета 24.1.156.04 при Федеральном государственном бюджетном учреждении науки Институте экономики Российской академии наук успешно защитила диссертацию на соискание ученой степени кандидата экономических наук по специальности 5.2.3 – Региональная и отраслевая экономика (экономика народонаселения и экономика труда) выпускник аспирантуры </a:t>
            </a:r>
            <a:r>
              <a:rPr lang="ru-RU" sz="1600" dirty="0" err="1">
                <a:solidFill>
                  <a:srgbClr val="002060"/>
                </a:solidFill>
                <a:latin typeface="+mn-lt"/>
              </a:rPr>
              <a:t>ВолНЦ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 РАН 2024 г., младший научный сотрудник центра социально-демографических исследований ФГБУН </a:t>
            </a:r>
            <a:r>
              <a:rPr lang="ru-RU" sz="1600" dirty="0" err="1">
                <a:solidFill>
                  <a:srgbClr val="002060"/>
                </a:solidFill>
                <a:latin typeface="+mn-lt"/>
              </a:rPr>
              <a:t>ВолНЦ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 РАН 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Соколова Анастасия Алексеевна.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CA0AFA-08A4-4C92-B2AD-7074191FB110}"/>
              </a:ext>
            </a:extLst>
          </p:cNvPr>
          <p:cNvSpPr txBox="1"/>
          <p:nvPr/>
        </p:nvSpPr>
        <p:spPr>
          <a:xfrm>
            <a:off x="6915067" y="3573016"/>
            <a:ext cx="493147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C00000"/>
                </a:solidFill>
                <a:latin typeface="+mn-lt"/>
              </a:rPr>
              <a:t>30 июня 2025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года на заседании Диссертационного совета Д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ПНИПУ.08.25 при Федеральном государственном автономном образовательном учреждении высшего образования «Пермский национальный исследовательский политехнический университет» наук успешно защитила диссертацию на соискание ученой степени кандидата экономических наук по специальности 5.2.3 – Региональная и отраслевая экономика (региональная экономика) выпускник аспирантуры </a:t>
            </a:r>
            <a:r>
              <a:rPr lang="ru-RU" sz="1600" dirty="0" err="1">
                <a:solidFill>
                  <a:srgbClr val="002060"/>
                </a:solidFill>
                <a:latin typeface="+mn-lt"/>
              </a:rPr>
              <a:t>ВолНЦ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 РАН 2019 г. </a:t>
            </a:r>
            <a:r>
              <a:rPr lang="ru-RU" sz="1600" b="1" dirty="0">
                <a:solidFill>
                  <a:srgbClr val="C00000"/>
                </a:solidFill>
                <a:latin typeface="+mn-lt"/>
              </a:rPr>
              <a:t>Артамонова Анна Станиславовна. </a:t>
            </a:r>
          </a:p>
        </p:txBody>
      </p:sp>
    </p:spTree>
    <p:extLst>
      <p:ext uri="{BB962C8B-B14F-4D97-AF65-F5344CB8AC3E}">
        <p14:creationId xmlns:p14="http://schemas.microsoft.com/office/powerpoint/2010/main" val="201154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Прямоугольник 3"/>
          <p:cNvSpPr>
            <a:spLocks noChangeArrowheads="1"/>
          </p:cNvSpPr>
          <p:nvPr/>
        </p:nvSpPr>
        <p:spPr bwMode="auto">
          <a:xfrm>
            <a:off x="2802373" y="286626"/>
            <a:ext cx="6587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План/факт защит диссертационных работ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 на соискание ученой степени кандидата наук на 2024 – 2027 гг.</a:t>
            </a: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337D06DB-5E28-47F4-9B81-49A23F1B1A33}"/>
              </a:ext>
            </a:extLst>
          </p:cNvPr>
          <p:cNvCxnSpPr>
            <a:cxnSpLocks/>
          </p:cNvCxnSpPr>
          <p:nvPr/>
        </p:nvCxnSpPr>
        <p:spPr>
          <a:xfrm>
            <a:off x="2938591" y="1844824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7060B852-99DC-43F7-ACB1-FB9F02B4E6D0}"/>
              </a:ext>
            </a:extLst>
          </p:cNvPr>
          <p:cNvCxnSpPr>
            <a:cxnSpLocks/>
          </p:cNvCxnSpPr>
          <p:nvPr/>
        </p:nvCxnSpPr>
        <p:spPr>
          <a:xfrm>
            <a:off x="2938591" y="2204864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9EA0549-C12F-440A-8406-606F0B494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550" y="4541361"/>
            <a:ext cx="798645" cy="1585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011777-16BA-45A0-8B34-33D95FD6B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8" y="3130129"/>
            <a:ext cx="798645" cy="158510"/>
          </a:xfrm>
          <a:prstGeom prst="rect">
            <a:avLst/>
          </a:prstGeom>
        </p:spPr>
      </p:pic>
      <p:sp>
        <p:nvSpPr>
          <p:cNvPr id="13" name="Правая фигурная скобка 12">
            <a:extLst>
              <a:ext uri="{FF2B5EF4-FFF2-40B4-BE49-F238E27FC236}">
                <a16:creationId xmlns:a16="http://schemas.microsoft.com/office/drawing/2014/main" id="{AE921738-56DC-47A9-89D9-CAA15840AC07}"/>
              </a:ext>
            </a:extLst>
          </p:cNvPr>
          <p:cNvSpPr/>
          <p:nvPr/>
        </p:nvSpPr>
        <p:spPr>
          <a:xfrm>
            <a:off x="2351584" y="4087188"/>
            <a:ext cx="144016" cy="57606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47C78F-3259-4B09-BF91-B050740E1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646" y="4069888"/>
            <a:ext cx="798645" cy="1585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C2D052-3803-4D10-8C98-4E808480A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550" y="4286517"/>
            <a:ext cx="798645" cy="1585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CFC342-498D-4B71-BFA4-161CC8962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919" y="2648454"/>
            <a:ext cx="798645" cy="1585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DB83142-D6A0-479E-AB16-651072383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591" y="3479657"/>
            <a:ext cx="798645" cy="158510"/>
          </a:xfrm>
          <a:prstGeom prst="rect">
            <a:avLst/>
          </a:prstGeom>
        </p:spPr>
      </p:pic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EAAC8B79-B8B8-44A6-851A-0BC498EC2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612151"/>
              </p:ext>
            </p:extLst>
          </p:nvPr>
        </p:nvGraphicFramePr>
        <p:xfrm>
          <a:off x="501000" y="1268760"/>
          <a:ext cx="11233248" cy="506839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168352">
                  <a:extLst>
                    <a:ext uri="{9D8B030D-6E8A-4147-A177-3AD203B41FA5}">
                      <a16:colId xmlns:a16="http://schemas.microsoft.com/office/drawing/2014/main" val="4005622428"/>
                    </a:ext>
                  </a:extLst>
                </a:gridCol>
                <a:gridCol w="3240361">
                  <a:extLst>
                    <a:ext uri="{9D8B030D-6E8A-4147-A177-3AD203B41FA5}">
                      <a16:colId xmlns:a16="http://schemas.microsoft.com/office/drawing/2014/main" val="3699017450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953117912"/>
                    </a:ext>
                  </a:extLst>
                </a:gridCol>
                <a:gridCol w="764215">
                  <a:extLst>
                    <a:ext uri="{9D8B030D-6E8A-4147-A177-3AD203B41FA5}">
                      <a16:colId xmlns:a16="http://schemas.microsoft.com/office/drawing/2014/main" val="2476806623"/>
                    </a:ext>
                  </a:extLst>
                </a:gridCol>
                <a:gridCol w="1540040">
                  <a:extLst>
                    <a:ext uri="{9D8B030D-6E8A-4147-A177-3AD203B41FA5}">
                      <a16:colId xmlns:a16="http://schemas.microsoft.com/office/drawing/2014/main" val="1217302110"/>
                    </a:ext>
                  </a:extLst>
                </a:gridCol>
              </a:tblGrid>
              <a:tr h="2741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</a:t>
                      </a:r>
                      <a:r>
                        <a:rPr lang="en-US" sz="16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</a:t>
                      </a:r>
                      <a:r>
                        <a:rPr lang="ru-RU" sz="16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год 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</a:t>
                      </a:r>
                      <a:r>
                        <a:rPr lang="en-US" sz="16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</a:t>
                      </a:r>
                      <a:r>
                        <a:rPr lang="ru-RU" sz="16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год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202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год</a:t>
                      </a:r>
                      <a:endParaRPr lang="ru-RU" dirty="0"/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202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600" b="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год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202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600" b="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год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187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Центр исследования пространственного развития социально-экономически систем</a:t>
                      </a:r>
                      <a:endParaRPr lang="ru-RU" sz="1600" b="1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Центр структурных исследований и прогнозирования территориального развития</a:t>
                      </a:r>
                      <a:endParaRPr lang="ru-RU" dirty="0"/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9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Лебедева М.А. (ИЭП КНЦ РАН)</a:t>
                      </a:r>
                      <a:endParaRPr lang="ru-RU" sz="1600" b="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Широкова Е.Ю. (ИНП РАН)</a:t>
                      </a: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187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Центр структурных исследований и прогнозирования территориального развития</a:t>
                      </a: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3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Румянцев Н.М. (ИНП РАН)</a:t>
                      </a:r>
                      <a:endParaRPr lang="ru-RU" sz="1600" b="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187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Центр социально-демографических исследований</a:t>
                      </a: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300" b="0" kern="1200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1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noProof="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Соколова А.А.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noProof="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Times New Roman"/>
                        </a:rPr>
                        <a:t>(18.03.2025, ИЭ РАН)</a:t>
                      </a:r>
                      <a:r>
                        <a:rPr lang="ru-RU" sz="1600" b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</a:t>
                      </a: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Короленко А.В. (ИЭ РАН)</a:t>
                      </a: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Фетюков А.В.</a:t>
                      </a: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187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Центр социокультурных и политических исследований</a:t>
                      </a: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9457124"/>
                  </a:ext>
                </a:extLst>
              </a:tr>
              <a:tr h="2741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Жданова А.Э.</a:t>
                      </a: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700861"/>
                  </a:ext>
                </a:extLst>
              </a:tr>
              <a:tr h="334768"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Лаборатория </a:t>
                      </a:r>
                      <a:r>
                        <a:rPr lang="ru-RU" sz="1600" b="1" kern="1200" dirty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биоэкономики</a:t>
                      </a:r>
                      <a:r>
                        <a:rPr lang="ru-RU" sz="16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и устойчивого развития</a:t>
                      </a: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837236"/>
                  </a:ext>
                </a:extLst>
              </a:tr>
              <a:tr h="4466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Рассохина И.И.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(ФГБОУ ВО «Уфимский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университет науки и технологий»)</a:t>
                      </a:r>
                      <a:endParaRPr lang="ru-RU" sz="1600" b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703028"/>
                  </a:ext>
                </a:extLst>
              </a:tr>
              <a:tr h="4466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dirty="0"/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dirty="0"/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dirty="0"/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9560" marR="79560" marT="39780" marB="39780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18114"/>
                  </a:ext>
                </a:extLst>
              </a:tr>
            </a:tbl>
          </a:graphicData>
        </a:graphic>
      </p:graphicFrame>
      <p:sp>
        <p:nvSpPr>
          <p:cNvPr id="19" name="Номер слайда 3">
            <a:extLst>
              <a:ext uri="{FF2B5EF4-FFF2-40B4-BE49-F238E27FC236}">
                <a16:creationId xmlns:a16="http://schemas.microsoft.com/office/drawing/2014/main" id="{49147F07-3A46-4D2C-BE51-F6BBCA7AF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45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9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31" name="Прямоугольник 2"/>
          <p:cNvSpPr>
            <a:spLocks noChangeArrowheads="1"/>
          </p:cNvSpPr>
          <p:nvPr/>
        </p:nvSpPr>
        <p:spPr bwMode="auto">
          <a:xfrm>
            <a:off x="3452812" y="404665"/>
            <a:ext cx="5286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+mn-lt"/>
              </a:rPr>
              <a:t>График подготовки докторских диссертаций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D529FD1-B8BF-48BE-B339-5D0C433C2006}"/>
              </a:ext>
            </a:extLst>
          </p:cNvPr>
          <p:cNvSpPr/>
          <p:nvPr/>
        </p:nvSpPr>
        <p:spPr>
          <a:xfrm>
            <a:off x="839416" y="6501943"/>
            <a:ext cx="748303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n-US" sz="1600" dirty="0">
                <a:solidFill>
                  <a:srgbClr val="C00000"/>
                </a:solidFill>
                <a:latin typeface="+mn-lt"/>
                <a:cs typeface="+mn-cs"/>
              </a:rPr>
              <a:t>* </a:t>
            </a:r>
            <a:r>
              <a:rPr lang="ru-RU" sz="1600" dirty="0">
                <a:solidFill>
                  <a:srgbClr val="C00000"/>
                </a:solidFill>
                <a:latin typeface="+mn-lt"/>
                <a:cs typeface="+mn-cs"/>
              </a:rPr>
              <a:t>По оценке соискателя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28515CD-9244-4A2C-B670-98EF23C84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835413"/>
              </p:ext>
            </p:extLst>
          </p:nvPr>
        </p:nvGraphicFramePr>
        <p:xfrm>
          <a:off x="479376" y="1050023"/>
          <a:ext cx="11233248" cy="540059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{B301B821-A1FF-4177-AEE7-76D212191A09}</a:tableStyleId>
              </a:tblPr>
              <a:tblGrid>
                <a:gridCol w="460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4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36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46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327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5540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112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26296" marR="26296" marT="0" marB="0" anchor="ctr" horzOverflow="overflow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ФИО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Год защиты кандидатской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Планируемый год защиты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докторской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% готовности материалов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для диссертации*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charset="0"/>
                        </a:rPr>
                        <a:t>% готовности текста диссертации*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6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</a:t>
                      </a:r>
                    </a:p>
                  </a:txBody>
                  <a:tcPr marL="26296" marR="26296" marT="0" marB="0" anchor="ctr" horzOverflow="overflow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000" algn="l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</a:rPr>
                        <a:t>Попов А.В.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</a:rPr>
                        <a:t>2018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2026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24.02.2026 г. состоялась успешная защита А.В. Попова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3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2</a:t>
                      </a:r>
                    </a:p>
                  </a:txBody>
                  <a:tcPr marL="26296" marR="26296" marT="0" marB="0" anchor="ctr" horzOverflow="overflow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000" algn="l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</a:rPr>
                        <a:t>Лукин Е.В.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</a:rPr>
                        <a:t>2015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</a:rPr>
                        <a:t>2026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3</a:t>
                      </a:r>
                    </a:p>
                  </a:txBody>
                  <a:tcPr marL="26296" marR="26296" marT="0" marB="0" anchor="ctr" horzOverflow="overflow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000" algn="l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Платонов А.В.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1999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2026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58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4</a:t>
                      </a:r>
                    </a:p>
                  </a:txBody>
                  <a:tcPr marL="26296" marR="26296" marT="0" marB="0" anchor="ctr" horzOverflow="overflow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000" algn="l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</a:rPr>
                        <a:t>Кожевников С.А.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</a:rPr>
                        <a:t>2015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</a:rPr>
                        <a:t>2026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8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5</a:t>
                      </a:r>
                    </a:p>
                  </a:txBody>
                  <a:tcPr marL="26296" marR="26296" marT="0" marB="0" anchor="ctr" horzOverflow="overflow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Морев М.В.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2010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2026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85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85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28285539"/>
                  </a:ext>
                </a:extLst>
              </a:tr>
              <a:tr h="385876">
                <a:tc>
                  <a:txBody>
                    <a:bodyPr/>
                    <a:lstStyle/>
                    <a:p>
                      <a:pPr marL="360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26296" marR="26296" marT="0" marB="0" anchor="ctr" horzOverflow="overflow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err="1">
                          <a:solidFill>
                            <a:schemeClr val="tx2"/>
                          </a:solidFill>
                        </a:rPr>
                        <a:t>Мазилов</a:t>
                      </a:r>
                      <a:r>
                        <a:rPr lang="ru-RU" sz="1400" b="1" dirty="0">
                          <a:solidFill>
                            <a:schemeClr val="tx2"/>
                          </a:solidFill>
                        </a:rPr>
                        <a:t>  Е.А.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</a:rPr>
                        <a:t>2015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2027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58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7</a:t>
                      </a:r>
                    </a:p>
                  </a:txBody>
                  <a:tcPr marL="26296" marR="26296" marT="0" marB="0" anchor="ctr" horzOverflow="overflow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Калачикова</a:t>
                      </a: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 О.Н.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2014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2027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40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20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6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8</a:t>
                      </a:r>
                    </a:p>
                  </a:txBody>
                  <a:tcPr marL="26296" marR="26296" marT="0" marB="0" anchor="ctr" horzOverflow="overflow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</a:rPr>
                        <a:t>Ворошилов Н.В.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</a:rPr>
                        <a:t>2018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</a:rPr>
                        <a:t>2027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6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9</a:t>
                      </a:r>
                    </a:p>
                  </a:txBody>
                  <a:tcPr marL="26296" marR="26296" marT="0" marB="0" anchor="ctr" horzOverflow="overflow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000" algn="l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Груздева М.А.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2016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2028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10225621"/>
                  </a:ext>
                </a:extLst>
              </a:tr>
              <a:tr h="46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10</a:t>
                      </a:r>
                    </a:p>
                  </a:txBody>
                  <a:tcPr marL="26296" marR="26296" marT="0" marB="0" anchor="ctr" horzOverflow="overflow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Калашников К.Н.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2011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2028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172170954"/>
                  </a:ext>
                </a:extLst>
              </a:tr>
              <a:tr h="46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cs typeface="Arial" charset="0"/>
                        </a:rPr>
                        <a:t>11</a:t>
                      </a:r>
                    </a:p>
                  </a:txBody>
                  <a:tcPr marL="26296" marR="26296" marT="0" marB="0" anchor="ctr" horzOverflow="overflow"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36000" algn="l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Косыгина К.Е.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chemeClr val="tx2"/>
                          </a:solidFill>
                          <a:latin typeface="+mn-lt"/>
                        </a:rPr>
                        <a:t>2021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</a:rPr>
                        <a:t>2029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26296" marR="26296" marT="0" marB="0" anchor="ctr" horzOverflow="overflow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10106578"/>
                  </a:ext>
                </a:extLst>
              </a:tr>
            </a:tbl>
          </a:graphicData>
        </a:graphic>
      </p:graphicFrame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6FFCFE36-9AF3-4361-98B3-04ECA8A0A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46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7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6">
            <a:extLst>
              <a:ext uri="{FF2B5EF4-FFF2-40B4-BE49-F238E27FC236}">
                <a16:creationId xmlns:a16="http://schemas.microsoft.com/office/drawing/2014/main" id="{20B43FA1-3DF7-43DC-B418-672B22CDA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163" y="40466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Повышение квалификации сотрудников </a:t>
            </a:r>
            <a:r>
              <a:rPr lang="ru-RU" b="1" dirty="0" err="1">
                <a:solidFill>
                  <a:srgbClr val="C00000"/>
                </a:solidFill>
                <a:latin typeface="+mn-lt"/>
              </a:rPr>
              <a:t>ВолНЦ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 РАН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8370927-DE85-461D-ABC2-590D196452B4}"/>
              </a:ext>
            </a:extLst>
          </p:cNvPr>
          <p:cNvSpPr/>
          <p:nvPr/>
        </p:nvSpPr>
        <p:spPr>
          <a:xfrm>
            <a:off x="1127448" y="832530"/>
            <a:ext cx="106767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</a:rPr>
              <a:t>Повышение квалификации по программам дополнительного профессионального образования на базе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</a:rPr>
              <a:t>ВолНЦ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</a:rPr>
              <a:t> РАН.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</a:rPr>
              <a:t>Повышение квалификации по программам дополнительного профессионального образования и стажировки  на базе сторонних организаций.</a:t>
            </a:r>
          </a:p>
          <a:p>
            <a:pPr marL="342900" indent="-342900">
              <a:buClr>
                <a:srgbClr val="C00000"/>
              </a:buClr>
              <a:buFont typeface="+mj-lt"/>
              <a:buAutoNum type="arabicPeriod"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/>
              </a:rPr>
              <a:t>Участие в обучающих семинарах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</a:rPr>
              <a:t>на базе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</a:rPr>
              <a:t>ВолНЦ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/>
                <a:cs typeface="Times New Roman"/>
              </a:rPr>
              <a:t> РАН.</a:t>
            </a: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2AE95789-AB77-4A9E-9396-8423897BB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47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9C3457A2-73DD-430C-B3C7-E1BFF0FDA0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782433"/>
              </p:ext>
            </p:extLst>
          </p:nvPr>
        </p:nvGraphicFramePr>
        <p:xfrm>
          <a:off x="431539" y="2047075"/>
          <a:ext cx="11233248" cy="454740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{69CF1AB2-1976-4502-BF36-3FF5EA218861}</a:tableStyleId>
              </a:tblPr>
              <a:tblGrid>
                <a:gridCol w="16799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2937">
                  <a:extLst>
                    <a:ext uri="{9D8B030D-6E8A-4147-A177-3AD203B41FA5}">
                      <a16:colId xmlns:a16="http://schemas.microsoft.com/office/drawing/2014/main" val="1533932002"/>
                    </a:ext>
                  </a:extLst>
                </a:gridCol>
                <a:gridCol w="1840285">
                  <a:extLst>
                    <a:ext uri="{9D8B030D-6E8A-4147-A177-3AD203B41FA5}">
                      <a16:colId xmlns:a16="http://schemas.microsoft.com/office/drawing/2014/main" val="94297002"/>
                    </a:ext>
                  </a:extLst>
                </a:gridCol>
                <a:gridCol w="1703968">
                  <a:extLst>
                    <a:ext uri="{9D8B030D-6E8A-4147-A177-3AD203B41FA5}">
                      <a16:colId xmlns:a16="http://schemas.microsoft.com/office/drawing/2014/main" val="2788505383"/>
                    </a:ext>
                  </a:extLst>
                </a:gridCol>
                <a:gridCol w="1703968">
                  <a:extLst>
                    <a:ext uri="{9D8B030D-6E8A-4147-A177-3AD203B41FA5}">
                      <a16:colId xmlns:a16="http://schemas.microsoft.com/office/drawing/2014/main" val="1971715310"/>
                    </a:ext>
                  </a:extLst>
                </a:gridCol>
                <a:gridCol w="2772109">
                  <a:extLst>
                    <a:ext uri="{9D8B030D-6E8A-4147-A177-3AD203B41FA5}">
                      <a16:colId xmlns:a16="http://schemas.microsoft.com/office/drawing/2014/main" val="218860940"/>
                    </a:ext>
                  </a:extLst>
                </a:gridCol>
              </a:tblGrid>
              <a:tr h="309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2021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2022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2023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2024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2025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2026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34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Повышение квалификации по программам дополнительного профессионального образования.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5754194"/>
                  </a:ext>
                </a:extLst>
              </a:tr>
              <a:tr h="3871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I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Летняя школа социальных наук академика РАН М.К. Горшкова                  (июнь 202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«Эконометрика: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базовый курс»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(ИНП РАН,  май 2021;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</a:rPr>
                        <a:t>сентябрь 2021)</a:t>
                      </a:r>
                      <a:endParaRPr lang="ru-RU" sz="1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II 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Летняя школа социальных наук академика РАН М.К. Горшкова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(июнь 2022)</a:t>
                      </a:r>
                      <a:endParaRPr lang="ru-RU" sz="1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«Интегральные индикаторы: основные подходы и лучшие практики»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(МШЭ МГУ,  январь 2023);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II</a:t>
                      </a: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Летняя школа социальных наук академика РАН М.К. Горшкова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(июль 2023)</a:t>
                      </a:r>
                      <a:endParaRPr lang="ru-RU" sz="1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IV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Летняя школа социальных наук академика РАН </a:t>
                      </a:r>
                      <a:endParaRPr lang="en-US" sz="14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М.К. Горшкова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(июль 2024)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«Анализ данных в Python»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(МШЭ МГУ,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ноябрь 2023 - январь 2024)</a:t>
                      </a:r>
                      <a:endParaRPr lang="ru-RU" sz="1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«Введение в машинное обучение»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(МШЭ МГУ,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апрель - май 2025);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«Разработка веб приложений в фреймворке YII2»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400" b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ВолНЦ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РАН,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июль 2025)</a:t>
                      </a:r>
                      <a:endParaRPr lang="ru-RU" sz="1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Обучающие семинары «Использование нейросетей в научно-образовательной деятельности» - М.А. Груздева, март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ДПО «Методы обработки данных в программе SPSS </a:t>
                      </a:r>
                      <a:r>
                        <a:rPr lang="ru-RU" sz="1400" b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Statistics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» -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А.В. Попов, А.Н. </a:t>
                      </a:r>
                      <a:r>
                        <a:rPr lang="ru-RU" sz="1400" b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Гордиевская</a:t>
                      </a: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, март-апрель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ДПО (МШЭ, тема уточняется) - май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ДПО «Работа с большими данными с использованием языка программирования Python» -          А.В. Попов,  сентябрь</a:t>
                      </a:r>
                      <a:endParaRPr lang="ru-RU" sz="1400" b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855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8DC86A2-7AB5-4245-A97E-15EBA62205A6}"/>
              </a:ext>
            </a:extLst>
          </p:cNvPr>
          <p:cNvSpPr/>
          <p:nvPr/>
        </p:nvSpPr>
        <p:spPr>
          <a:xfrm>
            <a:off x="1872377" y="489551"/>
            <a:ext cx="85664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Сведения о грантовой деятельности ФГБУН </a:t>
            </a:r>
            <a:r>
              <a:rPr lang="ru-RU" b="1" dirty="0" err="1">
                <a:solidFill>
                  <a:srgbClr val="C00000"/>
                </a:solidFill>
                <a:latin typeface="+mn-lt"/>
              </a:rPr>
              <a:t>ВолНЦ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 РАН  2021-2025 гг. (тыс. руб.)</a:t>
            </a:r>
          </a:p>
        </p:txBody>
      </p:sp>
      <p:sp>
        <p:nvSpPr>
          <p:cNvPr id="23" name="Номер слайда 3">
            <a:extLst>
              <a:ext uri="{FF2B5EF4-FFF2-40B4-BE49-F238E27FC236}">
                <a16:creationId xmlns:a16="http://schemas.microsoft.com/office/drawing/2014/main" id="{1292C7B4-8001-450F-87E8-D8910B990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48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798AEE1-DC9F-43AC-ACB9-E4D0EB8F8338}"/>
              </a:ext>
            </a:extLst>
          </p:cNvPr>
          <p:cNvSpPr/>
          <p:nvPr/>
        </p:nvSpPr>
        <p:spPr>
          <a:xfrm>
            <a:off x="4512667" y="866992"/>
            <a:ext cx="30243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n-lt"/>
              </a:rPr>
              <a:t>Центр исследования пространственного развития социально-экономических систем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CAC188E-C074-4342-870E-8DFDEA43593D}"/>
              </a:ext>
            </a:extLst>
          </p:cNvPr>
          <p:cNvSpPr/>
          <p:nvPr/>
        </p:nvSpPr>
        <p:spPr>
          <a:xfrm>
            <a:off x="8122144" y="820048"/>
            <a:ext cx="41013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n-lt"/>
              </a:rPr>
              <a:t>Центр структурных исследований и прогнозирования территориального развития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735C298-8D0D-449C-A6C7-564020847146}"/>
              </a:ext>
            </a:extLst>
          </p:cNvPr>
          <p:cNvSpPr txBox="1"/>
          <p:nvPr/>
        </p:nvSpPr>
        <p:spPr>
          <a:xfrm>
            <a:off x="4341334" y="6137616"/>
            <a:ext cx="3567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100" b="0">
                <a:solidFill>
                  <a:schemeClr val="accent1">
                    <a:lumMod val="50000"/>
                  </a:schemeClr>
                </a:solidFill>
                <a:latin typeface="Segoe UI Light" pitchFamily="34" charset="0"/>
                <a:cs typeface="Segoe UI Light" pitchFamily="34" charset="0"/>
              </a:defRPr>
            </a:lvl1pPr>
          </a:lstStyle>
          <a:p>
            <a:pPr algn="ctr" defTabSz="914309">
              <a:spcAft>
                <a:spcPts val="600"/>
              </a:spcAft>
              <a:defRPr/>
            </a:pPr>
            <a:r>
              <a:rPr lang="ru-RU" sz="1200" kern="0" dirty="0">
                <a:solidFill>
                  <a:srgbClr val="002060"/>
                </a:solidFill>
                <a:latin typeface="+mn-lt"/>
              </a:rPr>
              <a:t>Объем привлеченных средств по грантовым проектам, тыс. руб.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59AF247-E19A-4AF5-84AF-28C2620DDFAD}"/>
              </a:ext>
            </a:extLst>
          </p:cNvPr>
          <p:cNvSpPr txBox="1"/>
          <p:nvPr/>
        </p:nvSpPr>
        <p:spPr>
          <a:xfrm>
            <a:off x="4780654" y="3594636"/>
            <a:ext cx="30243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 defTabSz="914309">
              <a:spcAft>
                <a:spcPts val="600"/>
              </a:spcAft>
              <a:defRPr sz="1200" b="0" kern="0">
                <a:solidFill>
                  <a:srgbClr val="002060"/>
                </a:solidFill>
                <a:latin typeface="+mn-lt"/>
                <a:cs typeface="Segoe UI Light" pitchFamily="34" charset="0"/>
              </a:defRPr>
            </a:lvl1pPr>
          </a:lstStyle>
          <a:p>
            <a:r>
              <a:rPr lang="ru-RU" dirty="0"/>
              <a:t>Количество грантовых проектов, ед.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8057D02D-B5CC-4481-A5D5-8389B51CFD93}"/>
              </a:ext>
            </a:extLst>
          </p:cNvPr>
          <p:cNvSpPr/>
          <p:nvPr/>
        </p:nvSpPr>
        <p:spPr>
          <a:xfrm>
            <a:off x="46769" y="985686"/>
            <a:ext cx="41013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n-lt"/>
              </a:rPr>
              <a:t>Отдел проблем социально-экономического развития и управления в территориальных системах</a:t>
            </a:r>
          </a:p>
        </p:txBody>
      </p:sp>
      <p:sp>
        <p:nvSpPr>
          <p:cNvPr id="37" name="TextBox 8">
            <a:extLst>
              <a:ext uri="{FF2B5EF4-FFF2-40B4-BE49-F238E27FC236}">
                <a16:creationId xmlns:a16="http://schemas.microsoft.com/office/drawing/2014/main" id="{7240620A-B7D8-41E1-BBB5-4BA53D9B2D05}"/>
              </a:ext>
            </a:extLst>
          </p:cNvPr>
          <p:cNvSpPr txBox="1"/>
          <p:nvPr/>
        </p:nvSpPr>
        <p:spPr>
          <a:xfrm>
            <a:off x="708855" y="3741737"/>
            <a:ext cx="27197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 defTabSz="914309">
              <a:spcAft>
                <a:spcPts val="600"/>
              </a:spcAft>
              <a:defRPr sz="1200" b="0" kern="0">
                <a:solidFill>
                  <a:srgbClr val="002060"/>
                </a:solidFill>
                <a:latin typeface="+mn-lt"/>
                <a:cs typeface="Segoe UI Light" pitchFamily="34" charset="0"/>
              </a:defRPr>
            </a:lvl1pPr>
          </a:lstStyle>
          <a:p>
            <a:r>
              <a:rPr lang="ru-RU" dirty="0"/>
              <a:t>Количество грантовых проектов, ед.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C744E6-855E-41C9-9DBE-956966C9835A}"/>
              </a:ext>
            </a:extLst>
          </p:cNvPr>
          <p:cNvSpPr txBox="1"/>
          <p:nvPr/>
        </p:nvSpPr>
        <p:spPr>
          <a:xfrm>
            <a:off x="8246105" y="3662521"/>
            <a:ext cx="36137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 defTabSz="914309">
              <a:spcAft>
                <a:spcPts val="600"/>
              </a:spcAft>
              <a:defRPr sz="1200" b="0" kern="0">
                <a:solidFill>
                  <a:srgbClr val="002060"/>
                </a:solidFill>
                <a:latin typeface="+mn-lt"/>
                <a:cs typeface="Segoe UI Light" pitchFamily="34" charset="0"/>
              </a:defRPr>
            </a:lvl1pPr>
          </a:lstStyle>
          <a:p>
            <a:r>
              <a:rPr lang="ru-RU" dirty="0"/>
              <a:t>Количество грантовых проектов, ед.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5C9C62-AE84-4A0C-8BF5-5301B6D717B2}"/>
              </a:ext>
            </a:extLst>
          </p:cNvPr>
          <p:cNvSpPr txBox="1"/>
          <p:nvPr/>
        </p:nvSpPr>
        <p:spPr>
          <a:xfrm>
            <a:off x="8353864" y="6131599"/>
            <a:ext cx="35225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100" b="0">
                <a:solidFill>
                  <a:schemeClr val="accent1">
                    <a:lumMod val="50000"/>
                  </a:schemeClr>
                </a:solidFill>
                <a:latin typeface="Segoe UI Light" pitchFamily="34" charset="0"/>
                <a:cs typeface="Segoe UI Light" pitchFamily="34" charset="0"/>
              </a:defRPr>
            </a:lvl1pPr>
          </a:lstStyle>
          <a:p>
            <a:pPr algn="ctr" defTabSz="914309">
              <a:spcAft>
                <a:spcPts val="600"/>
              </a:spcAft>
              <a:defRPr/>
            </a:pPr>
            <a:r>
              <a:rPr lang="ru-RU" sz="1200" kern="0" spc="-20" dirty="0">
                <a:solidFill>
                  <a:srgbClr val="002060"/>
                </a:solidFill>
                <a:latin typeface="+mn-lt"/>
              </a:rPr>
              <a:t>Объем привлеченных средств по грантовым проектам, тыс. руб.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C48A209-BF99-4278-8658-0F8E1980C16C}"/>
              </a:ext>
            </a:extLst>
          </p:cNvPr>
          <p:cNvSpPr txBox="1"/>
          <p:nvPr/>
        </p:nvSpPr>
        <p:spPr>
          <a:xfrm>
            <a:off x="347442" y="6131598"/>
            <a:ext cx="3567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100" b="0">
                <a:solidFill>
                  <a:schemeClr val="accent1">
                    <a:lumMod val="50000"/>
                  </a:schemeClr>
                </a:solidFill>
                <a:latin typeface="Segoe UI Light" pitchFamily="34" charset="0"/>
                <a:cs typeface="Segoe UI Light" pitchFamily="34" charset="0"/>
              </a:defRPr>
            </a:lvl1pPr>
          </a:lstStyle>
          <a:p>
            <a:pPr algn="ctr" defTabSz="914309">
              <a:spcAft>
                <a:spcPts val="600"/>
              </a:spcAft>
              <a:defRPr/>
            </a:pPr>
            <a:r>
              <a:rPr lang="ru-RU" sz="1200" kern="0" dirty="0">
                <a:solidFill>
                  <a:srgbClr val="002060"/>
                </a:solidFill>
                <a:latin typeface="+mn-lt"/>
              </a:rPr>
              <a:t>Объем привлеченных средств по грантовым проектам, тыс. руб.</a:t>
            </a:r>
          </a:p>
        </p:txBody>
      </p:sp>
      <p:graphicFrame>
        <p:nvGraphicFramePr>
          <p:cNvPr id="41" name="Диаграмма 40">
            <a:extLst>
              <a:ext uri="{FF2B5EF4-FFF2-40B4-BE49-F238E27FC236}">
                <a16:creationId xmlns:a16="http://schemas.microsoft.com/office/drawing/2014/main" id="{089BFFDD-DF10-4668-95DA-D25E0BA3B0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8959874"/>
              </p:ext>
            </p:extLst>
          </p:nvPr>
        </p:nvGraphicFramePr>
        <p:xfrm>
          <a:off x="4780654" y="1613765"/>
          <a:ext cx="2816095" cy="1967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2" name="Диаграмма 41">
            <a:extLst>
              <a:ext uri="{FF2B5EF4-FFF2-40B4-BE49-F238E27FC236}">
                <a16:creationId xmlns:a16="http://schemas.microsoft.com/office/drawing/2014/main" id="{97A46E83-1EE2-4A6B-920A-9DBC4D4EE0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6566378"/>
              </p:ext>
            </p:extLst>
          </p:nvPr>
        </p:nvGraphicFramePr>
        <p:xfrm>
          <a:off x="4869106" y="4161786"/>
          <a:ext cx="2811070" cy="1876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3" name="Диаграмма 42">
            <a:extLst>
              <a:ext uri="{FF2B5EF4-FFF2-40B4-BE49-F238E27FC236}">
                <a16:creationId xmlns:a16="http://schemas.microsoft.com/office/drawing/2014/main" id="{CD181E2E-32D3-48D6-B8B7-51FC36E737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6832145"/>
              </p:ext>
            </p:extLst>
          </p:nvPr>
        </p:nvGraphicFramePr>
        <p:xfrm>
          <a:off x="8707065" y="1605656"/>
          <a:ext cx="2816095" cy="1967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4" name="Диаграмма 43">
            <a:extLst>
              <a:ext uri="{FF2B5EF4-FFF2-40B4-BE49-F238E27FC236}">
                <a16:creationId xmlns:a16="http://schemas.microsoft.com/office/drawing/2014/main" id="{15F55586-5340-481F-ABEF-9A4C255039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2570175"/>
              </p:ext>
            </p:extLst>
          </p:nvPr>
        </p:nvGraphicFramePr>
        <p:xfrm>
          <a:off x="8647456" y="4153719"/>
          <a:ext cx="2811070" cy="1876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5" name="Диаграмма 44">
            <a:extLst>
              <a:ext uri="{FF2B5EF4-FFF2-40B4-BE49-F238E27FC236}">
                <a16:creationId xmlns:a16="http://schemas.microsoft.com/office/drawing/2014/main" id="{32311AFD-BCFC-40DE-9EF4-983ADADC19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8905466"/>
              </p:ext>
            </p:extLst>
          </p:nvPr>
        </p:nvGraphicFramePr>
        <p:xfrm>
          <a:off x="521467" y="1721934"/>
          <a:ext cx="2816095" cy="1967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6" name="Диаграмма 45">
            <a:extLst>
              <a:ext uri="{FF2B5EF4-FFF2-40B4-BE49-F238E27FC236}">
                <a16:creationId xmlns:a16="http://schemas.microsoft.com/office/drawing/2014/main" id="{46A0C360-81BB-41BB-97F5-6998928D3E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5303664"/>
              </p:ext>
            </p:extLst>
          </p:nvPr>
        </p:nvGraphicFramePr>
        <p:xfrm>
          <a:off x="705050" y="4137084"/>
          <a:ext cx="2811070" cy="1876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9103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3">
            <a:extLst>
              <a:ext uri="{FF2B5EF4-FFF2-40B4-BE49-F238E27FC236}">
                <a16:creationId xmlns:a16="http://schemas.microsoft.com/office/drawing/2014/main" id="{4A3B215F-181B-4E3A-A0FB-50626B9F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49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FEB631C-81A6-4DEC-B755-27F045616F03}"/>
              </a:ext>
            </a:extLst>
          </p:cNvPr>
          <p:cNvSpPr/>
          <p:nvPr/>
        </p:nvSpPr>
        <p:spPr>
          <a:xfrm>
            <a:off x="4727848" y="940706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n-lt"/>
              </a:rPr>
              <a:t>Центр социально-демографических исследований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3FB1745-3493-4DA7-8331-533129DE56B1}"/>
              </a:ext>
            </a:extLst>
          </p:cNvPr>
          <p:cNvSpPr/>
          <p:nvPr/>
        </p:nvSpPr>
        <p:spPr>
          <a:xfrm>
            <a:off x="8328248" y="940706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n-lt"/>
              </a:rPr>
              <a:t>Центр социокультурных и политических исследований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E181A12-68C2-4B49-8369-F7199D0B12C3}"/>
              </a:ext>
            </a:extLst>
          </p:cNvPr>
          <p:cNvSpPr/>
          <p:nvPr/>
        </p:nvSpPr>
        <p:spPr>
          <a:xfrm>
            <a:off x="479377" y="961564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+mn-lt"/>
              </a:rPr>
              <a:t>Отдел исследования уровня и образа жизни населения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3F2F74A-407C-4E2F-8C32-77459E4E776A}"/>
              </a:ext>
            </a:extLst>
          </p:cNvPr>
          <p:cNvSpPr/>
          <p:nvPr/>
        </p:nvSpPr>
        <p:spPr>
          <a:xfrm>
            <a:off x="1872377" y="489551"/>
            <a:ext cx="85664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Сведения о грантовой деятельности ФГБУН </a:t>
            </a:r>
            <a:r>
              <a:rPr lang="ru-RU" b="1" dirty="0" err="1">
                <a:solidFill>
                  <a:srgbClr val="C00000"/>
                </a:solidFill>
                <a:latin typeface="+mn-lt"/>
              </a:rPr>
              <a:t>ВолНЦ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 РАН  2021-2025 гг. (тыс. руб.)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10213C2-0DEB-439C-ABC5-80151F72097E}"/>
              </a:ext>
            </a:extLst>
          </p:cNvPr>
          <p:cNvSpPr txBox="1"/>
          <p:nvPr/>
        </p:nvSpPr>
        <p:spPr>
          <a:xfrm>
            <a:off x="4341334" y="6137616"/>
            <a:ext cx="3567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100" b="0">
                <a:solidFill>
                  <a:schemeClr val="accent1">
                    <a:lumMod val="50000"/>
                  </a:schemeClr>
                </a:solidFill>
                <a:latin typeface="Segoe UI Light" pitchFamily="34" charset="0"/>
                <a:cs typeface="Segoe UI Light" pitchFamily="34" charset="0"/>
              </a:defRPr>
            </a:lvl1pPr>
          </a:lstStyle>
          <a:p>
            <a:pPr algn="ctr" defTabSz="914309">
              <a:spcAft>
                <a:spcPts val="600"/>
              </a:spcAft>
              <a:defRPr/>
            </a:pPr>
            <a:r>
              <a:rPr lang="ru-RU" sz="1200" kern="0" dirty="0">
                <a:solidFill>
                  <a:srgbClr val="002060"/>
                </a:solidFill>
                <a:latin typeface="+mn-lt"/>
              </a:rPr>
              <a:t>Объем привлеченных средств по грантовым проектам, тыс. руб.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B3B441-C999-40F5-ADDA-9BF0E7576919}"/>
              </a:ext>
            </a:extLst>
          </p:cNvPr>
          <p:cNvSpPr txBox="1"/>
          <p:nvPr/>
        </p:nvSpPr>
        <p:spPr>
          <a:xfrm>
            <a:off x="8353864" y="6131599"/>
            <a:ext cx="35225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100" b="0">
                <a:solidFill>
                  <a:schemeClr val="accent1">
                    <a:lumMod val="50000"/>
                  </a:schemeClr>
                </a:solidFill>
                <a:latin typeface="Segoe UI Light" pitchFamily="34" charset="0"/>
                <a:cs typeface="Segoe UI Light" pitchFamily="34" charset="0"/>
              </a:defRPr>
            </a:lvl1pPr>
          </a:lstStyle>
          <a:p>
            <a:pPr algn="ctr" defTabSz="914309">
              <a:spcAft>
                <a:spcPts val="600"/>
              </a:spcAft>
              <a:defRPr/>
            </a:pPr>
            <a:r>
              <a:rPr lang="ru-RU" sz="1200" kern="0" spc="-20" dirty="0">
                <a:solidFill>
                  <a:srgbClr val="002060"/>
                </a:solidFill>
                <a:latin typeface="+mn-lt"/>
              </a:rPr>
              <a:t>Объем привлеченных средств по грантовым проектам, тыс. руб.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094F64-1A50-4FC6-9AB9-75554D604868}"/>
              </a:ext>
            </a:extLst>
          </p:cNvPr>
          <p:cNvSpPr txBox="1"/>
          <p:nvPr/>
        </p:nvSpPr>
        <p:spPr>
          <a:xfrm>
            <a:off x="347442" y="6131598"/>
            <a:ext cx="3567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100" b="0">
                <a:solidFill>
                  <a:schemeClr val="accent1">
                    <a:lumMod val="50000"/>
                  </a:schemeClr>
                </a:solidFill>
                <a:latin typeface="Segoe UI Light" pitchFamily="34" charset="0"/>
                <a:cs typeface="Segoe UI Light" pitchFamily="34" charset="0"/>
              </a:defRPr>
            </a:lvl1pPr>
          </a:lstStyle>
          <a:p>
            <a:pPr algn="ctr" defTabSz="914309">
              <a:spcAft>
                <a:spcPts val="600"/>
              </a:spcAft>
              <a:defRPr/>
            </a:pPr>
            <a:r>
              <a:rPr lang="ru-RU" sz="1200" kern="0" dirty="0">
                <a:solidFill>
                  <a:srgbClr val="002060"/>
                </a:solidFill>
                <a:latin typeface="+mn-lt"/>
              </a:rPr>
              <a:t>Объем привлеченных средств по грантовым проектам, тыс. руб.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8CE94B-A158-4B3D-A6C7-839E87D5ABCB}"/>
              </a:ext>
            </a:extLst>
          </p:cNvPr>
          <p:cNvSpPr txBox="1"/>
          <p:nvPr/>
        </p:nvSpPr>
        <p:spPr>
          <a:xfrm>
            <a:off x="4780654" y="3696726"/>
            <a:ext cx="30243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 defTabSz="914309">
              <a:spcAft>
                <a:spcPts val="600"/>
              </a:spcAft>
              <a:defRPr sz="1200" b="0" kern="0">
                <a:solidFill>
                  <a:srgbClr val="002060"/>
                </a:solidFill>
                <a:latin typeface="+mn-lt"/>
                <a:cs typeface="Segoe UI Light" pitchFamily="34" charset="0"/>
              </a:defRPr>
            </a:lvl1pPr>
          </a:lstStyle>
          <a:p>
            <a:r>
              <a:rPr lang="ru-RU" dirty="0"/>
              <a:t>Количество грантовых проектов, ед.</a:t>
            </a:r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7C0A17F4-1E37-46C3-B36D-59667CC1A98C}"/>
              </a:ext>
            </a:extLst>
          </p:cNvPr>
          <p:cNvSpPr txBox="1"/>
          <p:nvPr/>
        </p:nvSpPr>
        <p:spPr>
          <a:xfrm>
            <a:off x="708855" y="3741737"/>
            <a:ext cx="27197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 defTabSz="914309">
              <a:spcAft>
                <a:spcPts val="600"/>
              </a:spcAft>
              <a:defRPr sz="1200" b="0" kern="0">
                <a:solidFill>
                  <a:srgbClr val="002060"/>
                </a:solidFill>
                <a:latin typeface="+mn-lt"/>
                <a:cs typeface="Segoe UI Light" pitchFamily="34" charset="0"/>
              </a:defRPr>
            </a:lvl1pPr>
          </a:lstStyle>
          <a:p>
            <a:r>
              <a:rPr lang="ru-RU" dirty="0"/>
              <a:t>Количество грантовых проектов, ед.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C8EBA8-3725-4093-BAA7-51B208A83D8C}"/>
              </a:ext>
            </a:extLst>
          </p:cNvPr>
          <p:cNvSpPr txBox="1"/>
          <p:nvPr/>
        </p:nvSpPr>
        <p:spPr>
          <a:xfrm>
            <a:off x="8246105" y="3662521"/>
            <a:ext cx="36137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 defTabSz="914309">
              <a:spcAft>
                <a:spcPts val="600"/>
              </a:spcAft>
              <a:defRPr sz="1200" b="0" kern="0">
                <a:solidFill>
                  <a:srgbClr val="002060"/>
                </a:solidFill>
                <a:latin typeface="+mn-lt"/>
                <a:cs typeface="Segoe UI Light" pitchFamily="34" charset="0"/>
              </a:defRPr>
            </a:lvl1pPr>
          </a:lstStyle>
          <a:p>
            <a:r>
              <a:rPr lang="ru-RU" dirty="0"/>
              <a:t>Количество грантовых проектов, ед.</a:t>
            </a:r>
          </a:p>
        </p:txBody>
      </p:sp>
      <p:graphicFrame>
        <p:nvGraphicFramePr>
          <p:cNvPr id="42" name="Диаграмма 41">
            <a:extLst>
              <a:ext uri="{FF2B5EF4-FFF2-40B4-BE49-F238E27FC236}">
                <a16:creationId xmlns:a16="http://schemas.microsoft.com/office/drawing/2014/main" id="{C22C43E1-1FB2-4B3A-AD4A-3DC72032E2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7675084"/>
              </p:ext>
            </p:extLst>
          </p:nvPr>
        </p:nvGraphicFramePr>
        <p:xfrm>
          <a:off x="521467" y="1721934"/>
          <a:ext cx="2816095" cy="1967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3" name="Диаграмма 42">
            <a:extLst>
              <a:ext uri="{FF2B5EF4-FFF2-40B4-BE49-F238E27FC236}">
                <a16:creationId xmlns:a16="http://schemas.microsoft.com/office/drawing/2014/main" id="{BC643F96-9CE2-46E5-A576-E13F7B4D93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9541822"/>
              </p:ext>
            </p:extLst>
          </p:nvPr>
        </p:nvGraphicFramePr>
        <p:xfrm>
          <a:off x="705050" y="4137084"/>
          <a:ext cx="2811070" cy="1876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4" name="Диаграмма 43">
            <a:extLst>
              <a:ext uri="{FF2B5EF4-FFF2-40B4-BE49-F238E27FC236}">
                <a16:creationId xmlns:a16="http://schemas.microsoft.com/office/drawing/2014/main" id="{04937576-7D87-41F6-865E-E8009ADC25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2022671"/>
              </p:ext>
            </p:extLst>
          </p:nvPr>
        </p:nvGraphicFramePr>
        <p:xfrm>
          <a:off x="4780654" y="1613765"/>
          <a:ext cx="2816095" cy="1967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5" name="Диаграмма 44">
            <a:extLst>
              <a:ext uri="{FF2B5EF4-FFF2-40B4-BE49-F238E27FC236}">
                <a16:creationId xmlns:a16="http://schemas.microsoft.com/office/drawing/2014/main" id="{F2AFF579-DCE1-473F-B313-AC29DFFEFD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3832271"/>
              </p:ext>
            </p:extLst>
          </p:nvPr>
        </p:nvGraphicFramePr>
        <p:xfrm>
          <a:off x="4869106" y="4161786"/>
          <a:ext cx="2811070" cy="1876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6" name="Диаграмма 45">
            <a:extLst>
              <a:ext uri="{FF2B5EF4-FFF2-40B4-BE49-F238E27FC236}">
                <a16:creationId xmlns:a16="http://schemas.microsoft.com/office/drawing/2014/main" id="{A691DAE2-CAFD-45B7-88AE-5CF70CAE96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3786144"/>
              </p:ext>
            </p:extLst>
          </p:nvPr>
        </p:nvGraphicFramePr>
        <p:xfrm>
          <a:off x="8628808" y="1637407"/>
          <a:ext cx="2816095" cy="1967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7" name="Диаграмма 46">
            <a:extLst>
              <a:ext uri="{FF2B5EF4-FFF2-40B4-BE49-F238E27FC236}">
                <a16:creationId xmlns:a16="http://schemas.microsoft.com/office/drawing/2014/main" id="{147363D9-AD58-4453-B05C-999AED646A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1632944"/>
              </p:ext>
            </p:extLst>
          </p:nvPr>
        </p:nvGraphicFramePr>
        <p:xfrm>
          <a:off x="8700054" y="4070230"/>
          <a:ext cx="2816095" cy="1967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9530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F1A152-12F8-4A41-9F5C-6AB291046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4664"/>
            <a:ext cx="10972800" cy="418058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  <a:ea typeface="+mn-ea"/>
                <a:cs typeface="Arial" charset="0"/>
              </a:rPr>
              <a:t>Встраивание ВолНЦ РАН в решение стратегических задач </a:t>
            </a:r>
            <a:br>
              <a:rPr lang="ru-RU" sz="2000" b="1" dirty="0">
                <a:solidFill>
                  <a:srgbClr val="C00000"/>
                </a:solidFill>
                <a:ea typeface="+mn-ea"/>
                <a:cs typeface="Arial" charset="0"/>
              </a:rPr>
            </a:br>
            <a:r>
              <a:rPr lang="ru-RU" sz="2000" b="1" dirty="0">
                <a:solidFill>
                  <a:srgbClr val="C00000"/>
                </a:solidFill>
                <a:ea typeface="+mn-ea"/>
                <a:cs typeface="Arial" charset="0"/>
              </a:rPr>
              <a:t>в области структурно-технологического перестройки экономики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1C7BD643-6217-4BBF-9177-02E556C7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448" y="64765"/>
            <a:ext cx="1872207" cy="365125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AB17295-5A09-4B82-ACAA-ACD7236A21EC}"/>
              </a:ext>
            </a:extLst>
          </p:cNvPr>
          <p:cNvSpPr/>
          <p:nvPr/>
        </p:nvSpPr>
        <p:spPr>
          <a:xfrm>
            <a:off x="263352" y="980728"/>
            <a:ext cx="806489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Вызовы сегодняшнего дня по материалам записки «Горизонт 2040. Белая книга»: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▪ для России появится ряд новых вызовов – </a:t>
            </a:r>
            <a:r>
              <a:rPr lang="ru-RU" sz="16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технологическая гонка, изменение традиционных товаров экспорта, социальные пертурбации</a:t>
            </a:r>
            <a:r>
              <a:rPr lang="ru-RU" sz="16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связанные с изменением ядра среднего класса, предбедностью и новой зарплатной политикой;</a:t>
            </a:r>
          </a:p>
          <a:p>
            <a:pPr>
              <a:spcAft>
                <a:spcPts val="600"/>
              </a:spcAft>
            </a:pPr>
            <a:r>
              <a:rPr lang="ru-RU" sz="1600" spc="-1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▪ формируются зоны </a:t>
            </a:r>
            <a:r>
              <a:rPr lang="ru-RU" sz="1600" spc="-1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реиндустриализации</a:t>
            </a:r>
            <a:r>
              <a:rPr lang="ru-RU" sz="1600" spc="-1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и догоняющей индустриализации, характеризующиеся попытками стран </a:t>
            </a:r>
            <a:r>
              <a:rPr lang="ru-RU" sz="1600" b="1" spc="-1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ядра высоко- и </a:t>
            </a:r>
            <a:r>
              <a:rPr lang="ru-RU" sz="1600" b="1" spc="-1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среднетехнологических</a:t>
            </a:r>
            <a:r>
              <a:rPr lang="ru-RU" sz="1600" b="1" spc="-1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производств</a:t>
            </a:r>
            <a:r>
              <a:rPr lang="ru-RU" sz="1600" spc="-1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sz="16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технологическая гонка обеспечивает производительность труда, гонку стандартов, основу современной войны и безопасности;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▪ Россия теряет часть традиционной ренты, тормозится динамика рынка энергоносителей, металлов, торговый баланс уходит в «</a:t>
            </a:r>
            <a:r>
              <a:rPr lang="ru-RU" sz="1600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околонуля</a:t>
            </a:r>
            <a:r>
              <a:rPr lang="ru-RU" sz="16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» – нужны </a:t>
            </a:r>
            <a:r>
              <a:rPr lang="ru-RU" sz="16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новые направления экспорта, технологическое развитие и </a:t>
            </a:r>
            <a:r>
              <a:rPr lang="ru-RU" sz="1600" b="1" dirty="0" err="1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трудозамещающие</a:t>
            </a:r>
            <a:r>
              <a:rPr lang="ru-RU" sz="16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инновации</a:t>
            </a:r>
            <a:r>
              <a:rPr lang="ru-RU" sz="16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▪ в России сформировалась система разрывов в технологиях, прежде всего между государственной наукой и бизнесом – необходимо </a:t>
            </a:r>
            <a:r>
              <a:rPr lang="ru-RU" sz="16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наращивать долю инвестиций бизнеса в научно-технологическое развитие</a:t>
            </a:r>
            <a:r>
              <a:rPr lang="ru-RU" sz="16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▪ в России отсутствует нормальный анализ рынка труда, спрос на труд и подготовка кадров друг от друга оторваны; для преодоления этого, с одной стороны, нужна </a:t>
            </a:r>
            <a:r>
              <a:rPr lang="ru-RU" sz="1600" b="1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интеграция государственного предиктивного анализа, макроэкономического, структурного прогноза и прогноза потребностей в кадрах</a:t>
            </a:r>
            <a:r>
              <a:rPr lang="ru-RU" sz="16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с другой стороны, интеграция профессиональной подготовки и производства;</a:t>
            </a:r>
          </a:p>
          <a:p>
            <a:pPr>
              <a:spcAft>
                <a:spcPts val="600"/>
              </a:spcAft>
            </a:pPr>
            <a:r>
              <a:rPr lang="ru-RU" sz="1600" dirty="0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▪ для модернизации производства важно синдицированное кредитование.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619959D-324B-4461-982B-9EC0D44B5D79}"/>
              </a:ext>
            </a:extLst>
          </p:cNvPr>
          <p:cNvSpPr/>
          <p:nvPr/>
        </p:nvSpPr>
        <p:spPr>
          <a:xfrm>
            <a:off x="263352" y="655022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Источник: аналитическая записка «Горизонт 2040. Белая книга». 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9F2F9E-03E7-436D-ABD9-83E60692A182}"/>
              </a:ext>
            </a:extLst>
          </p:cNvPr>
          <p:cNvSpPr/>
          <p:nvPr/>
        </p:nvSpPr>
        <p:spPr>
          <a:xfrm>
            <a:off x="8472264" y="1007029"/>
            <a:ext cx="3528391" cy="54938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Вклад ВолНЦ в решение вызовов: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Поиск и обоснование индикаторов, характеризующих технологическое развитие; региональный форсайт;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Анализ перспектив и прогнозирование развития рынков сбыта в разрезе отраслевых и межотраслевых комплексов макрорегиона, а также конкретных рыночных ниш;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Развитие модельного комплекса, ввод в модели сателлитных блоков, связанных с демографией, кадрами, доходами и расходами населения; моделирование потенциальных потребностей в трудовых ресурсах (в отраслевом и профессиональном разрезах) для целей усложнения региональной экономики.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20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061982" y="432500"/>
            <a:ext cx="85664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Сведения о грантовой деятельности ФГБУН </a:t>
            </a:r>
            <a:r>
              <a:rPr lang="ru-RU" b="1" dirty="0" err="1">
                <a:solidFill>
                  <a:srgbClr val="C00000"/>
                </a:solidFill>
                <a:latin typeface="+mn-lt"/>
              </a:rPr>
              <a:t>ВолНЦ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 РАН  2021-2025 гг. (тыс. руб.)</a:t>
            </a: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90FADC72-EA99-4847-BE29-312019E9F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50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3FDF28C-8CFA-4758-9CEC-3B220FAF4D0A}"/>
              </a:ext>
            </a:extLst>
          </p:cNvPr>
          <p:cNvSpPr/>
          <p:nvPr/>
        </p:nvSpPr>
        <p:spPr>
          <a:xfrm>
            <a:off x="3503712" y="981627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+mn-lt"/>
              </a:rPr>
              <a:t>Лаборатория </a:t>
            </a:r>
            <a:r>
              <a:rPr lang="ru-RU" b="1" dirty="0" err="1">
                <a:solidFill>
                  <a:srgbClr val="002060"/>
                </a:solidFill>
                <a:latin typeface="+mn-lt"/>
              </a:rPr>
              <a:t>биоэкономики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 и устойчивого развития</a:t>
            </a: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12BBCBE4-CD44-4C33-851A-BCE3CB3527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1550331"/>
              </p:ext>
            </p:extLst>
          </p:nvPr>
        </p:nvGraphicFramePr>
        <p:xfrm>
          <a:off x="696326" y="1441042"/>
          <a:ext cx="4535578" cy="2111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BE3F8F00-9C3C-4A08-A507-680A81B93C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9948752"/>
              </p:ext>
            </p:extLst>
          </p:nvPr>
        </p:nvGraphicFramePr>
        <p:xfrm>
          <a:off x="719648" y="4101200"/>
          <a:ext cx="4512256" cy="1947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F0F99BA-DCAB-40E5-ACA7-D38A6E6602A5}"/>
              </a:ext>
            </a:extLst>
          </p:cNvPr>
          <p:cNvSpPr txBox="1"/>
          <p:nvPr/>
        </p:nvSpPr>
        <p:spPr>
          <a:xfrm>
            <a:off x="5770996" y="3739906"/>
            <a:ext cx="6192688" cy="28931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100" b="0">
                <a:solidFill>
                  <a:schemeClr val="accent1">
                    <a:lumMod val="50000"/>
                  </a:schemeClr>
                </a:solidFill>
                <a:latin typeface="Segoe UI Light" pitchFamily="34" charset="0"/>
                <a:cs typeface="Segoe UI Light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Гранты РНФ</a:t>
            </a:r>
          </a:p>
          <a:p>
            <a:pPr>
              <a:spcAft>
                <a:spcPts val="1200"/>
              </a:spcAft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▪ </a:t>
            </a:r>
            <a:r>
              <a:rPr lang="ru-RU" sz="1800" spc="-10" dirty="0">
                <a:solidFill>
                  <a:srgbClr val="C00000"/>
                </a:solidFill>
                <a:latin typeface="+mn-lt"/>
              </a:rPr>
              <a:t>Особенности и факторы накопления микотоксинов в заготавливаемых кормах для крупного рогатого скота в условиях Северо-Запада России (рук. А.В. Платонов) (2023-2024 гг.) (1500+1500 тыс. руб.)</a:t>
            </a:r>
          </a:p>
          <a:p>
            <a:pPr>
              <a:spcAft>
                <a:spcPts val="1200"/>
              </a:spcAft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▪ Биотехнологический потенциал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микробиома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1800" i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Heracleum</a:t>
            </a:r>
            <a:r>
              <a:rPr lang="ru-RU" sz="1800" i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sosnowskyi </a:t>
            </a:r>
            <a:r>
              <a:rPr lang="ru-RU" sz="1800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Manden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для агропроизводства Нечерноземной зоны России (рук. И.И. Рассохина) (2025-2026 гг.) (1500+1500 тыс. руб.)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AC282D-BF54-4A81-BAAC-FAF2A3D43D67}"/>
              </a:ext>
            </a:extLst>
          </p:cNvPr>
          <p:cNvSpPr/>
          <p:nvPr/>
        </p:nvSpPr>
        <p:spPr>
          <a:xfrm>
            <a:off x="5770996" y="1629797"/>
            <a:ext cx="6192688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Грант Вологодской области (номинация - молодые ученые)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▪ Оценка эффективности использования для растениеводства Вологодской области биопрепарата, полученного на основе ассоциативной микрофлоры растений семейства Орхидные (рук. И.И. Рассохина) (2020 г.) (100 тыс. руб.)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6C1B1F-1832-4FBD-AA03-D753DCFF0358}"/>
              </a:ext>
            </a:extLst>
          </p:cNvPr>
          <p:cNvSpPr txBox="1"/>
          <p:nvPr/>
        </p:nvSpPr>
        <p:spPr>
          <a:xfrm>
            <a:off x="1271464" y="6136595"/>
            <a:ext cx="3567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100" b="0">
                <a:solidFill>
                  <a:schemeClr val="accent1">
                    <a:lumMod val="50000"/>
                  </a:schemeClr>
                </a:solidFill>
                <a:latin typeface="Segoe UI Light" pitchFamily="34" charset="0"/>
                <a:cs typeface="Segoe UI Light" pitchFamily="34" charset="0"/>
              </a:defRPr>
            </a:lvl1pPr>
          </a:lstStyle>
          <a:p>
            <a:pPr algn="ctr" defTabSz="914309">
              <a:spcAft>
                <a:spcPts val="600"/>
              </a:spcAft>
              <a:defRPr/>
            </a:pPr>
            <a:r>
              <a:rPr lang="ru-RU" sz="1200" kern="0" dirty="0">
                <a:solidFill>
                  <a:srgbClr val="002060"/>
                </a:solidFill>
                <a:latin typeface="+mn-lt"/>
              </a:rPr>
              <a:t>Объем привлеченных средств по грантовым проектам, тыс. руб.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D8141F2E-A5C8-4D27-BC69-D8B257FB4CCC}"/>
              </a:ext>
            </a:extLst>
          </p:cNvPr>
          <p:cNvSpPr txBox="1"/>
          <p:nvPr/>
        </p:nvSpPr>
        <p:spPr>
          <a:xfrm>
            <a:off x="1615879" y="3665453"/>
            <a:ext cx="27197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 defTabSz="914309">
              <a:spcAft>
                <a:spcPts val="600"/>
              </a:spcAft>
              <a:defRPr sz="1200" b="0" kern="0">
                <a:solidFill>
                  <a:srgbClr val="002060"/>
                </a:solidFill>
                <a:latin typeface="+mn-lt"/>
                <a:cs typeface="Segoe UI Light" pitchFamily="34" charset="0"/>
              </a:defRPr>
            </a:lvl1pPr>
          </a:lstStyle>
          <a:p>
            <a:r>
              <a:rPr lang="ru-RU" dirty="0"/>
              <a:t>Количество грантовых проектов, ед.</a:t>
            </a:r>
          </a:p>
        </p:txBody>
      </p:sp>
    </p:spTree>
    <p:extLst>
      <p:ext uri="{BB962C8B-B14F-4D97-AF65-F5344CB8AC3E}">
        <p14:creationId xmlns:p14="http://schemas.microsoft.com/office/powerpoint/2010/main" val="344179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676901"/>
              </p:ext>
            </p:extLst>
          </p:nvPr>
        </p:nvGraphicFramePr>
        <p:xfrm>
          <a:off x="392717" y="1059690"/>
          <a:ext cx="2160239" cy="548886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656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6696">
                <a:tc gridSpan="2"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2023 год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671475"/>
                  </a:ext>
                </a:extLst>
              </a:tr>
              <a:tr h="48194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effectLst/>
                        </a:rPr>
                        <a:t>Наименование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Ед.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1650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Стулья, кресла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9211891"/>
                  </a:ext>
                </a:extLst>
              </a:tr>
              <a:tr h="734408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Мебель (шкафы, столы, тумбы)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5563000"/>
                  </a:ext>
                </a:extLst>
              </a:tr>
              <a:tr h="621650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Микроволновые печи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2290082"/>
                  </a:ext>
                </a:extLst>
              </a:tr>
              <a:tr h="621650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Чайники электрические 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4322059"/>
                  </a:ext>
                </a:extLst>
              </a:tr>
              <a:tr h="979211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Тепловый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пушки,</a:t>
                      </a:r>
                    </a:p>
                    <a:p>
                      <a:pPr algn="l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конвекторы, радиаторы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5505537"/>
                  </a:ext>
                </a:extLst>
              </a:tr>
              <a:tr h="621652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Рулонные </a:t>
                      </a:r>
                    </a:p>
                    <a:p>
                      <a:pPr algn="l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шторы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3839599"/>
                  </a:ext>
                </a:extLst>
              </a:tr>
            </a:tbl>
          </a:graphicData>
        </a:graphic>
      </p:graphicFrame>
      <p:sp>
        <p:nvSpPr>
          <p:cNvPr id="7" name="Прямоугольник 5">
            <a:extLst>
              <a:ext uri="{FF2B5EF4-FFF2-40B4-BE49-F238E27FC236}">
                <a16:creationId xmlns:a16="http://schemas.microsoft.com/office/drawing/2014/main" id="{9AE264D5-8ADA-4193-A3C3-6325224F4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7701" y="458756"/>
            <a:ext cx="6576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Обеспечение комфортных условий труда сотрудников  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2AEA9D2C-2A8E-4BF1-ACD3-29322410ED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954247"/>
              </p:ext>
            </p:extLst>
          </p:nvPr>
        </p:nvGraphicFramePr>
        <p:xfrm>
          <a:off x="2785306" y="1059691"/>
          <a:ext cx="2160239" cy="548886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336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6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0596">
                <a:tc gridSpan="2"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2024 год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671475"/>
                  </a:ext>
                </a:extLst>
              </a:tr>
              <a:tr h="4281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effectLst/>
                        </a:rPr>
                        <a:t>Наименование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Ед.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195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Стулья, кресла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9211891"/>
                  </a:ext>
                </a:extLst>
              </a:tr>
              <a:tr h="651368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Мебель (шкафы, столы, тумбы)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5563000"/>
                  </a:ext>
                </a:extLst>
              </a:tr>
              <a:tr h="552195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Микроволновые печи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2290082"/>
                  </a:ext>
                </a:extLst>
              </a:tr>
              <a:tr h="552195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Чайники электрические 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4322059"/>
                  </a:ext>
                </a:extLst>
              </a:tr>
              <a:tr h="552195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Тепловые завесы, конвекторы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85505537"/>
                  </a:ext>
                </a:extLst>
              </a:tr>
              <a:tr h="552195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Вентиляторы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56382257"/>
                  </a:ext>
                </a:extLst>
              </a:tr>
              <a:tr h="868491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Краны-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водонагре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16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ватели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,  электро-водонагреватели проточные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3839599"/>
                  </a:ext>
                </a:extLst>
              </a:tr>
            </a:tbl>
          </a:graphicData>
        </a:graphic>
      </p:graphicFrame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552D0B0E-ED49-4D15-9FF6-B06E94B34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51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A68F556-3A4C-4F17-AACD-738201CC8B42}"/>
              </a:ext>
            </a:extLst>
          </p:cNvPr>
          <p:cNvGrpSpPr/>
          <p:nvPr/>
        </p:nvGrpSpPr>
        <p:grpSpPr>
          <a:xfrm>
            <a:off x="7593259" y="1059690"/>
            <a:ext cx="4294387" cy="5535568"/>
            <a:chOff x="7481082" y="955057"/>
            <a:chExt cx="4143647" cy="5341261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917826B8-EF83-4C1E-941E-7BE8C3BCCF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9179" r="12923" b="25716"/>
            <a:stretch/>
          </p:blipFill>
          <p:spPr>
            <a:xfrm>
              <a:off x="7481082" y="955058"/>
              <a:ext cx="2304257" cy="2916460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A8DAA48-7BD8-47D9-9313-B2EABD230A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0" t="10111" r="2870" b="12182"/>
            <a:stretch/>
          </p:blipFill>
          <p:spPr>
            <a:xfrm>
              <a:off x="9951400" y="955057"/>
              <a:ext cx="1673329" cy="2916461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CA803BD-4458-44A3-9772-C5B4B4214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1"/>
            <a:stretch/>
          </p:blipFill>
          <p:spPr>
            <a:xfrm>
              <a:off x="7481082" y="3994292"/>
              <a:ext cx="4143647" cy="2302026"/>
            </a:xfrm>
            <a:prstGeom prst="rect">
              <a:avLst/>
            </a:prstGeom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DC8A3CA-6E9E-46F2-989C-03DA36E69C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792273"/>
              </p:ext>
            </p:extLst>
          </p:nvPr>
        </p:nvGraphicFramePr>
        <p:xfrm>
          <a:off x="5177896" y="1059689"/>
          <a:ext cx="2160239" cy="548886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656183">
                  <a:extLst>
                    <a:ext uri="{9D8B030D-6E8A-4147-A177-3AD203B41FA5}">
                      <a16:colId xmlns:a16="http://schemas.microsoft.com/office/drawing/2014/main" val="81389481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731538563"/>
                    </a:ext>
                  </a:extLst>
                </a:gridCol>
              </a:tblGrid>
              <a:tr h="803266">
                <a:tc gridSpan="2"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2025 год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92072"/>
                  </a:ext>
                </a:extLst>
              </a:tr>
              <a:tr h="47288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effectLst/>
                        </a:rPr>
                        <a:t>Наименование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Ед.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258289"/>
                  </a:ext>
                </a:extLst>
              </a:tr>
              <a:tr h="609957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Табуреты, кресла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02468532"/>
                  </a:ext>
                </a:extLst>
              </a:tr>
              <a:tr h="777421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Мебель (шкафы, столы, тумбы)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84365279"/>
                  </a:ext>
                </a:extLst>
              </a:tr>
              <a:tr h="6099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Чайники электрические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746579"/>
                  </a:ext>
                </a:extLst>
              </a:tr>
              <a:tr h="482011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Конверторы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5786581"/>
                  </a:ext>
                </a:extLst>
              </a:tr>
              <a:tr h="577693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Краны-водонагреватели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0635781"/>
                  </a:ext>
                </a:extLst>
              </a:tr>
              <a:tr h="501239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Жалюзи вертикальные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79616590"/>
                  </a:ext>
                </a:extLst>
              </a:tr>
              <a:tr h="654436">
                <a:tc>
                  <a:txBody>
                    <a:bodyPr/>
                    <a:lstStyle/>
                    <a:p>
                      <a:pPr algn="l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Рулонные</a:t>
                      </a:r>
                    </a:p>
                    <a:p>
                      <a:pPr algn="l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шторы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eaLnBrk="0" fontAlgn="base" hangingPunct="0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8939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621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94">
            <a:extLst>
              <a:ext uri="{FF2B5EF4-FFF2-40B4-BE49-F238E27FC236}">
                <a16:creationId xmlns:a16="http://schemas.microsoft.com/office/drawing/2014/main" id="{A3BCDA73-0413-4CC3-ACF1-9795EB95F4B8}"/>
              </a:ext>
            </a:extLst>
          </p:cNvPr>
          <p:cNvSpPr/>
          <p:nvPr/>
        </p:nvSpPr>
        <p:spPr>
          <a:xfrm>
            <a:off x="1991544" y="297144"/>
            <a:ext cx="8208912" cy="401637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txBody>
          <a:bodyPr vert="horz" wrap="square" lIns="91440" tIns="45720" rIns="91440" bIns="45720" anchor="ctr"/>
          <a:lstStyle/>
          <a:p>
            <a:pPr algn="ctr"/>
            <a:r>
              <a:rPr b="1" dirty="0">
                <a:solidFill>
                  <a:srgbClr val="C00000"/>
                </a:solidFill>
                <a:latin typeface="+mn-lt"/>
                <a:cs typeface="+mn-cs"/>
              </a:rPr>
              <a:t>Награды </a:t>
            </a:r>
            <a:r>
              <a:rPr lang="ru-RU" b="1" dirty="0">
                <a:solidFill>
                  <a:srgbClr val="C00000"/>
                </a:solidFill>
                <a:latin typeface="+mn-lt"/>
                <a:cs typeface="+mn-cs"/>
              </a:rPr>
              <a:t>и достижения  </a:t>
            </a:r>
            <a:r>
              <a:rPr lang="ru-RU" b="1" dirty="0" err="1">
                <a:solidFill>
                  <a:srgbClr val="C00000"/>
                </a:solidFill>
                <a:latin typeface="+mn-lt"/>
                <a:cs typeface="+mn-cs"/>
              </a:rPr>
              <a:t>ВолНЦ</a:t>
            </a:r>
            <a:r>
              <a:rPr lang="ru-RU" b="1" dirty="0">
                <a:solidFill>
                  <a:srgbClr val="C00000"/>
                </a:solidFill>
                <a:latin typeface="+mn-lt"/>
                <a:cs typeface="+mn-cs"/>
              </a:rPr>
              <a:t> РАН </a:t>
            </a:r>
            <a:r>
              <a:rPr b="1" dirty="0">
                <a:solidFill>
                  <a:srgbClr val="C00000"/>
                </a:solidFill>
                <a:latin typeface="+mn-lt"/>
                <a:cs typeface="+mn-cs"/>
              </a:rPr>
              <a:t>в 202</a:t>
            </a:r>
            <a:r>
              <a:rPr lang="ru-RU" b="1" dirty="0">
                <a:solidFill>
                  <a:srgbClr val="C00000"/>
                </a:solidFill>
                <a:latin typeface="+mn-lt"/>
                <a:cs typeface="+mn-cs"/>
              </a:rPr>
              <a:t>5</a:t>
            </a:r>
            <a:r>
              <a:rPr b="1" dirty="0">
                <a:solidFill>
                  <a:srgbClr val="C00000"/>
                </a:solidFill>
                <a:latin typeface="+mn-lt"/>
                <a:cs typeface="+mn-cs"/>
              </a:rPr>
              <a:t> году</a:t>
            </a:r>
          </a:p>
        </p:txBody>
      </p:sp>
      <p:sp>
        <p:nvSpPr>
          <p:cNvPr id="22" name="Номер слайда 3">
            <a:extLst>
              <a:ext uri="{FF2B5EF4-FFF2-40B4-BE49-F238E27FC236}">
                <a16:creationId xmlns:a16="http://schemas.microsoft.com/office/drawing/2014/main" id="{277669D8-3EFA-4B9C-8CBD-E7637F254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52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10D076-D8DA-48B9-8FBF-2B3D6828F976}"/>
              </a:ext>
            </a:extLst>
          </p:cNvPr>
          <p:cNvSpPr txBox="1"/>
          <p:nvPr/>
        </p:nvSpPr>
        <p:spPr>
          <a:xfrm>
            <a:off x="382028" y="923210"/>
            <a:ext cx="5847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Почетная грамота Губернатора Вологодской области</a:t>
            </a:r>
          </a:p>
        </p:txBody>
      </p:sp>
      <p:pic>
        <p:nvPicPr>
          <p:cNvPr id="24" name="Picture 6" descr="Наука и инновации в лицах">
            <a:extLst>
              <a:ext uri="{FF2B5EF4-FFF2-40B4-BE49-F238E27FC236}">
                <a16:creationId xmlns:a16="http://schemas.microsoft.com/office/drawing/2014/main" id="{218EB672-7DF3-4F45-8D9C-572182C36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90" y="4233515"/>
            <a:ext cx="1424599" cy="191032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07923C-989B-4817-929B-EEB6E95A624C}"/>
              </a:ext>
            </a:extLst>
          </p:cNvPr>
          <p:cNvSpPr txBox="1"/>
          <p:nvPr/>
        </p:nvSpPr>
        <p:spPr>
          <a:xfrm>
            <a:off x="839416" y="3734784"/>
            <a:ext cx="10973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Благодарность Законодательного собрания Вологодской области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EDEEC5-5F99-431C-B668-258195413EAF}"/>
              </a:ext>
            </a:extLst>
          </p:cNvPr>
          <p:cNvSpPr txBox="1"/>
          <p:nvPr/>
        </p:nvSpPr>
        <p:spPr>
          <a:xfrm>
            <a:off x="4156860" y="3243057"/>
            <a:ext cx="1777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n-lt"/>
              </a:rPr>
              <a:t>Е.В. Богатырева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B696E0-4908-499D-B4C0-ABC8970CB60C}"/>
              </a:ext>
            </a:extLst>
          </p:cNvPr>
          <p:cNvSpPr txBox="1"/>
          <p:nvPr/>
        </p:nvSpPr>
        <p:spPr>
          <a:xfrm>
            <a:off x="565222" y="6237653"/>
            <a:ext cx="1582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C00000"/>
                </a:solidFill>
                <a:latin typeface="+mn-lt"/>
              </a:rPr>
              <a:t>М.В. Морев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BF47A6-C3FE-489D-B76C-D6789749B5D9}"/>
              </a:ext>
            </a:extLst>
          </p:cNvPr>
          <p:cNvSpPr txBox="1"/>
          <p:nvPr/>
        </p:nvSpPr>
        <p:spPr>
          <a:xfrm>
            <a:off x="4948371" y="6222302"/>
            <a:ext cx="2088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C00000"/>
                </a:solidFill>
                <a:latin typeface="+mn-lt"/>
              </a:rPr>
              <a:t>П.А. Фоменко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F9E70-0E46-4C53-A2E0-DE4BBD8970A0}"/>
              </a:ext>
            </a:extLst>
          </p:cNvPr>
          <p:cNvSpPr txBox="1"/>
          <p:nvPr/>
        </p:nvSpPr>
        <p:spPr>
          <a:xfrm>
            <a:off x="9803495" y="6222302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C00000"/>
                </a:solidFill>
                <a:latin typeface="+mn-lt"/>
              </a:rPr>
              <a:t>Д.А. Другова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3CA15B-8DBB-4448-8416-AE1F6AB3DFDE}"/>
              </a:ext>
            </a:extLst>
          </p:cNvPr>
          <p:cNvSpPr txBox="1"/>
          <p:nvPr/>
        </p:nvSpPr>
        <p:spPr>
          <a:xfrm>
            <a:off x="7547487" y="6222302"/>
            <a:ext cx="1691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C00000"/>
                </a:solidFill>
                <a:latin typeface="+mn-lt"/>
              </a:rPr>
              <a:t>О.Л. Хромова</a:t>
            </a: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7FE55126-B40D-4532-B423-C12DAAE20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" r="5930"/>
          <a:stretch/>
        </p:blipFill>
        <p:spPr bwMode="auto">
          <a:xfrm>
            <a:off x="2947273" y="4233515"/>
            <a:ext cx="1415384" cy="191032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E9EA43C-F7B1-4457-9DB1-8FC26452306F}"/>
              </a:ext>
            </a:extLst>
          </p:cNvPr>
          <p:cNvSpPr txBox="1"/>
          <p:nvPr/>
        </p:nvSpPr>
        <p:spPr>
          <a:xfrm>
            <a:off x="2687904" y="6237653"/>
            <a:ext cx="2007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C00000"/>
                </a:solidFill>
                <a:latin typeface="+mn-lt"/>
              </a:rPr>
              <a:t>Н.В. Ворошилов</a:t>
            </a:r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A4D3311B-48CD-4B8F-AB14-7B28D8BF0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118" y="1442352"/>
            <a:ext cx="1323662" cy="179554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DC17FEE-AB4F-4931-9664-DF178EAFF23D}"/>
              </a:ext>
            </a:extLst>
          </p:cNvPr>
          <p:cNvSpPr txBox="1"/>
          <p:nvPr/>
        </p:nvSpPr>
        <p:spPr>
          <a:xfrm>
            <a:off x="6096000" y="811033"/>
            <a:ext cx="216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C00000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Благодарность </a:t>
            </a:r>
          </a:p>
          <a:p>
            <a:r>
              <a:rPr lang="ru-RU" dirty="0"/>
              <a:t>Мэра города Вологды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D9474B-F8B0-4ECE-BD1B-3DA9E1C3BC38}"/>
              </a:ext>
            </a:extLst>
          </p:cNvPr>
          <p:cNvSpPr txBox="1"/>
          <p:nvPr/>
        </p:nvSpPr>
        <p:spPr>
          <a:xfrm>
            <a:off x="6204622" y="3234792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Е.Д. Копытова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C6FFC48-A151-4479-8BD0-05C99A77A7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75"/>
          <a:stretch/>
        </p:blipFill>
        <p:spPr>
          <a:xfrm>
            <a:off x="4330067" y="1434739"/>
            <a:ext cx="1398392" cy="178694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1FA2385-BD21-404A-88F1-31F63C9D0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5141" y="4233515"/>
            <a:ext cx="1504386" cy="192568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8454533-8A97-4A01-82B9-639E018BA1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0" r="16868"/>
          <a:stretch/>
        </p:blipFill>
        <p:spPr>
          <a:xfrm>
            <a:off x="7612011" y="4233515"/>
            <a:ext cx="1668919" cy="194163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71105B8-090F-4A65-AC33-D1AE7BE5F4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3412" y="4233515"/>
            <a:ext cx="1388398" cy="192568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0E6412D9-17AE-4B43-AF2D-B60D2D18B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6" t="3014" r="38117" b="28605"/>
          <a:stretch/>
        </p:blipFill>
        <p:spPr bwMode="auto">
          <a:xfrm>
            <a:off x="9423665" y="1456945"/>
            <a:ext cx="1553581" cy="177784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B824AA2-8881-4FBF-918E-5893FCD52E43}"/>
              </a:ext>
            </a:extLst>
          </p:cNvPr>
          <p:cNvSpPr txBox="1"/>
          <p:nvPr/>
        </p:nvSpPr>
        <p:spPr>
          <a:xfrm>
            <a:off x="9423665" y="3278084"/>
            <a:ext cx="1484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И.А. </a:t>
            </a:r>
            <a:r>
              <a:rPr lang="ru-RU" sz="1400" b="1" dirty="0" err="1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Секушина</a:t>
            </a:r>
            <a:r>
              <a:rPr lang="ru-RU" sz="14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DA27760-BB59-42D6-98B0-7ACC1C4B6919}"/>
              </a:ext>
            </a:extLst>
          </p:cNvPr>
          <p:cNvSpPr txBox="1"/>
          <p:nvPr/>
        </p:nvSpPr>
        <p:spPr>
          <a:xfrm>
            <a:off x="8400257" y="367837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C00000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Благодарность Депутата </a:t>
            </a:r>
          </a:p>
          <a:p>
            <a:r>
              <a:rPr lang="ru-RU" dirty="0"/>
              <a:t>Государственной Думы Федерального Собрания РФ Артамоновой В.Н.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90F54B-4DC8-4187-BB0E-5A8C9AB27EEB}"/>
              </a:ext>
            </a:extLst>
          </p:cNvPr>
          <p:cNvSpPr txBox="1"/>
          <p:nvPr/>
        </p:nvSpPr>
        <p:spPr>
          <a:xfrm>
            <a:off x="9012061" y="1074954"/>
            <a:ext cx="265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C00000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Благодарность ВЭО России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D1596EC-400F-4589-AA59-584BA20A4B4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3473" b="7891"/>
          <a:stretch/>
        </p:blipFill>
        <p:spPr>
          <a:xfrm>
            <a:off x="2444335" y="1434739"/>
            <a:ext cx="1484759" cy="180831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D1CE431-F45A-405E-8ABF-067AF3B0B38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225" t="10549" r="-3415" b="6565"/>
          <a:stretch/>
        </p:blipFill>
        <p:spPr>
          <a:xfrm>
            <a:off x="630425" y="1434739"/>
            <a:ext cx="1412936" cy="180831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837847F-28AB-4F36-ADDB-B3AE95763E83}"/>
              </a:ext>
            </a:extLst>
          </p:cNvPr>
          <p:cNvSpPr txBox="1"/>
          <p:nvPr/>
        </p:nvSpPr>
        <p:spPr>
          <a:xfrm>
            <a:off x="434368" y="3278084"/>
            <a:ext cx="17102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n-lt"/>
              </a:rPr>
              <a:t>В.А. </a:t>
            </a:r>
            <a:r>
              <a:rPr lang="ru-RU" sz="1400" b="1" dirty="0" err="1">
                <a:solidFill>
                  <a:srgbClr val="C00000"/>
                </a:solidFill>
                <a:latin typeface="+mn-lt"/>
              </a:rPr>
              <a:t>Ригин</a:t>
            </a:r>
            <a:endParaRPr lang="ru-RU" sz="1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4B2DE0A-232A-419D-825A-09613266F266}"/>
              </a:ext>
            </a:extLst>
          </p:cNvPr>
          <p:cNvSpPr txBox="1"/>
          <p:nvPr/>
        </p:nvSpPr>
        <p:spPr>
          <a:xfrm>
            <a:off x="2270044" y="3243057"/>
            <a:ext cx="1777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n-lt"/>
              </a:rPr>
              <a:t>Л.В. </a:t>
            </a:r>
            <a:r>
              <a:rPr lang="ru-RU" sz="1400" b="1" dirty="0" err="1">
                <a:solidFill>
                  <a:srgbClr val="C00000"/>
                </a:solidFill>
                <a:latin typeface="+mn-lt"/>
              </a:rPr>
              <a:t>Дубиничева</a:t>
            </a:r>
            <a:endParaRPr lang="ru-RU" sz="14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94">
            <a:extLst>
              <a:ext uri="{FF2B5EF4-FFF2-40B4-BE49-F238E27FC236}">
                <a16:creationId xmlns:a16="http://schemas.microsoft.com/office/drawing/2014/main" id="{A3BCDA73-0413-4CC3-ACF1-9795EB95F4B8}"/>
              </a:ext>
            </a:extLst>
          </p:cNvPr>
          <p:cNvSpPr/>
          <p:nvPr/>
        </p:nvSpPr>
        <p:spPr>
          <a:xfrm>
            <a:off x="2137851" y="385764"/>
            <a:ext cx="8208912" cy="401637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txBody>
          <a:bodyPr vert="horz" wrap="square" lIns="91440" tIns="45720" rIns="91440" bIns="45720" anchor="ctr"/>
          <a:lstStyle/>
          <a:p>
            <a:pPr algn="ctr"/>
            <a:r>
              <a:rPr b="1" dirty="0">
                <a:solidFill>
                  <a:srgbClr val="C00000"/>
                </a:solidFill>
                <a:latin typeface="+mn-lt"/>
                <a:cs typeface="+mn-cs"/>
              </a:rPr>
              <a:t>Награды </a:t>
            </a:r>
            <a:r>
              <a:rPr lang="ru-RU" b="1" dirty="0">
                <a:solidFill>
                  <a:srgbClr val="C00000"/>
                </a:solidFill>
                <a:latin typeface="+mn-lt"/>
                <a:cs typeface="+mn-cs"/>
              </a:rPr>
              <a:t>и достижения  </a:t>
            </a:r>
            <a:r>
              <a:rPr lang="ru-RU" b="1" dirty="0" err="1">
                <a:solidFill>
                  <a:srgbClr val="C00000"/>
                </a:solidFill>
                <a:latin typeface="+mn-lt"/>
                <a:cs typeface="+mn-cs"/>
              </a:rPr>
              <a:t>ВолНЦ</a:t>
            </a:r>
            <a:r>
              <a:rPr lang="ru-RU" b="1" dirty="0">
                <a:solidFill>
                  <a:srgbClr val="C00000"/>
                </a:solidFill>
                <a:latin typeface="+mn-lt"/>
                <a:cs typeface="+mn-cs"/>
              </a:rPr>
              <a:t> РАН </a:t>
            </a:r>
            <a:r>
              <a:rPr b="1" dirty="0">
                <a:solidFill>
                  <a:srgbClr val="C00000"/>
                </a:solidFill>
                <a:latin typeface="+mn-lt"/>
                <a:cs typeface="+mn-cs"/>
              </a:rPr>
              <a:t>в 202</a:t>
            </a:r>
            <a:r>
              <a:rPr lang="ru-RU" b="1">
                <a:solidFill>
                  <a:srgbClr val="C00000"/>
                </a:solidFill>
                <a:latin typeface="+mn-lt"/>
                <a:cs typeface="+mn-cs"/>
              </a:rPr>
              <a:t>5</a:t>
            </a:r>
            <a:r>
              <a:rPr b="1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b="1" dirty="0">
                <a:solidFill>
                  <a:srgbClr val="C00000"/>
                </a:solidFill>
                <a:latin typeface="+mn-lt"/>
                <a:cs typeface="+mn-cs"/>
              </a:rPr>
              <a:t>году</a:t>
            </a:r>
          </a:p>
        </p:txBody>
      </p:sp>
      <p:sp>
        <p:nvSpPr>
          <p:cNvPr id="22" name="Номер слайда 3">
            <a:extLst>
              <a:ext uri="{FF2B5EF4-FFF2-40B4-BE49-F238E27FC236}">
                <a16:creationId xmlns:a16="http://schemas.microsoft.com/office/drawing/2014/main" id="{277669D8-3EFA-4B9C-8CBD-E7637F254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53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9043870-E48F-4969-922F-583DBDF2D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98" y="2672581"/>
            <a:ext cx="1517620" cy="183058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10D076-D8DA-48B9-8FBF-2B3D6828F976}"/>
              </a:ext>
            </a:extLst>
          </p:cNvPr>
          <p:cNvSpPr txBox="1"/>
          <p:nvPr/>
        </p:nvSpPr>
        <p:spPr>
          <a:xfrm>
            <a:off x="293113" y="1444027"/>
            <a:ext cx="18447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C00000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Благодарность Министерства экономического развития  области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07923C-989B-4817-929B-EEB6E95A624C}"/>
              </a:ext>
            </a:extLst>
          </p:cNvPr>
          <p:cNvSpPr txBox="1"/>
          <p:nvPr/>
        </p:nvSpPr>
        <p:spPr>
          <a:xfrm>
            <a:off x="2104900" y="1425216"/>
            <a:ext cx="3415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C00000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Почетная грамота Министерства сельского хозяйства и продовольственных ресурсов Вологодской области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EDEEC5-5F99-431C-B668-258195413EAF}"/>
              </a:ext>
            </a:extLst>
          </p:cNvPr>
          <p:cNvSpPr txBox="1"/>
          <p:nvPr/>
        </p:nvSpPr>
        <p:spPr>
          <a:xfrm>
            <a:off x="332375" y="4636982"/>
            <a:ext cx="1847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Ю.Е. Шматова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B696E0-4908-499D-B4C0-ABC8970CB60C}"/>
              </a:ext>
            </a:extLst>
          </p:cNvPr>
          <p:cNvSpPr txBox="1"/>
          <p:nvPr/>
        </p:nvSpPr>
        <p:spPr>
          <a:xfrm>
            <a:off x="1982081" y="4655793"/>
            <a:ext cx="1582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Н.С. Власова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88CAFC-DE7A-4CF1-AA17-C6E57E0CFEE7}"/>
              </a:ext>
            </a:extLst>
          </p:cNvPr>
          <p:cNvSpPr txBox="1"/>
          <p:nvPr/>
        </p:nvSpPr>
        <p:spPr>
          <a:xfrm>
            <a:off x="5807968" y="1434475"/>
            <a:ext cx="3568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C00000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Благодарность Министерства сельского хозяйства и продовольственных ресурсов Вологодской области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AECC8ED-9EE5-47B8-BFBB-1AA0A0845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0" t="20601" r="30400" b="43700"/>
          <a:stretch/>
        </p:blipFill>
        <p:spPr>
          <a:xfrm>
            <a:off x="9894108" y="2596255"/>
            <a:ext cx="1462670" cy="1882035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2C913D-AAAF-49EA-A169-D5FEF8FF622E}"/>
              </a:ext>
            </a:extLst>
          </p:cNvPr>
          <p:cNvSpPr txBox="1"/>
          <p:nvPr/>
        </p:nvSpPr>
        <p:spPr>
          <a:xfrm>
            <a:off x="9410928" y="1412776"/>
            <a:ext cx="2424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C00000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ru-RU" dirty="0"/>
              <a:t>Благодарность депутата Законодательного Собрания Вологодской области Борисова В.А.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F9E70-0E46-4C53-A2E0-DE4BBD8970A0}"/>
              </a:ext>
            </a:extLst>
          </p:cNvPr>
          <p:cNvSpPr txBox="1"/>
          <p:nvPr/>
        </p:nvSpPr>
        <p:spPr>
          <a:xfrm>
            <a:off x="9696918" y="4636982"/>
            <a:ext cx="1822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А.С. </a:t>
            </a:r>
            <a:r>
              <a:rPr lang="ru-RU" sz="1400" b="1" dirty="0" err="1">
                <a:solidFill>
                  <a:srgbClr val="C00000"/>
                </a:solidFill>
              </a:rPr>
              <a:t>Кельсина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3CA15B-8DBB-4448-8416-AE1F6AB3DFDE}"/>
              </a:ext>
            </a:extLst>
          </p:cNvPr>
          <p:cNvSpPr txBox="1"/>
          <p:nvPr/>
        </p:nvSpPr>
        <p:spPr>
          <a:xfrm>
            <a:off x="7684672" y="4629895"/>
            <a:ext cx="1691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Т.В. Кожевникова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9EA43C-F7B1-4457-9DB1-8FC26452306F}"/>
              </a:ext>
            </a:extLst>
          </p:cNvPr>
          <p:cNvSpPr txBox="1"/>
          <p:nvPr/>
        </p:nvSpPr>
        <p:spPr>
          <a:xfrm>
            <a:off x="3653551" y="4655794"/>
            <a:ext cx="1879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А.Г. Тищенко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0FEC1AA-D6A9-45EE-AF34-3CA518F1D1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19"/>
          <a:stretch/>
        </p:blipFill>
        <p:spPr>
          <a:xfrm>
            <a:off x="2301165" y="2652103"/>
            <a:ext cx="1352386" cy="185106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D15A451-B11E-4C91-B875-C859952A23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65" r="5902"/>
          <a:stretch/>
        </p:blipFill>
        <p:spPr>
          <a:xfrm>
            <a:off x="3823793" y="2672581"/>
            <a:ext cx="1462486" cy="185127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A53A7B8-A187-4AC6-8AD5-4C2A8FBC9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222" y="2605430"/>
            <a:ext cx="1385375" cy="1882035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0F89D58-4771-42E0-8DBF-26634DBB3F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42" r="7003"/>
          <a:stretch/>
        </p:blipFill>
        <p:spPr>
          <a:xfrm>
            <a:off x="7775950" y="2605430"/>
            <a:ext cx="1427503" cy="1882035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720767D-062A-45A8-8BEB-D5C38D785518}"/>
              </a:ext>
            </a:extLst>
          </p:cNvPr>
          <p:cNvSpPr txBox="1"/>
          <p:nvPr/>
        </p:nvSpPr>
        <p:spPr>
          <a:xfrm>
            <a:off x="5856076" y="4629895"/>
            <a:ext cx="1691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Т.В. Чижова</a:t>
            </a:r>
          </a:p>
        </p:txBody>
      </p:sp>
    </p:spTree>
    <p:extLst>
      <p:ext uri="{BB962C8B-B14F-4D97-AF65-F5344CB8AC3E}">
        <p14:creationId xmlns:p14="http://schemas.microsoft.com/office/powerpoint/2010/main" val="68852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/>
        </p:nvSpPr>
        <p:spPr>
          <a:xfrm>
            <a:off x="560655" y="3120539"/>
            <a:ext cx="3008090" cy="30777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r>
              <a:rPr sz="1400" b="1" dirty="0">
                <a:solidFill>
                  <a:srgbClr val="C00000"/>
                </a:solidFill>
                <a:latin typeface="+mn-lt"/>
                <a:ea typeface="Candara"/>
                <a:cs typeface="Candara"/>
              </a:rPr>
              <a:t> </a:t>
            </a:r>
          </a:p>
        </p:txBody>
      </p:sp>
      <p:sp>
        <p:nvSpPr>
          <p:cNvPr id="96" name="Shape 96"/>
          <p:cNvSpPr/>
          <p:nvPr/>
        </p:nvSpPr>
        <p:spPr>
          <a:xfrm>
            <a:off x="467206" y="757884"/>
            <a:ext cx="7453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Конкурс «Интеллектуальный потенциал Вологодской области» </a:t>
            </a:r>
            <a:endParaRPr sz="1600" b="1" dirty="0">
              <a:solidFill>
                <a:srgbClr val="C0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7" name="Shape 107"/>
          <p:cNvSpPr/>
          <p:nvPr/>
        </p:nvSpPr>
        <p:spPr>
          <a:xfrm>
            <a:off x="3606504" y="3137111"/>
            <a:ext cx="1651571" cy="30777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endParaRPr sz="1400" b="1" dirty="0">
              <a:solidFill>
                <a:srgbClr val="C00000"/>
              </a:solidFill>
              <a:latin typeface="+mn-lt"/>
              <a:ea typeface="Candara"/>
              <a:cs typeface="Candara"/>
            </a:endParaRPr>
          </a:p>
        </p:txBody>
      </p:sp>
      <p:sp>
        <p:nvSpPr>
          <p:cNvPr id="16" name="Shape 107"/>
          <p:cNvSpPr/>
          <p:nvPr/>
        </p:nvSpPr>
        <p:spPr>
          <a:xfrm>
            <a:off x="5300258" y="6512174"/>
            <a:ext cx="1512167" cy="30777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n-lt"/>
                <a:ea typeface="Candara"/>
                <a:cs typeface="Candara"/>
              </a:rPr>
              <a:t>А.А. Ларина</a:t>
            </a:r>
            <a:endParaRPr sz="1400" b="1" dirty="0">
              <a:solidFill>
                <a:srgbClr val="C00000"/>
              </a:solidFill>
              <a:latin typeface="+mn-lt"/>
              <a:ea typeface="Candara"/>
              <a:cs typeface="Candara"/>
            </a:endParaRPr>
          </a:p>
        </p:txBody>
      </p:sp>
      <p:sp>
        <p:nvSpPr>
          <p:cNvPr id="18" name="Shape 107"/>
          <p:cNvSpPr/>
          <p:nvPr/>
        </p:nvSpPr>
        <p:spPr>
          <a:xfrm>
            <a:off x="2081591" y="3133993"/>
            <a:ext cx="1651571" cy="55399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just"/>
            <a:endParaRPr sz="1500" b="1" i="1" dirty="0">
              <a:solidFill>
                <a:srgbClr val="C00000"/>
              </a:solidFill>
              <a:latin typeface="Candara"/>
              <a:ea typeface="Candara"/>
              <a:cs typeface="Candara"/>
            </a:endParaRPr>
          </a:p>
          <a:p>
            <a:pPr algn="ctr"/>
            <a:endParaRPr sz="1500" b="1" i="1" dirty="0">
              <a:solidFill>
                <a:srgbClr val="C00000"/>
              </a:solidFill>
              <a:latin typeface="Candara"/>
              <a:ea typeface="Candara"/>
              <a:cs typeface="Candara"/>
            </a:endParaRPr>
          </a:p>
        </p:txBody>
      </p:sp>
      <p:sp>
        <p:nvSpPr>
          <p:cNvPr id="20" name="Shape 107"/>
          <p:cNvSpPr/>
          <p:nvPr/>
        </p:nvSpPr>
        <p:spPr>
          <a:xfrm>
            <a:off x="4430213" y="3129381"/>
            <a:ext cx="1484355" cy="30777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n-lt"/>
                <a:ea typeface="Candara"/>
                <a:cs typeface="Candara"/>
              </a:rPr>
              <a:t>А.Э. Жданова</a:t>
            </a:r>
          </a:p>
        </p:txBody>
      </p:sp>
      <p:sp>
        <p:nvSpPr>
          <p:cNvPr id="22" name="Shape 107"/>
          <p:cNvSpPr/>
          <p:nvPr/>
        </p:nvSpPr>
        <p:spPr>
          <a:xfrm>
            <a:off x="2324994" y="3125283"/>
            <a:ext cx="1512167" cy="30777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n-lt"/>
                <a:ea typeface="Candara"/>
                <a:cs typeface="Candara"/>
              </a:rPr>
              <a:t>Ю.Е. Шматова</a:t>
            </a:r>
            <a:endParaRPr sz="1400" b="1" dirty="0">
              <a:solidFill>
                <a:srgbClr val="C00000"/>
              </a:solidFill>
              <a:latin typeface="+mn-lt"/>
              <a:ea typeface="Candara"/>
              <a:cs typeface="Candara"/>
            </a:endParaRPr>
          </a:p>
        </p:txBody>
      </p:sp>
      <p:sp>
        <p:nvSpPr>
          <p:cNvPr id="27" name="Shape 95"/>
          <p:cNvSpPr/>
          <p:nvPr/>
        </p:nvSpPr>
        <p:spPr>
          <a:xfrm>
            <a:off x="10085665" y="646298"/>
            <a:ext cx="1807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400" b="1" dirty="0" err="1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Премия</a:t>
            </a:r>
            <a:r>
              <a:rPr sz="14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sz="1400" b="1" dirty="0" err="1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имени</a:t>
            </a:r>
            <a:r>
              <a:rPr sz="14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sz="1400" b="1" dirty="0" err="1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А.И.Татаркина</a:t>
            </a:r>
            <a:endParaRPr sz="1400" b="1" dirty="0">
              <a:solidFill>
                <a:srgbClr val="C00000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8" name="Shape 107"/>
          <p:cNvSpPr/>
          <p:nvPr/>
        </p:nvSpPr>
        <p:spPr>
          <a:xfrm>
            <a:off x="6993931" y="6513479"/>
            <a:ext cx="1444786" cy="30777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n-lt"/>
                <a:ea typeface="Candara"/>
                <a:cs typeface="Candara"/>
              </a:rPr>
              <a:t>Н.Н. </a:t>
            </a:r>
            <a:r>
              <a:rPr lang="ru-RU" sz="1400" b="1" dirty="0" err="1">
                <a:solidFill>
                  <a:srgbClr val="C00000"/>
                </a:solidFill>
                <a:latin typeface="+mn-lt"/>
                <a:ea typeface="Candara"/>
                <a:cs typeface="Candara"/>
              </a:rPr>
              <a:t>Михалко</a:t>
            </a:r>
            <a:r>
              <a:rPr lang="ru-RU" sz="1400" b="1" dirty="0">
                <a:solidFill>
                  <a:srgbClr val="C00000"/>
                </a:solidFill>
                <a:latin typeface="+mn-lt"/>
                <a:ea typeface="Candara"/>
                <a:cs typeface="Candara"/>
              </a:rPr>
              <a:t> </a:t>
            </a:r>
            <a:endParaRPr sz="1400" b="1" dirty="0">
              <a:solidFill>
                <a:srgbClr val="C00000"/>
              </a:solidFill>
              <a:latin typeface="+mn-lt"/>
              <a:ea typeface="Candara"/>
              <a:cs typeface="Candara"/>
            </a:endParaRPr>
          </a:p>
        </p:txBody>
      </p:sp>
      <p:sp>
        <p:nvSpPr>
          <p:cNvPr id="31" name="Shape 107"/>
          <p:cNvSpPr/>
          <p:nvPr/>
        </p:nvSpPr>
        <p:spPr>
          <a:xfrm>
            <a:off x="10248228" y="3132592"/>
            <a:ext cx="1512167" cy="55399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just"/>
            <a:endParaRPr lang="ru-RU" sz="1500" b="1" i="1" dirty="0">
              <a:solidFill>
                <a:srgbClr val="C00000"/>
              </a:solidFill>
              <a:latin typeface="Candara"/>
              <a:ea typeface="Candara"/>
              <a:cs typeface="Candara"/>
            </a:endParaRPr>
          </a:p>
          <a:p>
            <a:pPr algn="ctr"/>
            <a:endParaRPr sz="1500" b="1" i="1" dirty="0">
              <a:solidFill>
                <a:srgbClr val="C00000"/>
              </a:solidFill>
              <a:latin typeface="Candara"/>
              <a:ea typeface="Candara"/>
              <a:cs typeface="Candara"/>
            </a:endParaRPr>
          </a:p>
        </p:txBody>
      </p:sp>
      <p:sp>
        <p:nvSpPr>
          <p:cNvPr id="33" name="Shape 107"/>
          <p:cNvSpPr/>
          <p:nvPr/>
        </p:nvSpPr>
        <p:spPr>
          <a:xfrm>
            <a:off x="8763872" y="3132592"/>
            <a:ext cx="1512167" cy="30777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just"/>
            <a:endParaRPr sz="1400" b="1" dirty="0">
              <a:solidFill>
                <a:srgbClr val="C00000"/>
              </a:solidFill>
              <a:latin typeface="+mn-lt"/>
              <a:ea typeface="Candara"/>
              <a:cs typeface="Candar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143244" y="3571047"/>
            <a:ext cx="1888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Премия имени Почетного доктора ФГБУН </a:t>
            </a:r>
            <a:r>
              <a:rPr lang="ru-RU" sz="1400" b="1" dirty="0" err="1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ВолНЦ</a:t>
            </a:r>
            <a:r>
              <a:rPr lang="ru-RU" sz="14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 РАН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М.Ф. Сычева</a:t>
            </a: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463" y="4581128"/>
            <a:ext cx="1535880" cy="195897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Shape 107"/>
          <p:cNvSpPr/>
          <p:nvPr/>
        </p:nvSpPr>
        <p:spPr>
          <a:xfrm>
            <a:off x="10488855" y="6512961"/>
            <a:ext cx="1512167" cy="30777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n-lt"/>
                <a:ea typeface="Candara"/>
                <a:cs typeface="Candara"/>
              </a:rPr>
              <a:t>К.Е. Косыгина</a:t>
            </a:r>
            <a:endParaRPr sz="1400" b="1" dirty="0">
              <a:solidFill>
                <a:srgbClr val="C00000"/>
              </a:solidFill>
              <a:latin typeface="+mn-lt"/>
              <a:ea typeface="Candara"/>
              <a:cs typeface="Candara"/>
            </a:endParaRPr>
          </a:p>
        </p:txBody>
      </p:sp>
      <p:sp>
        <p:nvSpPr>
          <p:cNvPr id="40" name="Shape 94">
            <a:extLst>
              <a:ext uri="{FF2B5EF4-FFF2-40B4-BE49-F238E27FC236}">
                <a16:creationId xmlns:a16="http://schemas.microsoft.com/office/drawing/2014/main" id="{A3BCDA73-0413-4CC3-ACF1-9795EB95F4B8}"/>
              </a:ext>
            </a:extLst>
          </p:cNvPr>
          <p:cNvSpPr/>
          <p:nvPr/>
        </p:nvSpPr>
        <p:spPr>
          <a:xfrm>
            <a:off x="1982835" y="299740"/>
            <a:ext cx="8208912" cy="401637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txBody>
          <a:bodyPr vert="horz" wrap="square" lIns="91440" tIns="45720" rIns="91440" bIns="45720" anchor="ctr"/>
          <a:lstStyle/>
          <a:p>
            <a:pPr algn="ctr"/>
            <a:r>
              <a:rPr b="1" dirty="0">
                <a:solidFill>
                  <a:srgbClr val="C00000"/>
                </a:solidFill>
                <a:latin typeface="+mn-lt"/>
                <a:cs typeface="+mn-cs"/>
              </a:rPr>
              <a:t>Награды </a:t>
            </a:r>
            <a:r>
              <a:rPr lang="ru-RU" b="1" dirty="0">
                <a:solidFill>
                  <a:srgbClr val="C00000"/>
                </a:solidFill>
                <a:latin typeface="+mn-lt"/>
                <a:cs typeface="+mn-cs"/>
              </a:rPr>
              <a:t>и достижения  </a:t>
            </a:r>
            <a:r>
              <a:rPr lang="ru-RU" b="1" dirty="0" err="1">
                <a:solidFill>
                  <a:srgbClr val="C00000"/>
                </a:solidFill>
                <a:latin typeface="+mn-lt"/>
                <a:cs typeface="+mn-cs"/>
              </a:rPr>
              <a:t>ВолНЦ</a:t>
            </a:r>
            <a:r>
              <a:rPr lang="ru-RU" b="1" dirty="0">
                <a:solidFill>
                  <a:srgbClr val="C00000"/>
                </a:solidFill>
                <a:latin typeface="+mn-lt"/>
                <a:cs typeface="+mn-cs"/>
              </a:rPr>
              <a:t> РАН </a:t>
            </a:r>
            <a:r>
              <a:rPr b="1" dirty="0">
                <a:solidFill>
                  <a:srgbClr val="C00000"/>
                </a:solidFill>
                <a:latin typeface="+mn-lt"/>
                <a:cs typeface="+mn-cs"/>
              </a:rPr>
              <a:t>в 202</a:t>
            </a:r>
            <a:r>
              <a:rPr lang="ru-RU" b="1" dirty="0">
                <a:solidFill>
                  <a:srgbClr val="C00000"/>
                </a:solidFill>
                <a:latin typeface="+mn-lt"/>
                <a:cs typeface="+mn-cs"/>
              </a:rPr>
              <a:t>5</a:t>
            </a:r>
            <a:r>
              <a:rPr b="1" dirty="0">
                <a:solidFill>
                  <a:srgbClr val="C00000"/>
                </a:solidFill>
                <a:latin typeface="+mn-lt"/>
                <a:cs typeface="+mn-cs"/>
              </a:rPr>
              <a:t> году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C0017A-4637-4EF7-8AEE-5A9A994A5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876" y="1164855"/>
            <a:ext cx="1506104" cy="191978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Номер слайда 3">
            <a:extLst>
              <a:ext uri="{FF2B5EF4-FFF2-40B4-BE49-F238E27FC236}">
                <a16:creationId xmlns:a16="http://schemas.microsoft.com/office/drawing/2014/main" id="{45CACACD-8E0E-4CBA-A1B7-A9EFD155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54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CCAA68-0D20-4629-A633-7A2E1C6CE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713" y="1171397"/>
            <a:ext cx="1582870" cy="190928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7A0D1A-C7C6-498B-B36F-77905B0A4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8689" y="1171397"/>
            <a:ext cx="1459136" cy="190928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D9B795-EFCC-4541-BB81-49BE546432DE}"/>
              </a:ext>
            </a:extLst>
          </p:cNvPr>
          <p:cNvSpPr txBox="1"/>
          <p:nvPr/>
        </p:nvSpPr>
        <p:spPr>
          <a:xfrm>
            <a:off x="8461078" y="3159389"/>
            <a:ext cx="1344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К.Е. Косыгина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83A6D0C-F95B-4E32-BF11-6561291FF7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822" y="4581128"/>
            <a:ext cx="1456828" cy="195897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015104-7B90-4BBA-92A6-E6A28B399BB0}"/>
              </a:ext>
            </a:extLst>
          </p:cNvPr>
          <p:cNvSpPr txBox="1"/>
          <p:nvPr/>
        </p:nvSpPr>
        <p:spPr>
          <a:xfrm>
            <a:off x="5229306" y="3815637"/>
            <a:ext cx="321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C00000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ru-RU" sz="1400" dirty="0"/>
              <a:t>Стипендия </a:t>
            </a:r>
          </a:p>
          <a:p>
            <a:r>
              <a:rPr lang="ru-RU" sz="1400" dirty="0"/>
              <a:t>Правительства РФ</a:t>
            </a:r>
          </a:p>
        </p:txBody>
      </p:sp>
      <p:pic>
        <p:nvPicPr>
          <p:cNvPr id="49" name="Picture 4" descr="Picture background">
            <a:extLst>
              <a:ext uri="{FF2B5EF4-FFF2-40B4-BE49-F238E27FC236}">
                <a16:creationId xmlns:a16="http://schemas.microsoft.com/office/drawing/2014/main" id="{A38133C1-59ED-4272-A4DA-E6955140A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11" y="4581127"/>
            <a:ext cx="1451069" cy="195122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64D4A169-3F68-40DD-ACE6-91A3E18641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496" t="7463" r="35775" b="60474"/>
          <a:stretch/>
        </p:blipFill>
        <p:spPr>
          <a:xfrm>
            <a:off x="280994" y="4581128"/>
            <a:ext cx="1504175" cy="191459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C99359-B0C8-42C9-92E0-1742AD12C18F}"/>
              </a:ext>
            </a:extLst>
          </p:cNvPr>
          <p:cNvSpPr txBox="1"/>
          <p:nvPr/>
        </p:nvSpPr>
        <p:spPr>
          <a:xfrm>
            <a:off x="8646822" y="6512174"/>
            <a:ext cx="1653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n-lt"/>
              </a:rPr>
              <a:t>Н.Н. Бойцова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C3B7A5-E4DB-4076-B5CE-A9FD3243EF6A}"/>
              </a:ext>
            </a:extLst>
          </p:cNvPr>
          <p:cNvSpPr txBox="1"/>
          <p:nvPr/>
        </p:nvSpPr>
        <p:spPr>
          <a:xfrm>
            <a:off x="164344" y="6500021"/>
            <a:ext cx="17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n-lt"/>
              </a:rPr>
              <a:t>И.И. Рассохина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B880376-CFB2-4276-82D2-D87FFC406C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7" t="12995" r="34464" b="15659"/>
          <a:stretch/>
        </p:blipFill>
        <p:spPr>
          <a:xfrm>
            <a:off x="8628432" y="4581128"/>
            <a:ext cx="1563315" cy="195627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7F1491-6BAE-47C7-A4CD-DC2CC5E27312}"/>
              </a:ext>
            </a:extLst>
          </p:cNvPr>
          <p:cNvSpPr txBox="1"/>
          <p:nvPr/>
        </p:nvSpPr>
        <p:spPr>
          <a:xfrm>
            <a:off x="8250191" y="3602180"/>
            <a:ext cx="2164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C00000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ru-RU" sz="1400" dirty="0"/>
              <a:t>Победитель </a:t>
            </a:r>
          </a:p>
          <a:p>
            <a:r>
              <a:rPr lang="ru-RU" sz="1400" dirty="0"/>
              <a:t>Всероссийского </a:t>
            </a:r>
          </a:p>
          <a:p>
            <a:r>
              <a:rPr lang="ru-RU" sz="1400" dirty="0"/>
              <a:t>конкурса наставников </a:t>
            </a:r>
          </a:p>
          <a:p>
            <a:r>
              <a:rPr lang="ru-RU" sz="1400" dirty="0"/>
              <a:t>Научных Клубов Первых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0D1362E9-8961-49D9-9FA9-3958A3C35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r="4428"/>
          <a:stretch/>
        </p:blipFill>
        <p:spPr bwMode="auto">
          <a:xfrm>
            <a:off x="10363398" y="1190987"/>
            <a:ext cx="1391088" cy="188025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07A50F0-A682-48A5-BDBA-6405FE9C3327}"/>
              </a:ext>
            </a:extLst>
          </p:cNvPr>
          <p:cNvSpPr txBox="1"/>
          <p:nvPr/>
        </p:nvSpPr>
        <p:spPr>
          <a:xfrm>
            <a:off x="10457630" y="3083370"/>
            <a:ext cx="1484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С.С. Патракова</a:t>
            </a: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6E098B83-00F8-4747-9CFD-72560F924D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r="4428"/>
          <a:stretch/>
        </p:blipFill>
        <p:spPr bwMode="auto">
          <a:xfrm>
            <a:off x="467206" y="1159929"/>
            <a:ext cx="1429947" cy="193278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D440FD9-B88D-410E-A0E2-3113ADCE9E0D}"/>
              </a:ext>
            </a:extLst>
          </p:cNvPr>
          <p:cNvSpPr txBox="1"/>
          <p:nvPr/>
        </p:nvSpPr>
        <p:spPr>
          <a:xfrm>
            <a:off x="6314426" y="3165746"/>
            <a:ext cx="17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n-lt"/>
              </a:rPr>
              <a:t>И.И. Рассохина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0EFDEFE-73E6-402A-A2CC-5ABA99E7B04D}"/>
              </a:ext>
            </a:extLst>
          </p:cNvPr>
          <p:cNvSpPr txBox="1"/>
          <p:nvPr/>
        </p:nvSpPr>
        <p:spPr>
          <a:xfrm>
            <a:off x="559138" y="3139500"/>
            <a:ext cx="1484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С.С. Патракова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8B8EDE0-56B2-41F8-BB2D-1E7956FE4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031" y="4581128"/>
            <a:ext cx="1504175" cy="191732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A2B1D58-1C10-48E8-8C09-0B7587DBA877}"/>
              </a:ext>
            </a:extLst>
          </p:cNvPr>
          <p:cNvSpPr txBox="1"/>
          <p:nvPr/>
        </p:nvSpPr>
        <p:spPr>
          <a:xfrm>
            <a:off x="1995271" y="3811687"/>
            <a:ext cx="31046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C00000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ru-RU" sz="1400" dirty="0"/>
              <a:t>Городская молодежная </a:t>
            </a:r>
          </a:p>
          <a:p>
            <a:r>
              <a:rPr lang="ru-RU" sz="1400" dirty="0"/>
              <a:t>стипендия имени </a:t>
            </a:r>
          </a:p>
          <a:p>
            <a:r>
              <a:rPr lang="ru-RU" sz="1400" dirty="0"/>
              <a:t>Христофора </a:t>
            </a:r>
            <a:r>
              <a:rPr lang="ru-RU" sz="1400" dirty="0" err="1"/>
              <a:t>Леденцова</a:t>
            </a:r>
            <a:endParaRPr lang="ru-RU" sz="1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252AE93-39A9-4630-9135-CE7FE944CDE7}"/>
              </a:ext>
            </a:extLst>
          </p:cNvPr>
          <p:cNvSpPr txBox="1"/>
          <p:nvPr/>
        </p:nvSpPr>
        <p:spPr>
          <a:xfrm>
            <a:off x="1884293" y="6500021"/>
            <a:ext cx="1582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n-lt"/>
              </a:rPr>
              <a:t>А.Э. Жданова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796909E-ED36-4F8C-8C57-5BB8F845D7C0}"/>
              </a:ext>
            </a:extLst>
          </p:cNvPr>
          <p:cNvSpPr txBox="1"/>
          <p:nvPr/>
        </p:nvSpPr>
        <p:spPr>
          <a:xfrm>
            <a:off x="3645342" y="6512173"/>
            <a:ext cx="1484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С.Л. Иванов </a:t>
            </a:r>
          </a:p>
        </p:txBody>
      </p:sp>
      <p:sp>
        <p:nvSpPr>
          <p:cNvPr id="113" name="Shape 113"/>
          <p:cNvSpPr/>
          <p:nvPr/>
        </p:nvSpPr>
        <p:spPr>
          <a:xfrm>
            <a:off x="220091" y="3838162"/>
            <a:ext cx="17043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Победитель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конкурса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УМНИК-2025</a:t>
            </a:r>
            <a:endParaRPr sz="1400" b="1" dirty="0">
              <a:solidFill>
                <a:srgbClr val="C00000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2FCF6A-2AF7-4716-B785-0C06C18526C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t="1" r="8949" b="14279"/>
          <a:stretch/>
        </p:blipFill>
        <p:spPr>
          <a:xfrm>
            <a:off x="3771068" y="4581128"/>
            <a:ext cx="1328892" cy="191732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E9FC751-04A3-4FA3-BC83-394EEF16C8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496" t="7463" r="35775" b="60474"/>
          <a:stretch/>
        </p:blipFill>
        <p:spPr>
          <a:xfrm>
            <a:off x="6394273" y="1163501"/>
            <a:ext cx="1525948" cy="1942305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09E847-3A83-462A-83D0-EB9390E0F411}"/>
              </a:ext>
            </a:extLst>
          </p:cNvPr>
          <p:cNvSpPr/>
          <p:nvPr/>
        </p:nvSpPr>
        <p:spPr>
          <a:xfrm>
            <a:off x="2927648" y="1916832"/>
            <a:ext cx="698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РЕАЛИЗАЦИЯ СТРАТЕГИИ РАЗВИТИЯ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ФГБУН  </a:t>
            </a:r>
            <a:r>
              <a:rPr lang="ru-RU" sz="32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ВолНЦ</a:t>
            </a:r>
            <a:r>
              <a:rPr lang="ru-RU" sz="3200" b="1" dirty="0">
                <a:solidFill>
                  <a:srgbClr val="002060"/>
                </a:solidFill>
                <a:latin typeface="Calibri" panose="020F0502020204030204" pitchFamily="34" charset="0"/>
              </a:rPr>
              <a:t> РАН до 2030 г. и на период до 2040 г.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076AD9-8E2D-4E82-8820-0796A1C8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55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23194" y="620688"/>
            <a:ext cx="7745611" cy="369332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txBody>
          <a:bodyPr vert="horz" wrap="square" lIns="91440" tIns="45720" rIns="91440" bIns="4572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  <a:cs typeface="+mn-cs"/>
              </a:rPr>
              <a:t>СТРАТЕГИИ РАЗВИТИЯ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  <a:cs typeface="+mn-cs"/>
              </a:rPr>
              <a:t>ФГБУН  </a:t>
            </a:r>
            <a:r>
              <a:rPr lang="ru-RU" b="1" dirty="0" err="1">
                <a:solidFill>
                  <a:srgbClr val="C00000"/>
                </a:solidFill>
                <a:latin typeface="+mn-lt"/>
                <a:cs typeface="+mn-cs"/>
              </a:rPr>
              <a:t>ВолНЦ</a:t>
            </a:r>
            <a:r>
              <a:rPr lang="ru-RU" b="1" dirty="0">
                <a:solidFill>
                  <a:srgbClr val="C00000"/>
                </a:solidFill>
                <a:latin typeface="+mn-lt"/>
                <a:cs typeface="+mn-cs"/>
              </a:rPr>
              <a:t> РАН до 2030 г. и на период до 2040 г. утверждена Объединенным ученым советом 02.10.2025</a:t>
            </a:r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D6C41473-D5F2-459F-AC3A-52F81AC8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56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16925BE-2871-4E89-8F4D-6B81C129F28D}"/>
              </a:ext>
            </a:extLst>
          </p:cNvPr>
          <p:cNvSpPr/>
          <p:nvPr/>
        </p:nvSpPr>
        <p:spPr>
          <a:xfrm>
            <a:off x="1055440" y="1340768"/>
            <a:ext cx="1033314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</a:rPr>
              <a:t>Стратегическая цель – </a:t>
            </a: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сохранение, укрепление и развитие Центра как ведущего научно-исследовательского учреждения федерального уровня, выполняющего фундаментальные и прикладные исследования в соответствие со стратегическими приоритетами Российской Федерации.</a:t>
            </a:r>
          </a:p>
          <a:p>
            <a:pPr algn="just"/>
            <a:endParaRPr lang="ru-RU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b="1" dirty="0" err="1">
                <a:solidFill>
                  <a:srgbClr val="C00000"/>
                </a:solidFill>
                <a:latin typeface="Calibri" panose="020F0502020204030204" pitchFamily="34" charset="0"/>
              </a:rPr>
              <a:t>ВолНЦ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</a:rPr>
              <a:t> РАН к 2040 году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</a:rPr>
              <a:t>– динамично развивающийся научный центр, ориентированный на исследовательское лидерство и продвижение в российском и мировом научном сообществе, чему будет способствовать: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сохранение позиций в числе ведущих научных учреждений, подведомственных Министерству науки и высшего образования Российской Федерации;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</a:rPr>
              <a:t>повышение доли высококвалифицированных кадров до 60 % от общего числа научных работников;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увеличение доли внебюджетного финансирования на уровне до 40%.</a:t>
            </a:r>
          </a:p>
          <a:p>
            <a:pPr algn="just"/>
            <a:endParaRPr lang="ru-RU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</a:rPr>
              <a:t>Приоритеты развития </a:t>
            </a:r>
            <a:r>
              <a:rPr lang="ru-RU" b="1" dirty="0" err="1">
                <a:solidFill>
                  <a:srgbClr val="C00000"/>
                </a:solidFill>
                <a:latin typeface="Calibri" panose="020F0502020204030204" pitchFamily="34" charset="0"/>
              </a:rPr>
              <a:t>ВолНЦ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</a:rPr>
              <a:t> РАН: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Приоритет 1. Проведение фундаментальных исследований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</a:rPr>
              <a:t>Приоритет 2. Развитие кадрового потенциала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Приоритет 3. Развитие эффективной коммуникации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</a:rPr>
              <a:t>Приоритет 4. Научно-методическое обеспечение решения народнохозяйственных задач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</a:rPr>
              <a:t>Приоритет 5. Развитие системы управления и корпоративной культур</a:t>
            </a:r>
          </a:p>
          <a:p>
            <a:pPr algn="just"/>
            <a:endParaRPr lang="ru-RU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8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C8D084B-6B59-40AC-948D-8B0FC334484B}"/>
              </a:ext>
            </a:extLst>
          </p:cNvPr>
          <p:cNvSpPr/>
          <p:nvPr/>
        </p:nvSpPr>
        <p:spPr>
          <a:xfrm>
            <a:off x="1847528" y="376840"/>
            <a:ext cx="9143999" cy="508279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txBody>
          <a:bodyPr vert="horz" wrap="square" lIns="91440" tIns="45720" rIns="91440" bIns="4572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  <a:cs typeface="+mn-cs"/>
              </a:rPr>
              <a:t>Приоритет 1. Проведение фундаментальных исследований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12815"/>
              </p:ext>
            </p:extLst>
          </p:nvPr>
        </p:nvGraphicFramePr>
        <p:xfrm>
          <a:off x="592080" y="980728"/>
          <a:ext cx="11007840" cy="520938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0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92843697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98317314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7798799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807106093"/>
                    </a:ext>
                  </a:extLst>
                </a:gridCol>
                <a:gridCol w="891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6876761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9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385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№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Показатель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2021 г.</a:t>
                      </a: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2022 г.</a:t>
                      </a: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2023 г.</a:t>
                      </a: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2024 г.</a:t>
                      </a:r>
                    </a:p>
                  </a:txBody>
                  <a:tcPr marL="66083" marR="66083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2025 г.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2026 г.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2027 г.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8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план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r>
                        <a:rPr lang="ru-RU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факт</a:t>
                      </a:r>
                      <a:endParaRPr lang="ru-RU"/>
                    </a:p>
                  </a:txBody>
                  <a:tcPr marL="66083" marR="6608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713931"/>
                  </a:ext>
                </a:extLst>
              </a:tr>
              <a:tr h="15533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Количество публикаций в журналах, индексируемых в российских и международных информационно-аналитических системах научного цитирования, всего </a:t>
                      </a:r>
                      <a:endParaRPr lang="ru-RU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383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370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359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282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270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290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280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290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08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Количество публикаций в журналах, входящих в Белый список, ед. </a:t>
                      </a:r>
                      <a:endParaRPr lang="ru-RU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97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93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88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77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70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1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3.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Количество публикаций в журналах, входящих в Белый список, в расчете на 1 исследователя</a:t>
                      </a:r>
                      <a:endParaRPr lang="ru-RU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0,9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0,8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0,8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0,8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0,6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0,7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0,7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0,7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925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Количество созданных результатов интеллектуальной деятельности, учтенных в государственных информационных системах, ед.</a:t>
                      </a:r>
                      <a:endParaRPr lang="ru-RU" sz="1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AAEE0D49-2843-4D8A-9462-2A3CB83F2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57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C8865CA-2673-49A8-B28F-A58E0E3A6058}"/>
              </a:ext>
            </a:extLst>
          </p:cNvPr>
          <p:cNvSpPr/>
          <p:nvPr/>
        </p:nvSpPr>
        <p:spPr>
          <a:xfrm>
            <a:off x="353249" y="6381328"/>
            <a:ext cx="8640960" cy="406919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txBody>
          <a:bodyPr vert="horz" wrap="square" lIns="91440" tIns="45720" rIns="91440" bIns="45720" anchor="ctr"/>
          <a:lstStyle/>
          <a:p>
            <a:pPr algn="ctr"/>
            <a:r>
              <a:rPr lang="ru-RU" sz="1600" dirty="0">
                <a:latin typeface="+mn-lt"/>
                <a:cs typeface="+mn-cs"/>
              </a:rPr>
              <a:t>⃰  указаны публикации ядра РИНЦ, т.к. Белый список был сформирован в 2023 году</a:t>
            </a:r>
          </a:p>
        </p:txBody>
      </p:sp>
    </p:spTree>
    <p:extLst>
      <p:ext uri="{BB962C8B-B14F-4D97-AF65-F5344CB8AC3E}">
        <p14:creationId xmlns:p14="http://schemas.microsoft.com/office/powerpoint/2010/main" val="130956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100297"/>
              </p:ext>
            </p:extLst>
          </p:nvPr>
        </p:nvGraphicFramePr>
        <p:xfrm>
          <a:off x="983432" y="1112490"/>
          <a:ext cx="10585174" cy="5268838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25987">
                  <a:extLst>
                    <a:ext uri="{9D8B030D-6E8A-4147-A177-3AD203B41FA5}">
                      <a16:colId xmlns:a16="http://schemas.microsoft.com/office/drawing/2014/main" val="4265961655"/>
                    </a:ext>
                  </a:extLst>
                </a:gridCol>
                <a:gridCol w="3901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094">
                  <a:extLst>
                    <a:ext uri="{9D8B030D-6E8A-4147-A177-3AD203B41FA5}">
                      <a16:colId xmlns:a16="http://schemas.microsoft.com/office/drawing/2014/main" val="3990400671"/>
                    </a:ext>
                  </a:extLst>
                </a:gridCol>
                <a:gridCol w="775471">
                  <a:extLst>
                    <a:ext uri="{9D8B030D-6E8A-4147-A177-3AD203B41FA5}">
                      <a16:colId xmlns:a16="http://schemas.microsoft.com/office/drawing/2014/main" val="4048101164"/>
                    </a:ext>
                  </a:extLst>
                </a:gridCol>
                <a:gridCol w="710848">
                  <a:extLst>
                    <a:ext uri="{9D8B030D-6E8A-4147-A177-3AD203B41FA5}">
                      <a16:colId xmlns:a16="http://schemas.microsoft.com/office/drawing/2014/main" val="2760974319"/>
                    </a:ext>
                  </a:extLst>
                </a:gridCol>
                <a:gridCol w="767212">
                  <a:extLst>
                    <a:ext uri="{9D8B030D-6E8A-4147-A177-3AD203B41FA5}">
                      <a16:colId xmlns:a16="http://schemas.microsoft.com/office/drawing/2014/main" val="2068321057"/>
                    </a:ext>
                  </a:extLst>
                </a:gridCol>
                <a:gridCol w="6196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0507">
                  <a:extLst>
                    <a:ext uri="{9D8B030D-6E8A-4147-A177-3AD203B41FA5}">
                      <a16:colId xmlns:a16="http://schemas.microsoft.com/office/drawing/2014/main" val="2067171662"/>
                    </a:ext>
                  </a:extLst>
                </a:gridCol>
                <a:gridCol w="898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837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Показатель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2021 г.</a:t>
                      </a: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2022 г.</a:t>
                      </a: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2023 г.</a:t>
                      </a: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2024 г.</a:t>
                      </a:r>
                    </a:p>
                  </a:txBody>
                  <a:tcPr marL="66083" marR="66083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2025 г.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2026 г.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2027 г.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3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план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факт</a:t>
                      </a:r>
                    </a:p>
                  </a:txBody>
                  <a:tcPr marL="66083" marR="6608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169195"/>
                  </a:ext>
                </a:extLst>
              </a:tr>
              <a:tr h="3209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Число научных работников, всего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110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67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Доля научных работников в возрасте до 39 лет, %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58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61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7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Число обучающихся по программам магистратуры, чел.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74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Число обучающихся по программам аспирантуры, чел.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25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Доля выпускников аспирантуры, защитивших диссертацию не позднее одного года после выпуска, %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283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Количество защищенных диссертационных исследований на соискание ученой степени кандидата или доктора наук, чел.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130550" y="1709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6BD59BAB-D2F5-45C9-88B3-3D029B1F6D8E}"/>
              </a:ext>
            </a:extLst>
          </p:cNvPr>
          <p:cNvSpPr txBox="1">
            <a:spLocks/>
          </p:cNvSpPr>
          <p:nvPr/>
        </p:nvSpPr>
        <p:spPr>
          <a:xfrm>
            <a:off x="11712624" y="116633"/>
            <a:ext cx="479376" cy="28803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533FABD-833F-44BB-85C6-5FD69B13CC1C}" type="slidenum">
              <a:rPr lang="ru-RU" altLang="ru-RU" sz="1400" b="1" smtClean="0">
                <a:solidFill>
                  <a:schemeClr val="bg1"/>
                </a:solidFill>
              </a:rPr>
              <a:pPr>
                <a:defRPr/>
              </a:pPr>
              <a:t>58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D5D7496-3151-4FA3-B61D-B78F7B445832}"/>
              </a:ext>
            </a:extLst>
          </p:cNvPr>
          <p:cNvSpPr/>
          <p:nvPr/>
        </p:nvSpPr>
        <p:spPr>
          <a:xfrm>
            <a:off x="1775520" y="349316"/>
            <a:ext cx="9143999" cy="707886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txBody>
          <a:bodyPr vert="horz" wrap="square" lIns="91440" tIns="45720" rIns="91440" bIns="4572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  <a:cs typeface="+mn-cs"/>
              </a:rPr>
              <a:t>Приоритет 2. Развитие кадрового потенциала</a:t>
            </a:r>
          </a:p>
        </p:txBody>
      </p:sp>
    </p:spTree>
    <p:extLst>
      <p:ext uri="{BB962C8B-B14F-4D97-AF65-F5344CB8AC3E}">
        <p14:creationId xmlns:p14="http://schemas.microsoft.com/office/powerpoint/2010/main" val="155565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386629"/>
              </p:ext>
            </p:extLst>
          </p:nvPr>
        </p:nvGraphicFramePr>
        <p:xfrm>
          <a:off x="1055440" y="1122618"/>
          <a:ext cx="10369153" cy="4346809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29416">
                  <a:extLst>
                    <a:ext uri="{9D8B030D-6E8A-4147-A177-3AD203B41FA5}">
                      <a16:colId xmlns:a16="http://schemas.microsoft.com/office/drawing/2014/main" val="2413714183"/>
                    </a:ext>
                  </a:extLst>
                </a:gridCol>
                <a:gridCol w="3619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4123">
                  <a:extLst>
                    <a:ext uri="{9D8B030D-6E8A-4147-A177-3AD203B41FA5}">
                      <a16:colId xmlns:a16="http://schemas.microsoft.com/office/drawing/2014/main" val="3826714144"/>
                    </a:ext>
                  </a:extLst>
                </a:gridCol>
                <a:gridCol w="727946">
                  <a:extLst>
                    <a:ext uri="{9D8B030D-6E8A-4147-A177-3AD203B41FA5}">
                      <a16:colId xmlns:a16="http://schemas.microsoft.com/office/drawing/2014/main" val="2068321057"/>
                    </a:ext>
                  </a:extLst>
                </a:gridCol>
                <a:gridCol w="727946">
                  <a:extLst>
                    <a:ext uri="{9D8B030D-6E8A-4147-A177-3AD203B41FA5}">
                      <a16:colId xmlns:a16="http://schemas.microsoft.com/office/drawing/2014/main" val="3670631313"/>
                    </a:ext>
                  </a:extLst>
                </a:gridCol>
                <a:gridCol w="790039">
                  <a:extLst>
                    <a:ext uri="{9D8B030D-6E8A-4147-A177-3AD203B41FA5}">
                      <a16:colId xmlns:a16="http://schemas.microsoft.com/office/drawing/2014/main" val="3351762498"/>
                    </a:ext>
                  </a:extLst>
                </a:gridCol>
                <a:gridCol w="7396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368">
                  <a:extLst>
                    <a:ext uri="{9D8B030D-6E8A-4147-A177-3AD203B41FA5}">
                      <a16:colId xmlns:a16="http://schemas.microsoft.com/office/drawing/2014/main" val="2559472386"/>
                    </a:ext>
                  </a:extLst>
                </a:gridCol>
                <a:gridCol w="794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6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226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Показатель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2021 г.</a:t>
                      </a: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2022 г.</a:t>
                      </a: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2023 г.</a:t>
                      </a: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2024 г.</a:t>
                      </a:r>
                    </a:p>
                  </a:txBody>
                  <a:tcPr marL="66083" marR="66083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2025 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2026 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2027 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план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факт</a:t>
                      </a:r>
                    </a:p>
                  </a:txBody>
                  <a:tcPr marL="66083" marR="6608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981322"/>
                  </a:ext>
                </a:extLst>
              </a:tr>
              <a:tr h="1982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Удельный вес научных работников (исследователей), имеющих ученую степень кандидата или доктора наук, в общей численности научных работников (исследователей)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37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41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46,5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22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Количество научных работников и педагогических работников, прошедших повышение квалификации, чел.</a:t>
                      </a:r>
                      <a:endParaRPr lang="ru-RU" sz="1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26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130550" y="17097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6BD59BAB-D2F5-45C9-88B3-3D029B1F6D8E}"/>
              </a:ext>
            </a:extLst>
          </p:cNvPr>
          <p:cNvSpPr txBox="1">
            <a:spLocks/>
          </p:cNvSpPr>
          <p:nvPr/>
        </p:nvSpPr>
        <p:spPr>
          <a:xfrm>
            <a:off x="11712624" y="116633"/>
            <a:ext cx="479376" cy="28803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533FABD-833F-44BB-85C6-5FD69B13CC1C}" type="slidenum">
              <a:rPr lang="ru-RU" altLang="ru-RU" sz="1400" b="1" smtClean="0">
                <a:solidFill>
                  <a:schemeClr val="bg1"/>
                </a:solidFill>
              </a:rPr>
              <a:pPr>
                <a:defRPr/>
              </a:pPr>
              <a:t>59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97E37FB-3559-4F1A-9764-68672143B54F}"/>
              </a:ext>
            </a:extLst>
          </p:cNvPr>
          <p:cNvSpPr/>
          <p:nvPr/>
        </p:nvSpPr>
        <p:spPr>
          <a:xfrm>
            <a:off x="1127448" y="5673971"/>
            <a:ext cx="27796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ea typeface="Calibri" panose="020F0502020204030204" pitchFamily="34" charset="0"/>
              </a:rPr>
              <a:t>*</a:t>
            </a:r>
            <a:endParaRPr lang="ru-RU" sz="1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6DC6E7-E42D-4833-9F41-1BD36A9F0856}"/>
              </a:ext>
            </a:extLst>
          </p:cNvPr>
          <p:cNvSpPr/>
          <p:nvPr/>
        </p:nvSpPr>
        <p:spPr>
          <a:xfrm>
            <a:off x="1343472" y="5652537"/>
            <a:ext cx="10225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Цифры в п. 8 даны по количеству работников, прошедших повышение квалификации по программам </a:t>
            </a:r>
            <a:r>
              <a:rPr lang="ru-RU" sz="1600" dirty="0" err="1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ВолНЦ</a:t>
            </a:r>
            <a:r>
              <a:rPr lang="ru-RU" sz="16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 РАН. </a:t>
            </a:r>
          </a:p>
          <a:p>
            <a:r>
              <a:rPr lang="ru-RU" sz="16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При этом в 2023 г. 11 чел. прошли обучение по 2 программам ДПО, 1 чел. – по 3.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B6C3AEC-0D23-4C93-95C9-16C06D7300F2}"/>
              </a:ext>
            </a:extLst>
          </p:cNvPr>
          <p:cNvSpPr/>
          <p:nvPr/>
        </p:nvSpPr>
        <p:spPr>
          <a:xfrm>
            <a:off x="1775520" y="349316"/>
            <a:ext cx="9143999" cy="707886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txBody>
          <a:bodyPr vert="horz" wrap="square" lIns="91440" tIns="45720" rIns="91440" bIns="4572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  <a:cs typeface="+mn-cs"/>
              </a:rPr>
              <a:t>Приоритет 2. Развитие кадрового потенциала</a:t>
            </a:r>
          </a:p>
        </p:txBody>
      </p:sp>
    </p:spTree>
    <p:extLst>
      <p:ext uri="{BB962C8B-B14F-4D97-AF65-F5344CB8AC3E}">
        <p14:creationId xmlns:p14="http://schemas.microsoft.com/office/powerpoint/2010/main" val="6729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F1A152-12F8-4A41-9F5C-6AB291046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29890"/>
            <a:ext cx="10972800" cy="418058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  <a:ea typeface="+mn-ea"/>
                <a:cs typeface="Arial" charset="0"/>
              </a:rPr>
              <a:t>Встраивание ВолНЦ РАН в решение стратегических задач в области </a:t>
            </a:r>
            <a:br>
              <a:rPr lang="ru-RU" sz="2000" b="1" dirty="0">
                <a:solidFill>
                  <a:srgbClr val="C00000"/>
                </a:solidFill>
                <a:ea typeface="+mn-ea"/>
                <a:cs typeface="Arial" charset="0"/>
              </a:rPr>
            </a:br>
            <a:r>
              <a:rPr lang="ru-RU" sz="2000" b="1" dirty="0">
                <a:solidFill>
                  <a:srgbClr val="C00000"/>
                </a:solidFill>
                <a:ea typeface="+mn-ea"/>
                <a:cs typeface="Arial" charset="0"/>
              </a:rPr>
              <a:t>пространственного развития 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1C7BD643-6217-4BBF-9177-02E556C7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448" y="64765"/>
            <a:ext cx="1872207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33FABD-833F-44BB-85C6-5FD69B13CC1C}" type="slidenum">
              <a:rPr kumimoji="0" lang="ru-RU" altLang="ru-RU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alt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AB17295-5A09-4B82-ACAA-ACD7236A21EC}"/>
              </a:ext>
            </a:extLst>
          </p:cNvPr>
          <p:cNvSpPr/>
          <p:nvPr/>
        </p:nvSpPr>
        <p:spPr>
          <a:xfrm>
            <a:off x="178800" y="4694724"/>
            <a:ext cx="7556117" cy="1162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619959D-324B-4461-982B-9EC0D44B5D79}"/>
              </a:ext>
            </a:extLst>
          </p:cNvPr>
          <p:cNvSpPr/>
          <p:nvPr/>
        </p:nvSpPr>
        <p:spPr>
          <a:xfrm>
            <a:off x="145624" y="6144693"/>
            <a:ext cx="11900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Источник: </a:t>
            </a:r>
            <a:r>
              <a:rPr lang="ru-RU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материалы Заседания Совета при Президенте РФ по стратегическому развитию и национальным проектам, 08.12.2025 г.; </a:t>
            </a:r>
            <a:r>
              <a:rPr kumimoji="0" lang="ru-RU" sz="1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аналитическая записка АСИ «Горизонт 2040. Белая книга»; </a:t>
            </a:r>
            <a:r>
              <a:rPr lang="ru-RU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доклад ИНП РАН «Россия 2035: пространство развития»; Единый план по достижению национальных целей развития РФ до 2030 г. и на перспективу до 2036 г.; доклад ЦМАКП «О контурах долгосрочного прогноза…и что это значит для Арктики».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E050203D-7CE2-4AC4-B181-1D7F118EE5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71587"/>
              </p:ext>
            </p:extLst>
          </p:nvPr>
        </p:nvGraphicFramePr>
        <p:xfrm>
          <a:off x="166255" y="1129385"/>
          <a:ext cx="6357100" cy="46009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48820">
                  <a:extLst>
                    <a:ext uri="{9D8B030D-6E8A-4147-A177-3AD203B41FA5}">
                      <a16:colId xmlns:a16="http://schemas.microsoft.com/office/drawing/2014/main" val="229217856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298911043"/>
                    </a:ext>
                  </a:extLst>
                </a:gridCol>
              </a:tblGrid>
              <a:tr h="2845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Вызовы </a:t>
                      </a:r>
                      <a:r>
                        <a:rPr kumimoji="0" lang="ru-RU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сегодняшего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дня: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7357921"/>
                  </a:ext>
                </a:extLst>
              </a:tr>
              <a:tr h="1126962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необходимость 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синхронизации Стратегии пространственного развития со сформированными стратегиями, планами, национальными проектами и отраслевыми планами</a:t>
                      </a:r>
                      <a:r>
                        <a:rPr lang="ru-RU" sz="1600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;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60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6552081"/>
                  </a:ext>
                </a:extLst>
              </a:tr>
              <a:tr h="600071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усиление неоднородности российского пространства и его фрагментация</a:t>
                      </a:r>
                      <a:r>
                        <a:rPr lang="ru-RU" sz="1600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нарастание площади экономической периферии;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60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4076147"/>
                  </a:ext>
                </a:extLst>
              </a:tr>
              <a:tr h="600071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необходимость 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выявления и поддержки развития новых точек роста меж- и </a:t>
                      </a:r>
                      <a:r>
                        <a:rPr lang="ru-RU" sz="1600" b="1" kern="1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внутрирегионального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значения</a:t>
                      </a:r>
                      <a:r>
                        <a:rPr lang="ru-RU" sz="1600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;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60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75495628"/>
                  </a:ext>
                </a:extLst>
              </a:tr>
              <a:tr h="775701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высокие темпы урбанизации</a:t>
                      </a:r>
                      <a:r>
                        <a:rPr lang="ru-RU" sz="1600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которая ведет к уничтожению института </a:t>
                      </a:r>
                      <a:r>
                        <a:rPr lang="ru-RU" sz="1600" kern="1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многопоколенческой</a:t>
                      </a:r>
                      <a:r>
                        <a:rPr lang="ru-RU" sz="1600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семьи, разрыву естественных социальных связей,  возникновению экологических проблем, транспортных коллапсов и т.д.;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60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0144410"/>
                  </a:ext>
                </a:extLst>
              </a:tr>
              <a:tr h="775701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необходимость системного и опережающего развития сельской инфраструктуры</a:t>
                      </a:r>
                      <a:r>
                        <a:rPr lang="ru-RU" sz="1600" kern="1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что позволит удержать людей и увеличить производство, от которого во многом зависит будущее нашей страны.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600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6931758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3FC12BD-0D79-4C06-A226-D059970B09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965149"/>
              </p:ext>
            </p:extLst>
          </p:nvPr>
        </p:nvGraphicFramePr>
        <p:xfrm>
          <a:off x="6978327" y="1106706"/>
          <a:ext cx="5022328" cy="47944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22328">
                  <a:extLst>
                    <a:ext uri="{9D8B030D-6E8A-4147-A177-3AD203B41FA5}">
                      <a16:colId xmlns:a16="http://schemas.microsoft.com/office/drawing/2014/main" val="2112073239"/>
                    </a:ext>
                  </a:extLst>
                </a:gridCol>
              </a:tblGrid>
              <a:tr h="2845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Вклад </a:t>
                      </a:r>
                      <a:r>
                        <a:rPr kumimoji="0" lang="ru-RU" sz="16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ВолНЦ</a:t>
                      </a: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в решение вызовов:</a:t>
                      </a: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9621131"/>
                  </a:ext>
                </a:extLst>
              </a:tr>
              <a:tr h="1126962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Разработка концептуальных основ и практических рекомендаций по формированию системы научно-методического обеспечения разработки и реализации стратегии сбалансированного пространственного развития до 2030 г. на макро- и региональном уровнях;</a:t>
                      </a: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230841"/>
                  </a:ext>
                </a:extLst>
              </a:tr>
              <a:tr h="600071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Исследование проблем обеспечения сбалансированности пространства (систем расселения и размещения производительных сил);</a:t>
                      </a: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006033"/>
                  </a:ext>
                </a:extLst>
              </a:tr>
              <a:tr h="600071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Исследование агломераций «второго эшелона» (с численностью населения менее 500 тыс. чел.), опорных </a:t>
                      </a:r>
                      <a:r>
                        <a:rPr kumimoji="0" lang="ru-RU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населенных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 пунктов;</a:t>
                      </a: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4297453"/>
                  </a:ext>
                </a:extLst>
              </a:tr>
              <a:tr h="775701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Ра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зработка механизмов и стратегических приоритетов развития малых и средних городов, сельских территорий;</a:t>
                      </a: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7489136"/>
                  </a:ext>
                </a:extLst>
              </a:tr>
              <a:tr h="775701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Разработка стандарта качества жизни на сельских территориях и механизмов его реализации.</a:t>
                      </a: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942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526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840602"/>
              </p:ext>
            </p:extLst>
          </p:nvPr>
        </p:nvGraphicFramePr>
        <p:xfrm>
          <a:off x="767408" y="1180107"/>
          <a:ext cx="10873209" cy="515056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76283">
                  <a:extLst>
                    <a:ext uri="{9D8B030D-6E8A-4147-A177-3AD203B41FA5}">
                      <a16:colId xmlns:a16="http://schemas.microsoft.com/office/drawing/2014/main" val="2929132533"/>
                    </a:ext>
                  </a:extLst>
                </a:gridCol>
                <a:gridCol w="4354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445">
                  <a:extLst>
                    <a:ext uri="{9D8B030D-6E8A-4147-A177-3AD203B41FA5}">
                      <a16:colId xmlns:a16="http://schemas.microsoft.com/office/drawing/2014/main" val="737031365"/>
                    </a:ext>
                  </a:extLst>
                </a:gridCol>
                <a:gridCol w="748445">
                  <a:extLst>
                    <a:ext uri="{9D8B030D-6E8A-4147-A177-3AD203B41FA5}">
                      <a16:colId xmlns:a16="http://schemas.microsoft.com/office/drawing/2014/main" val="2640907418"/>
                    </a:ext>
                  </a:extLst>
                </a:gridCol>
                <a:gridCol w="748445">
                  <a:extLst>
                    <a:ext uri="{9D8B030D-6E8A-4147-A177-3AD203B41FA5}">
                      <a16:colId xmlns:a16="http://schemas.microsoft.com/office/drawing/2014/main" val="1002753983"/>
                    </a:ext>
                  </a:extLst>
                </a:gridCol>
                <a:gridCol w="748445">
                  <a:extLst>
                    <a:ext uri="{9D8B030D-6E8A-4147-A177-3AD203B41FA5}">
                      <a16:colId xmlns:a16="http://schemas.microsoft.com/office/drawing/2014/main" val="1116808476"/>
                    </a:ext>
                  </a:extLst>
                </a:gridCol>
                <a:gridCol w="884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0548">
                  <a:extLst>
                    <a:ext uri="{9D8B030D-6E8A-4147-A177-3AD203B41FA5}">
                      <a16:colId xmlns:a16="http://schemas.microsoft.com/office/drawing/2014/main" val="1984800138"/>
                    </a:ext>
                  </a:extLst>
                </a:gridCol>
                <a:gridCol w="762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05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562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Показатель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2021 г.</a:t>
                      </a: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2022 г.</a:t>
                      </a: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2023г.</a:t>
                      </a: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2024г.</a:t>
                      </a:r>
                    </a:p>
                  </a:txBody>
                  <a:tcPr marL="66083" marR="66083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2025  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2026 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2027 г.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6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план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факт</a:t>
                      </a:r>
                      <a:endParaRPr lang="ru-RU" sz="1600" dirty="0"/>
                    </a:p>
                  </a:txBody>
                  <a:tcPr marL="66083" marR="6608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167178"/>
                  </a:ext>
                </a:extLst>
              </a:tr>
              <a:tr h="39178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Количество реализованных программ ДПО, ед.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19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Число цитирований публикаций в РИНЦ, ед.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6425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6306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6550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6561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6700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4835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7 000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7 300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5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Индекс </a:t>
                      </a:r>
                      <a:r>
                        <a:rPr lang="ru-RU" sz="1600" dirty="0" err="1">
                          <a:effectLst/>
                        </a:rPr>
                        <a:t>Хирша</a:t>
                      </a:r>
                      <a:r>
                        <a:rPr lang="ru-RU" sz="1600" dirty="0">
                          <a:effectLst/>
                        </a:rPr>
                        <a:t> организации по публикациям в РИНЦ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77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85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541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Средневзвешенный </a:t>
                      </a:r>
                      <a:r>
                        <a:rPr lang="ru-RU" sz="1600" dirty="0" err="1">
                          <a:effectLst/>
                        </a:rPr>
                        <a:t>импакт</a:t>
                      </a:r>
                      <a:r>
                        <a:rPr lang="ru-RU" sz="1600" dirty="0">
                          <a:effectLst/>
                        </a:rPr>
                        <a:t>-фактор журналов, в которых были опубликованы статьи организации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1,236		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1,163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1,249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1,348	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1,400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1,336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1,500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1,600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5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Количество монографий, научно-аналитических изданий, ед.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3050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Количество обращений (посещаемость) официальных сайтов и (или) страниц организации, размещенных в информационно-телекоммуникационной сети «Интернет», ед.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269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279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280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285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15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Организация и проведение научно-практических конференций, в т.ч. с международным участием, ед.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3874538"/>
                  </a:ext>
                </a:extLst>
              </a:tr>
            </a:tbl>
          </a:graphicData>
        </a:graphic>
      </p:graphicFrame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1BC89089-F11B-4A62-A486-45F471E0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60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F289421-DCC7-455A-8331-C27D83A08BB4}"/>
              </a:ext>
            </a:extLst>
          </p:cNvPr>
          <p:cNvSpPr/>
          <p:nvPr/>
        </p:nvSpPr>
        <p:spPr>
          <a:xfrm>
            <a:off x="1775520" y="404665"/>
            <a:ext cx="9143999" cy="707886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txBody>
          <a:bodyPr vert="horz" wrap="square" lIns="91440" tIns="45720" rIns="91440" bIns="4572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  <a:cs typeface="+mn-cs"/>
              </a:rPr>
              <a:t>Приоритет 3. Развитие эффективной коммуникации</a:t>
            </a:r>
          </a:p>
        </p:txBody>
      </p:sp>
    </p:spTree>
    <p:extLst>
      <p:ext uri="{BB962C8B-B14F-4D97-AF65-F5344CB8AC3E}">
        <p14:creationId xmlns:p14="http://schemas.microsoft.com/office/powerpoint/2010/main" val="12665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162174"/>
              </p:ext>
            </p:extLst>
          </p:nvPr>
        </p:nvGraphicFramePr>
        <p:xfrm>
          <a:off x="1127448" y="1196752"/>
          <a:ext cx="10369152" cy="489654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92258">
                  <a:extLst>
                    <a:ext uri="{9D8B030D-6E8A-4147-A177-3AD203B41FA5}">
                      <a16:colId xmlns:a16="http://schemas.microsoft.com/office/drawing/2014/main" val="2929132533"/>
                    </a:ext>
                  </a:extLst>
                </a:gridCol>
                <a:gridCol w="390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89896132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64090741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002753983"/>
                    </a:ext>
                  </a:extLst>
                </a:gridCol>
                <a:gridCol w="785423">
                  <a:extLst>
                    <a:ext uri="{9D8B030D-6E8A-4147-A177-3AD203B41FA5}">
                      <a16:colId xmlns:a16="http://schemas.microsoft.com/office/drawing/2014/main" val="1116808476"/>
                    </a:ext>
                  </a:extLst>
                </a:gridCol>
                <a:gridCol w="756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5282">
                  <a:extLst>
                    <a:ext uri="{9D8B030D-6E8A-4147-A177-3AD203B41FA5}">
                      <a16:colId xmlns:a16="http://schemas.microsoft.com/office/drawing/2014/main" val="1984800138"/>
                    </a:ext>
                  </a:extLst>
                </a:gridCol>
                <a:gridCol w="737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60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638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Показатель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2021 г.</a:t>
                      </a: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2022 г.</a:t>
                      </a: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2023 г.</a:t>
                      </a: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2024 г.</a:t>
                      </a:r>
                    </a:p>
                  </a:txBody>
                  <a:tcPr marL="66083" marR="66083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2025  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2026 г.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2027 г.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план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факт</a:t>
                      </a:r>
                      <a:endParaRPr lang="ru-RU" sz="1600" dirty="0"/>
                    </a:p>
                  </a:txBody>
                  <a:tcPr marL="66083" marR="6608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167178"/>
                  </a:ext>
                </a:extLst>
              </a:tr>
              <a:tr h="17554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Организация и поведение научных и научно-практических семинаров, совместных с ведущими российскими и зарубежными научными и научно-образовательными учреждениями, ед.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70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Участие в сессиях, заседаниях, конференциях, международных, научных организаций, раз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195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125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Количество </a:t>
                      </a:r>
                      <a:r>
                        <a:rPr lang="ru-RU" sz="18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заключенных</a:t>
                      </a: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соглашений с отечественными и зарубежными научными и образовательными организациями, ед.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1BC89089-F11B-4A62-A486-45F471E0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61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97B613A-51D2-432C-90DC-68637136C008}"/>
              </a:ext>
            </a:extLst>
          </p:cNvPr>
          <p:cNvSpPr/>
          <p:nvPr/>
        </p:nvSpPr>
        <p:spPr>
          <a:xfrm>
            <a:off x="1775520" y="404665"/>
            <a:ext cx="9143999" cy="707886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txBody>
          <a:bodyPr vert="horz" wrap="square" lIns="91440" tIns="45720" rIns="91440" bIns="4572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  <a:cs typeface="+mn-cs"/>
              </a:rPr>
              <a:t>Приоритет 3. Развитие эффективной коммуникации</a:t>
            </a:r>
          </a:p>
        </p:txBody>
      </p:sp>
    </p:spTree>
    <p:extLst>
      <p:ext uri="{BB962C8B-B14F-4D97-AF65-F5344CB8AC3E}">
        <p14:creationId xmlns:p14="http://schemas.microsoft.com/office/powerpoint/2010/main" val="369120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8D084B-6B59-40AC-948D-8B0FC334484B}"/>
              </a:ext>
            </a:extLst>
          </p:cNvPr>
          <p:cNvSpPr/>
          <p:nvPr/>
        </p:nvSpPr>
        <p:spPr>
          <a:xfrm>
            <a:off x="1775520" y="344850"/>
            <a:ext cx="9143999" cy="707886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txBody>
          <a:bodyPr vert="horz" wrap="square" lIns="91440" tIns="45720" rIns="91440" bIns="4572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  <a:cs typeface="+mn-cs"/>
              </a:rPr>
              <a:t>Приоритет 4. Научно-методическое обеспечение решения народнохозяйственных задач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177362"/>
              </p:ext>
            </p:extLst>
          </p:nvPr>
        </p:nvGraphicFramePr>
        <p:xfrm>
          <a:off x="911424" y="1077167"/>
          <a:ext cx="10801201" cy="5435983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522146">
                  <a:extLst>
                    <a:ext uri="{9D8B030D-6E8A-4147-A177-3AD203B41FA5}">
                      <a16:colId xmlns:a16="http://schemas.microsoft.com/office/drawing/2014/main" val="3577757697"/>
                    </a:ext>
                  </a:extLst>
                </a:gridCol>
                <a:gridCol w="3156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417">
                  <a:extLst>
                    <a:ext uri="{9D8B030D-6E8A-4147-A177-3AD203B41FA5}">
                      <a16:colId xmlns:a16="http://schemas.microsoft.com/office/drawing/2014/main" val="2896811305"/>
                    </a:ext>
                  </a:extLst>
                </a:gridCol>
                <a:gridCol w="854417">
                  <a:extLst>
                    <a:ext uri="{9D8B030D-6E8A-4147-A177-3AD203B41FA5}">
                      <a16:colId xmlns:a16="http://schemas.microsoft.com/office/drawing/2014/main" val="4104552748"/>
                    </a:ext>
                  </a:extLst>
                </a:gridCol>
                <a:gridCol w="818406">
                  <a:extLst>
                    <a:ext uri="{9D8B030D-6E8A-4147-A177-3AD203B41FA5}">
                      <a16:colId xmlns:a16="http://schemas.microsoft.com/office/drawing/2014/main" val="2969970799"/>
                    </a:ext>
                  </a:extLst>
                </a:gridCol>
                <a:gridCol w="818406">
                  <a:extLst>
                    <a:ext uri="{9D8B030D-6E8A-4147-A177-3AD203B41FA5}">
                      <a16:colId xmlns:a16="http://schemas.microsoft.com/office/drawing/2014/main" val="2031866511"/>
                    </a:ext>
                  </a:extLst>
                </a:gridCol>
                <a:gridCol w="1007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2499">
                  <a:extLst>
                    <a:ext uri="{9D8B030D-6E8A-4147-A177-3AD203B41FA5}">
                      <a16:colId xmlns:a16="http://schemas.microsoft.com/office/drawing/2014/main" val="152718021"/>
                    </a:ext>
                  </a:extLst>
                </a:gridCol>
                <a:gridCol w="1007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0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024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Показатель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2021 г.</a:t>
                      </a: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2022 г.</a:t>
                      </a: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2023 г.</a:t>
                      </a: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2024 г.</a:t>
                      </a:r>
                    </a:p>
                  </a:txBody>
                  <a:tcPr marL="66083" marR="66083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2025  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2026  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2027  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083" marR="66083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2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план</a:t>
                      </a:r>
                    </a:p>
                  </a:txBody>
                  <a:tcPr marL="66083" marR="66083" marT="0" marB="0"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факт</a:t>
                      </a:r>
                      <a:endParaRPr lang="ru-RU" sz="1600" dirty="0"/>
                    </a:p>
                  </a:txBody>
                  <a:tcPr marL="66083" marR="66083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0703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Количество аналитических записок, ед.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r>
                        <a:rPr lang="en-US" sz="1800" dirty="0">
                          <a:effectLst/>
                        </a:rPr>
                        <a:t>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Проведение научной экспертизы документов, разрабатываемых органами государственной власти и местного самоуправления, ед.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Подготовка заключений, предложений, справок, аналитических материалов по запросам органов власти, ед.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Выполнение исследовательских работ в целях развития народно-хозяйственного комплекса (доходы от хоздоговорной деятельности, млн. руб.)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19,2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23,9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28,8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35,2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38,7</a:t>
                      </a:r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0F3E8BCB-A7AF-4108-9FF8-2231AA24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62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29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93CFA09D-4C81-4723-B01C-E92983F0F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986903"/>
              </p:ext>
            </p:extLst>
          </p:nvPr>
        </p:nvGraphicFramePr>
        <p:xfrm>
          <a:off x="911424" y="981036"/>
          <a:ext cx="10801200" cy="549594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747450">
                  <a:extLst>
                    <a:ext uri="{9D8B030D-6E8A-4147-A177-3AD203B41FA5}">
                      <a16:colId xmlns:a16="http://schemas.microsoft.com/office/drawing/2014/main" val="1271241870"/>
                    </a:ext>
                  </a:extLst>
                </a:gridCol>
                <a:gridCol w="3053750">
                  <a:extLst>
                    <a:ext uri="{9D8B030D-6E8A-4147-A177-3AD203B41FA5}">
                      <a16:colId xmlns:a16="http://schemas.microsoft.com/office/drawing/2014/main" val="3152636086"/>
                    </a:ext>
                  </a:extLst>
                </a:gridCol>
              </a:tblGrid>
              <a:tr h="37387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Научно-организационные задачи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Ориентиры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410525"/>
                  </a:ext>
                </a:extLst>
              </a:tr>
              <a:tr h="6542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+mn-lt"/>
                        </a:rPr>
                        <a:t>Выполнение государственного задания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>
                          <a:solidFill>
                            <a:srgbClr val="002060"/>
                          </a:solidFill>
                        </a:rPr>
                        <a:t>(руководители подразделений)</a:t>
                      </a:r>
                      <a:endParaRPr lang="ru-RU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Выполнение целей, задач и показателей, заявленных в темах НИР по </a:t>
                      </a:r>
                      <a:r>
                        <a:rPr lang="ru-RU" sz="1800" b="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госзаданию</a:t>
                      </a:r>
                      <a:endParaRPr lang="ru-RU" sz="1800" b="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4676"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Аккредитация лаборатории изучения качества молока и молочных продуктов и лаборатории молекулярно-генетической и иммуногенетической экспертизы (</a:t>
                      </a:r>
                      <a:r>
                        <a:rPr lang="ru-RU" sz="1800" b="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Мазилов</a:t>
                      </a:r>
                      <a:r>
                        <a:rPr lang="ru-RU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Е.А.)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Лицензии лабораторий</a:t>
                      </a:r>
                    </a:p>
                    <a:p>
                      <a:pPr marL="0" indent="0" algn="l" defTabSz="914400" rtl="0" eaLnBrk="1" latinLnBrk="0" hangingPunct="1">
                        <a:buFontTx/>
                        <a:buNone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доходов от хоздоговорной деятельности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374259"/>
                  </a:ext>
                </a:extLst>
              </a:tr>
              <a:tr h="4798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Ориентир</a:t>
                      </a:r>
                      <a:r>
                        <a:rPr lang="ru-RU" sz="1800" b="0" kern="1200" baseline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на получение практических результатов исследований</a:t>
                      </a:r>
                      <a:endParaRPr lang="ru-RU" sz="1800" b="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РИД, хоздоговорная деятельность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334903"/>
                  </a:ext>
                </a:extLst>
              </a:tr>
              <a:tr h="8041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Расширение системы стажировок и повышения квалификации сотрудников учреждения по направлениям его деятельности (Бойцова Н.Н., руководители подразделений).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Свидетельства о повышении квалификации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192138"/>
                  </a:ext>
                </a:extLst>
              </a:tr>
              <a:tr h="8041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журналов </a:t>
                      </a:r>
                      <a:r>
                        <a:rPr lang="ru-RU" sz="1800" b="0" kern="120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ВолНЦ</a:t>
                      </a:r>
                      <a:r>
                        <a:rPr lang="ru-RU" sz="1800" b="0" kern="1200" baseline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РАН</a:t>
                      </a:r>
                      <a:r>
                        <a:rPr lang="ru-RU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baseline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(Третьякова О.В., Ускова Т.В., </a:t>
                      </a:r>
                      <a:r>
                        <a:rPr lang="ru-RU" sz="1800" b="0" kern="1200" baseline="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Калачикова</a:t>
                      </a:r>
                      <a:r>
                        <a:rPr lang="ru-RU" sz="1800" b="0" kern="1200" baseline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О.Н., Кожевников С.А., </a:t>
                      </a:r>
                      <a:r>
                        <a:rPr lang="ru-RU" sz="1800" b="0" kern="1200" baseline="0" dirty="0" err="1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Мазилов</a:t>
                      </a:r>
                      <a:r>
                        <a:rPr lang="ru-RU" sz="1800" b="0" kern="1200" baseline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Е.А.)</a:t>
                      </a:r>
                      <a:endParaRPr lang="ru-RU" sz="1800" b="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Выведение журнала на новый уровень (статус, цитируемость)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331435"/>
                  </a:ext>
                </a:extLst>
              </a:tr>
              <a:tr h="804121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rgbClr val="002060"/>
                          </a:solidFill>
                          <a:latin typeface="+mn-lt"/>
                        </a:rPr>
                        <a:t>Продолжение активной работы по подготовке публикаций в журналы ядра РИНЦ (</a:t>
                      </a:r>
                      <a:r>
                        <a:rPr lang="ru-RU" sz="1800" b="0" kern="1200" baseline="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руководители подразделений)</a:t>
                      </a:r>
                      <a:endParaRPr lang="ru-RU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Согласно плановым задачам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757720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B9ED58E-599D-4071-8E75-B4B69FC6AE2C}"/>
              </a:ext>
            </a:extLst>
          </p:cNvPr>
          <p:cNvSpPr/>
          <p:nvPr/>
        </p:nvSpPr>
        <p:spPr>
          <a:xfrm>
            <a:off x="1775520" y="260649"/>
            <a:ext cx="9143999" cy="707886"/>
          </a:xfrm>
          <a:prstGeom prst="rect">
            <a:avLst/>
          </a:prstGeom>
          <a:noFill/>
          <a:ln w="9525">
            <a:noFill/>
            <a:headEnd type="none" w="med" len="med"/>
            <a:tailEnd type="none" w="med" len="med"/>
          </a:ln>
        </p:spPr>
        <p:txBody>
          <a:bodyPr vert="horz" wrap="square" lIns="91440" tIns="45720" rIns="91440" bIns="4572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  <a:cs typeface="+mn-cs"/>
              </a:rPr>
              <a:t>Важнейшие задачи </a:t>
            </a:r>
            <a:r>
              <a:rPr lang="ru-RU" b="1" dirty="0" err="1">
                <a:solidFill>
                  <a:srgbClr val="C00000"/>
                </a:solidFill>
                <a:latin typeface="+mn-lt"/>
                <a:cs typeface="+mn-cs"/>
              </a:rPr>
              <a:t>ВолНЦ</a:t>
            </a:r>
            <a:r>
              <a:rPr lang="ru-RU" b="1" dirty="0">
                <a:solidFill>
                  <a:srgbClr val="C00000"/>
                </a:solidFill>
                <a:latin typeface="+mn-lt"/>
                <a:cs typeface="+mn-cs"/>
              </a:rPr>
              <a:t> РАН на 2026 год 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6D48DE7B-BEFD-4A19-A2E7-B1580102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12624" y="116633"/>
            <a:ext cx="479376" cy="288032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63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0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39985" y="1916229"/>
            <a:ext cx="3545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C0000"/>
                </a:solidFill>
                <a:latin typeface="+mn-lt"/>
                <a:cs typeface="+mn-cs"/>
              </a:rPr>
              <a:t>Благодарю за внимание!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00434" y="4070467"/>
            <a:ext cx="6111875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rgbClr val="1D4779"/>
                </a:solidFill>
                <a:latin typeface="+mn-lt"/>
              </a:rPr>
              <a:t>Федеральное государственное бюджетное учреждение науки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rgbClr val="1D4779"/>
                </a:solidFill>
                <a:latin typeface="+mn-lt"/>
              </a:rPr>
              <a:t>«Вологодский научный центр Российской академии наук»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rgbClr val="1D4779"/>
                </a:solidFill>
                <a:latin typeface="+mn-lt"/>
              </a:rPr>
              <a:t>(ФГБУН ВолНЦ РАН)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500" b="1" dirty="0">
              <a:solidFill>
                <a:srgbClr val="1D4779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rgbClr val="1D4779"/>
                </a:solidFill>
                <a:latin typeface="+mn-lt"/>
              </a:rPr>
              <a:t>Россия, 160014, г. Вологда, ул. Горького, д. 56а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rgbClr val="1D4779"/>
                </a:solidFill>
                <a:latin typeface="+mn-lt"/>
              </a:rPr>
              <a:t>Телефон: (8172) 59-78-03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rgbClr val="1D4779"/>
                </a:solidFill>
                <a:latin typeface="+mn-lt"/>
              </a:rPr>
              <a:t>www.v</a:t>
            </a:r>
            <a:r>
              <a:rPr lang="en-US" sz="1500" b="1" dirty="0" err="1">
                <a:solidFill>
                  <a:srgbClr val="1D4779"/>
                </a:solidFill>
                <a:latin typeface="+mn-lt"/>
              </a:rPr>
              <a:t>olnc</a:t>
            </a:r>
            <a:r>
              <a:rPr lang="ru-RU" sz="1500" b="1" dirty="0">
                <a:solidFill>
                  <a:srgbClr val="1D4779"/>
                </a:solidFill>
                <a:latin typeface="+mn-lt"/>
              </a:rPr>
              <a:t>.</a:t>
            </a:r>
            <a:r>
              <a:rPr lang="ru-RU" sz="1500" b="1" dirty="0" err="1">
                <a:solidFill>
                  <a:srgbClr val="1D4779"/>
                </a:solidFill>
                <a:latin typeface="+mn-lt"/>
              </a:rPr>
              <a:t>ru</a:t>
            </a:r>
            <a:endParaRPr lang="ru-RU" sz="1500" b="1" dirty="0">
              <a:solidFill>
                <a:srgbClr val="1D4779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rgbClr val="1D4779"/>
                </a:solidFill>
                <a:latin typeface="+mn-lt"/>
              </a:rPr>
              <a:t>E-</a:t>
            </a:r>
            <a:r>
              <a:rPr lang="ru-RU" sz="1500" b="1" dirty="0" err="1">
                <a:solidFill>
                  <a:srgbClr val="1D4779"/>
                </a:solidFill>
                <a:latin typeface="+mn-lt"/>
              </a:rPr>
              <a:t>mail</a:t>
            </a:r>
            <a:r>
              <a:rPr lang="ru-RU" sz="1500" b="1" dirty="0">
                <a:solidFill>
                  <a:srgbClr val="1D4779"/>
                </a:solidFill>
                <a:latin typeface="+mn-lt"/>
              </a:rPr>
              <a:t>: </a:t>
            </a:r>
            <a:r>
              <a:rPr lang="ru-RU" sz="1500" b="1" dirty="0" err="1">
                <a:solidFill>
                  <a:srgbClr val="1D4779"/>
                </a:solidFill>
                <a:latin typeface="+mn-lt"/>
              </a:rPr>
              <a:t>common@v</a:t>
            </a:r>
            <a:r>
              <a:rPr lang="en-US" sz="1500" b="1" dirty="0" err="1">
                <a:solidFill>
                  <a:srgbClr val="1D4779"/>
                </a:solidFill>
                <a:latin typeface="+mn-lt"/>
              </a:rPr>
              <a:t>olnc</a:t>
            </a:r>
            <a:r>
              <a:rPr lang="ru-RU" sz="1500" b="1" dirty="0">
                <a:solidFill>
                  <a:srgbClr val="1D4779"/>
                </a:solidFill>
                <a:latin typeface="+mn-lt"/>
              </a:rPr>
              <a:t>.</a:t>
            </a:r>
            <a:r>
              <a:rPr lang="ru-RU" sz="1500" b="1" dirty="0" err="1">
                <a:solidFill>
                  <a:srgbClr val="1D4779"/>
                </a:solidFill>
                <a:latin typeface="+mn-lt"/>
              </a:rPr>
              <a:t>ru</a:t>
            </a:r>
            <a:endParaRPr lang="ru-RU" sz="1500" b="1" dirty="0">
              <a:solidFill>
                <a:srgbClr val="1D4779"/>
              </a:solidFill>
              <a:latin typeface="+mn-lt"/>
            </a:endParaRPr>
          </a:p>
        </p:txBody>
      </p:sp>
      <p:pic>
        <p:nvPicPr>
          <p:cNvPr id="59395" name="Picture 2" descr="Y:\Мои рисунки\Логотипы\Лого ВолНЦ РАН\Логотип ВолНЦ РАН 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5439" y="2687755"/>
            <a:ext cx="1381125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324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F1A152-12F8-4A41-9F5C-6AB291046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4664"/>
            <a:ext cx="10972800" cy="418058"/>
          </a:xfrm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  <a:ea typeface="+mn-ea"/>
                <a:cs typeface="Arial" charset="0"/>
              </a:rPr>
              <a:t>Встраивание ВолНЦ РАН в решение стратегических задач в области АПК 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1C7BD643-6217-4BBF-9177-02E556C7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8448" y="64765"/>
            <a:ext cx="1872207" cy="365125"/>
          </a:xfrm>
        </p:spPr>
        <p:txBody>
          <a:bodyPr/>
          <a:lstStyle/>
          <a:p>
            <a:pPr>
              <a:defRPr/>
            </a:pPr>
            <a:fld id="{D533FABD-833F-44BB-85C6-5FD69B13CC1C}" type="slidenum">
              <a:rPr lang="ru-RU" altLang="ru-RU" sz="1400" b="1">
                <a:solidFill>
                  <a:schemeClr val="bg1"/>
                </a:solidFill>
              </a:rPr>
              <a:pPr>
                <a:defRPr/>
              </a:pPr>
              <a:t>7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AB17295-5A09-4B82-ACAA-ACD7236A21EC}"/>
              </a:ext>
            </a:extLst>
          </p:cNvPr>
          <p:cNvSpPr/>
          <p:nvPr/>
        </p:nvSpPr>
        <p:spPr>
          <a:xfrm>
            <a:off x="263352" y="1039919"/>
            <a:ext cx="7488832" cy="5224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Вызовы сегодняшнего дня по материалам записки «Горизонт 2040. Белая книга»: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зависимость от генетического материала в растениеводстве (соя, подсолнечник, сахарная свёкла) и животноводстве (птица, свинья, мясной и молочный КРС);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зависимость от технологий, обеспечивающих эффективность;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минорные ингредиенты (витамины, аминокислоты, кормовые ферменты и иммуномодуляторы, ветеринарные препараты);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сельскохозяйственная техника и программное обеспечение для высокоточного земледелия;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ингредиенты для пищевой промышленности (эмульгаторы, стабилизаторы, красители и т. д.);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дефицит человеческого капитала; 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потеря плодородия почв, по оценкам ООН, деградация почв и потеря плодородия в пересчёте на пашни вывела из оборотов 30% земель;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риск потери сегодняшних крупных экспортных рынков; 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если новые технологии выйдут на рынок, мы рискуем терять объёмы в странах, которые начнут переключаться на новые источники белков и жиров (микроорганизмы или водоросли).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619959D-324B-4461-982B-9EC0D44B5D79}"/>
              </a:ext>
            </a:extLst>
          </p:cNvPr>
          <p:cNvSpPr/>
          <p:nvPr/>
        </p:nvSpPr>
        <p:spPr>
          <a:xfrm>
            <a:off x="5159896" y="655022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Источник: аналитическая записка «Горизонт 2040. Белая книга». 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9F2F9E-03E7-436D-ABD9-83E60692A182}"/>
              </a:ext>
            </a:extLst>
          </p:cNvPr>
          <p:cNvSpPr/>
          <p:nvPr/>
        </p:nvSpPr>
        <p:spPr>
          <a:xfrm>
            <a:off x="8688288" y="1066220"/>
            <a:ext cx="3312367" cy="50538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Вклад ВолНЦ в решение вызовов:</a:t>
            </a:r>
          </a:p>
          <a:p>
            <a:pPr marL="285750" indent="-285750">
              <a:lnSpc>
                <a:spcPct val="11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Исследование направлений повышения генетического потенциала</a:t>
            </a:r>
          </a:p>
          <a:p>
            <a:pPr>
              <a:lnSpc>
                <a:spcPct val="110000"/>
              </a:lnSpc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</a:p>
          <a:p>
            <a:pPr marL="285750" indent="-285750">
              <a:lnSpc>
                <a:spcPct val="11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Разработка биопрепаратов (в перспективе 2030 г.)</a:t>
            </a:r>
          </a:p>
          <a:p>
            <a:pPr>
              <a:lnSpc>
                <a:spcPct val="110000"/>
              </a:lnSpc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</a:p>
          <a:p>
            <a:pPr>
              <a:lnSpc>
                <a:spcPct val="110000"/>
              </a:lnSpc>
            </a:pP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</a:p>
          <a:p>
            <a:pPr>
              <a:lnSpc>
                <a:spcPct val="110000"/>
              </a:lnSpc>
            </a:pP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</a:p>
          <a:p>
            <a:pPr marL="285750" indent="-285750">
              <a:lnSpc>
                <a:spcPct val="11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Исследование применения биопрепаратов для повышения плодородия почв</a:t>
            </a:r>
          </a:p>
          <a:p>
            <a:pPr>
              <a:lnSpc>
                <a:spcPct val="110000"/>
              </a:lnSpc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</a:p>
          <a:p>
            <a:pPr>
              <a:lnSpc>
                <a:spcPct val="110000"/>
              </a:lnSpc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endParaRPr lang="ru-RU" dirty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794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63E4DB-4CBE-4A1E-9B12-DA2B8417C0AC}"/>
              </a:ext>
            </a:extLst>
          </p:cNvPr>
          <p:cNvSpPr/>
          <p:nvPr/>
        </p:nvSpPr>
        <p:spPr>
          <a:xfrm>
            <a:off x="1199456" y="260649"/>
            <a:ext cx="98650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+mj-lt"/>
              </a:rPr>
              <a:t>Указ Президента Российской Федерации от 25.11.2025 г. № 858  О Стратегии государственной национальной политики Российской Федерации на период до 2036 года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8D42A38-7945-47E9-A919-67815B6C5146}"/>
              </a:ext>
            </a:extLst>
          </p:cNvPr>
          <p:cNvSpPr/>
          <p:nvPr/>
        </p:nvSpPr>
        <p:spPr>
          <a:xfrm>
            <a:off x="191344" y="1124744"/>
            <a:ext cx="8116262" cy="240065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500" dirty="0">
                <a:solidFill>
                  <a:srgbClr val="002060"/>
                </a:solidFill>
              </a:rPr>
              <a:t>7. Современное российское общество объединено общим культурным (цивилизационным) кодом, который основан на сохранении и развитии русской культуры и языка, исторического и культурного наследия всех народов Российской Федерации, интегрировании их лучших достижений в единую российскую культуру.</a:t>
            </a:r>
          </a:p>
          <a:p>
            <a:pPr>
              <a:spcAft>
                <a:spcPts val="0"/>
              </a:spcAft>
            </a:pPr>
            <a:r>
              <a:rPr lang="ru-RU" sz="1500" dirty="0">
                <a:solidFill>
                  <a:srgbClr val="002060"/>
                </a:solidFill>
              </a:rPr>
              <a:t>37. </a:t>
            </a:r>
            <a:r>
              <a:rPr lang="ru-RU" sz="1500" dirty="0">
                <a:solidFill>
                  <a:srgbClr val="C00000"/>
                </a:solidFill>
              </a:rPr>
              <a:t>Обеспечение и защита национальных интересов Российской Федерации осуществляются за счет концентрации усилий и ресурсов органов публичной власти, организаций и институтов гражданского общества на реализации следующих приоритетных направлений государственной национальной политики:</a:t>
            </a:r>
          </a:p>
          <a:p>
            <a:pPr>
              <a:spcAft>
                <a:spcPts val="0"/>
              </a:spcAft>
            </a:pPr>
            <a:r>
              <a:rPr lang="ru-RU" sz="1500" dirty="0">
                <a:solidFill>
                  <a:srgbClr val="002060"/>
                </a:solidFill>
              </a:rPr>
              <a:t>а) укрепление общероссийской гражданской идентичности (гражданского самосознания) на основе традиционных российских духовно-нравственных и культурно-исторических ценностей;</a:t>
            </a: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0B82BD17-BBF4-466C-ABDB-00E471B1341B}"/>
              </a:ext>
            </a:extLst>
          </p:cNvPr>
          <p:cNvSpPr txBox="1">
            <a:spLocks/>
          </p:cNvSpPr>
          <p:nvPr/>
        </p:nvSpPr>
        <p:spPr>
          <a:xfrm>
            <a:off x="11712624" y="116633"/>
            <a:ext cx="479376" cy="28803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533FABD-833F-44BB-85C6-5FD69B13CC1C}" type="slidenum">
              <a:rPr lang="ru-RU" altLang="ru-RU" sz="1400" b="1" smtClean="0">
                <a:solidFill>
                  <a:schemeClr val="bg1"/>
                </a:solidFill>
              </a:rPr>
              <a:pPr>
                <a:defRPr/>
              </a:pPr>
              <a:t>8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A836977-2089-4808-BEA2-4F138F8A885D}"/>
              </a:ext>
            </a:extLst>
          </p:cNvPr>
          <p:cNvSpPr/>
          <p:nvPr/>
        </p:nvSpPr>
        <p:spPr>
          <a:xfrm>
            <a:off x="264581" y="3743165"/>
            <a:ext cx="8262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+mj-lt"/>
              </a:rPr>
              <a:t>План мероприятий по реализации в 2025–2027 годах Стратегии государственной культурной политики на период</a:t>
            </a:r>
          </a:p>
          <a:p>
            <a:r>
              <a:rPr lang="ru-RU" b="1" dirty="0">
                <a:solidFill>
                  <a:srgbClr val="C00000"/>
                </a:solidFill>
                <a:latin typeface="+mj-lt"/>
              </a:rPr>
              <a:t> до 2030 года  </a:t>
            </a:r>
            <a:r>
              <a:rPr lang="ru-RU" dirty="0">
                <a:solidFill>
                  <a:srgbClr val="C00000"/>
                </a:solidFill>
                <a:latin typeface="+mj-lt"/>
              </a:rPr>
              <a:t>(Распоряжение Правительства РФ</a:t>
            </a:r>
          </a:p>
          <a:p>
            <a:r>
              <a:rPr lang="ru-RU" dirty="0">
                <a:solidFill>
                  <a:srgbClr val="C00000"/>
                </a:solidFill>
                <a:latin typeface="+mj-lt"/>
              </a:rPr>
              <a:t> от 3 июня 2025 года №1431-р.)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AD80713-78E2-43FA-8191-3244F0BE1501}"/>
              </a:ext>
            </a:extLst>
          </p:cNvPr>
          <p:cNvSpPr/>
          <p:nvPr/>
        </p:nvSpPr>
        <p:spPr>
          <a:xfrm>
            <a:off x="407369" y="5193989"/>
            <a:ext cx="8131834" cy="156966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</a:rPr>
              <a:t>План включает в себя, в частности: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C00000"/>
                </a:solidFill>
              </a:rPr>
              <a:t>мероприятия по сохранению культурного наследия народов РФ, 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развитию инфраструктуры культуры, 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C00000"/>
                </a:solidFill>
              </a:rPr>
              <a:t>активизации культурного потенциала территорий, 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</a:rPr>
              <a:t>развитию системы подготовки творческих кадров, 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C00000"/>
                </a:solidFill>
              </a:rPr>
              <a:t>расширению влияния российской культуры за рубежом и прочее.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2FB6F5C-4B3A-4A55-A13B-BAB8F083ECAE}"/>
              </a:ext>
            </a:extLst>
          </p:cNvPr>
          <p:cNvSpPr/>
          <p:nvPr/>
        </p:nvSpPr>
        <p:spPr>
          <a:xfrm>
            <a:off x="8544301" y="757140"/>
            <a:ext cx="3580021" cy="58037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Вклад ВолНЦ в решение задач:</a:t>
            </a:r>
          </a:p>
          <a:p>
            <a:pPr marL="285750" marR="0" lvl="0" indent="-28575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Мониторинг эффективности государственного управления: подготовка бюллетеня, серии монографий, информационно-аналитических материалов</a:t>
            </a:r>
          </a:p>
          <a:p>
            <a:pPr marL="285750" marR="0" lvl="0" indent="-28575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Исследование социокультурного потенциала регионов России</a:t>
            </a:r>
          </a:p>
          <a:p>
            <a:pPr marL="285750" marR="0" lvl="0" indent="-28575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Оценен вклад социокультурной подсистемы региона в экономическое развитие </a:t>
            </a:r>
          </a:p>
          <a:p>
            <a:pPr marL="285750" marR="0" lvl="0" indent="-28575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Выявлены барьеры и драйверы повышения гражданской активности населения</a:t>
            </a:r>
          </a:p>
          <a:p>
            <a:pPr marL="285750" marR="0" lvl="0" indent="-28575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Проведение совместных исследований и регулярное проведение конференций совместно с коллегами из Китая, Беларуси, Армении</a:t>
            </a:r>
          </a:p>
          <a:p>
            <a:pPr marL="285750" lvl="0" indent="-28575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ru-RU" sz="1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ведется просветительская работа и образовательная деятельность, в том числе разработаны авторские курсы (подготовлено учебное пособие «Культура как фактор цивилизационного и общественного развития», курс «Гражданская грамотность», «Социология для школьников»)</a:t>
            </a:r>
          </a:p>
          <a:p>
            <a:pPr marL="285750" lvl="0" indent="-28575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endParaRPr lang="ru-RU" sz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83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63E4DB-4CBE-4A1E-9B12-DA2B8417C0AC}"/>
              </a:ext>
            </a:extLst>
          </p:cNvPr>
          <p:cNvSpPr/>
          <p:nvPr/>
        </p:nvSpPr>
        <p:spPr>
          <a:xfrm>
            <a:off x="655644" y="256771"/>
            <a:ext cx="104486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j-lt"/>
              </a:rPr>
              <a:t>Стратегия действий по реализации семейной и демографической политики, поддержке многодетности в Российской Федерации до 2036 года и план ее реализации </a:t>
            </a:r>
            <a:r>
              <a:rPr lang="ru-RU" dirty="0">
                <a:solidFill>
                  <a:srgbClr val="C00000"/>
                </a:solidFill>
                <a:latin typeface="+mj-lt"/>
              </a:rPr>
              <a:t>(Распоряжение Правительства РФ № 615-р от 15.03.2025)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8D42A38-7945-47E9-A919-67815B6C5146}"/>
              </a:ext>
            </a:extLst>
          </p:cNvPr>
          <p:cNvSpPr/>
          <p:nvPr/>
        </p:nvSpPr>
        <p:spPr>
          <a:xfrm>
            <a:off x="335360" y="1395544"/>
            <a:ext cx="7508035" cy="5032147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10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002060"/>
                </a:solidFill>
              </a:rPr>
              <a:t>Некоторые меры, запланированные в рамках стратегии: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</a:rPr>
              <a:t>развитие комплексной программы по охране материнства и детства, сбережению здоровья детей и подростков в возрасте от 15 до 17 лет;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совершенствование скрининговых программ для беременных женщин, новорождённых детей и детей других возрастов;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</a:rPr>
              <a:t>повышение доступности медицинской помощи женщинам по месту жительства, включая сельские территории и малые города;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развитие программ реабилитации и психологической поддержки женщин после рождения ребёнка;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</a:rPr>
              <a:t>совершенствование методов лечения бесплодия, повышение их доступности и эффективности;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расширение государственной социальной помощи, в том числе предоставляемой на условиях социального контракта;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</a:rPr>
              <a:t>создание в вузах условий для студенческих семей и студентов с детьми;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расширение практики использования гибкого графика, дистанционного и другого индивидуального формата работы для беременных женщин и сотрудников, имеющих несовершеннолетних детей;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C00000"/>
                </a:solidFill>
              </a:rPr>
              <a:t>синхронизация режимов работы детских садов с графиками работы родителей с помощью создания дежурных групп;</a:t>
            </a:r>
          </a:p>
          <a:p>
            <a:pPr marL="285750" indent="-285750">
              <a:spcBef>
                <a:spcPts val="3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поощрение успешных практик работодателей по поддержке сотрудников с семейными обязанностями.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0B82BD17-BBF4-466C-ABDB-00E471B1341B}"/>
              </a:ext>
            </a:extLst>
          </p:cNvPr>
          <p:cNvSpPr txBox="1">
            <a:spLocks/>
          </p:cNvSpPr>
          <p:nvPr/>
        </p:nvSpPr>
        <p:spPr>
          <a:xfrm>
            <a:off x="11712624" y="116633"/>
            <a:ext cx="479376" cy="28803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ndar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D533FABD-833F-44BB-85C6-5FD69B13CC1C}" type="slidenum">
              <a:rPr lang="ru-RU" altLang="ru-RU" sz="1400" b="1" smtClean="0">
                <a:solidFill>
                  <a:schemeClr val="bg1"/>
                </a:solidFill>
              </a:rPr>
              <a:pPr>
                <a:defRPr/>
              </a:pPr>
              <a:t>9</a:t>
            </a:fld>
            <a:endParaRPr lang="ru-RU" altLang="ru-RU" sz="1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3EF4D0D-98C7-4C98-A5BE-B67C2896C4CB}"/>
              </a:ext>
            </a:extLst>
          </p:cNvPr>
          <p:cNvSpPr/>
          <p:nvPr/>
        </p:nvSpPr>
        <p:spPr>
          <a:xfrm>
            <a:off x="8307696" y="1010183"/>
            <a:ext cx="3692960" cy="58028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Вклад ВолНЦ в решение задач:</a:t>
            </a:r>
          </a:p>
          <a:p>
            <a:pPr marR="0" lvl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Исследования управляемых факторов демографических процессов, условий </a:t>
            </a:r>
            <a:r>
              <a:rPr kumimoji="0" lang="ru-RU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здоровьесбережения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детей, демографического поведения студенческой молодежи</a:t>
            </a:r>
          </a:p>
          <a:p>
            <a:pPr marR="0" lvl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Предложения передаются </a:t>
            </a:r>
            <a:r>
              <a:rPr lang="ru-RU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экспертный совет по вопросам демографии Вологодской области</a:t>
            </a:r>
            <a:endParaRPr kumimoji="0" lang="ru-RU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Мониторинг ситуации и подготовка информационно-аналитических изданий по вопросам социально-демографического развития территорий (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Региональный демографический доклад, доклад о состоянии трудовой сферы, атлас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R="0" lvl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Разработан ряд важнейших документов: </a:t>
            </a:r>
            <a:r>
              <a:rPr lang="ru-RU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Стратегия действий в интересах мужчин</a:t>
            </a:r>
            <a:r>
              <a:rPr lang="ru-RU" sz="1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13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Профстандарт</a:t>
            </a:r>
            <a:r>
              <a:rPr lang="ru-RU" sz="1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«Демограф», </a:t>
            </a:r>
            <a:r>
              <a:rPr lang="ru-RU" sz="1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Концепция корпоративной демографической политики</a:t>
            </a:r>
            <a:r>
              <a:rPr lang="ru-RU" sz="13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ФГОС «Демография» (на утверждении)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апреля 2024 года открыт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Вологодский региональный Центр развития кадрового потенциала в сфере демографии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–разработаны учебные программы для магистратуры, ДПО, подготовлены учебные пособия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–ведется просветительская работа в целях формирования семейных ценностей молодежи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07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Тема Offic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Тема Office">
    <a:majorFont>
      <a:latin typeface="Calibri Light"/>
      <a:ea typeface="Microsoft YaHei"/>
      <a:cs typeface=""/>
    </a:majorFont>
    <a:minorFont>
      <a:latin typeface="Calibri"/>
      <a:ea typeface="Microsoft YaHei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Тема Offic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Тема Office">
    <a:majorFont>
      <a:latin typeface="Calibri Light"/>
      <a:ea typeface="Microsoft YaHei"/>
      <a:cs typeface=""/>
    </a:majorFont>
    <a:minorFont>
      <a:latin typeface="Calibri"/>
      <a:ea typeface="Microsoft YaHei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33794</TotalTime>
  <Words>10283</Words>
  <Application>Microsoft Office PowerPoint</Application>
  <PresentationFormat>Широкоэкранный</PresentationFormat>
  <Paragraphs>1920</Paragraphs>
  <Slides>64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64</vt:i4>
      </vt:variant>
    </vt:vector>
  </HeadingPairs>
  <TitlesOfParts>
    <vt:vector size="73" baseType="lpstr">
      <vt:lpstr>__IBMPlexSans_89f94c</vt:lpstr>
      <vt:lpstr>Arial</vt:lpstr>
      <vt:lpstr>Calibri</vt:lpstr>
      <vt:lpstr>Candara</vt:lpstr>
      <vt:lpstr>Geometria</vt:lpstr>
      <vt:lpstr>Times New Roman</vt:lpstr>
      <vt:lpstr>Wingdings</vt:lpstr>
      <vt:lpstr>1_Тема Office</vt:lpstr>
      <vt:lpstr>8_Тема Office</vt:lpstr>
      <vt:lpstr>Презентация PowerPoint</vt:lpstr>
      <vt:lpstr>Презентация PowerPoint</vt:lpstr>
      <vt:lpstr>Презентация PowerPoint</vt:lpstr>
      <vt:lpstr>Изменение вектора развития АПК России в контексте решения задач  по обеспечению национальной безопасности после 2022 г.</vt:lpstr>
      <vt:lpstr>Встраивание ВолНЦ РАН в решение стратегических задач  в области структурно-технологического перестройки экономики</vt:lpstr>
      <vt:lpstr>Встраивание ВолНЦ РАН в решение стратегических задач в области  пространственного развития </vt:lpstr>
      <vt:lpstr>Встраивание ВолНЦ РАН в решение стратегических задач в области АПК 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научные результаты за 2025 год</vt:lpstr>
      <vt:lpstr>Презентация PowerPoint</vt:lpstr>
      <vt:lpstr>Презентация PowerPoint</vt:lpstr>
      <vt:lpstr>Основные научные результаты за 2025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Человеческий капитал как фактор экономического развития</dc:title>
  <dc:creator>Галина В. Леонидова</dc:creator>
  <cp:lastModifiedBy>Татьяна И. Соколова</cp:lastModifiedBy>
  <cp:revision>1695</cp:revision>
  <cp:lastPrinted>2026-02-25T10:57:44Z</cp:lastPrinted>
  <dcterms:created xsi:type="dcterms:W3CDTF">2017-01-24T05:42:24Z</dcterms:created>
  <dcterms:modified xsi:type="dcterms:W3CDTF">2026-02-27T08:40:41Z</dcterms:modified>
</cp:coreProperties>
</file>